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80"/>
  </p:notesMasterIdLst>
  <p:handoutMasterIdLst>
    <p:handoutMasterId r:id="rId81"/>
  </p:handoutMasterIdLst>
  <p:sldIdLst>
    <p:sldId id="256" r:id="rId3"/>
    <p:sldId id="347" r:id="rId4"/>
    <p:sldId id="359" r:id="rId5"/>
    <p:sldId id="348" r:id="rId6"/>
    <p:sldId id="289" r:id="rId7"/>
    <p:sldId id="291" r:id="rId8"/>
    <p:sldId id="311" r:id="rId9"/>
    <p:sldId id="312" r:id="rId10"/>
    <p:sldId id="313" r:id="rId11"/>
    <p:sldId id="360" r:id="rId12"/>
    <p:sldId id="314" r:id="rId13"/>
    <p:sldId id="297" r:id="rId14"/>
    <p:sldId id="298" r:id="rId15"/>
    <p:sldId id="300" r:id="rId16"/>
    <p:sldId id="315" r:id="rId17"/>
    <p:sldId id="316" r:id="rId18"/>
    <p:sldId id="317" r:id="rId19"/>
    <p:sldId id="318" r:id="rId20"/>
    <p:sldId id="349" r:id="rId21"/>
    <p:sldId id="350" r:id="rId22"/>
    <p:sldId id="319" r:id="rId23"/>
    <p:sldId id="361" r:id="rId24"/>
    <p:sldId id="320" r:id="rId25"/>
    <p:sldId id="324" r:id="rId26"/>
    <p:sldId id="321" r:id="rId27"/>
    <p:sldId id="352" r:id="rId28"/>
    <p:sldId id="292" r:id="rId29"/>
    <p:sldId id="356" r:id="rId30"/>
    <p:sldId id="325" r:id="rId31"/>
    <p:sldId id="335" r:id="rId32"/>
    <p:sldId id="326" r:id="rId33"/>
    <p:sldId id="327" r:id="rId34"/>
    <p:sldId id="328" r:id="rId35"/>
    <p:sldId id="330" r:id="rId36"/>
    <p:sldId id="329" r:id="rId37"/>
    <p:sldId id="331" r:id="rId38"/>
    <p:sldId id="332" r:id="rId39"/>
    <p:sldId id="336" r:id="rId40"/>
    <p:sldId id="337" r:id="rId41"/>
    <p:sldId id="338" r:id="rId42"/>
    <p:sldId id="339" r:id="rId43"/>
    <p:sldId id="340" r:id="rId44"/>
    <p:sldId id="302" r:id="rId45"/>
    <p:sldId id="341" r:id="rId46"/>
    <p:sldId id="303" r:id="rId47"/>
    <p:sldId id="342" r:id="rId48"/>
    <p:sldId id="357" r:id="rId49"/>
    <p:sldId id="358" r:id="rId50"/>
    <p:sldId id="355" r:id="rId51"/>
    <p:sldId id="354" r:id="rId52"/>
    <p:sldId id="363" r:id="rId53"/>
    <p:sldId id="362" r:id="rId54"/>
    <p:sldId id="271" r:id="rId55"/>
    <p:sldId id="309" r:id="rId56"/>
    <p:sldId id="270" r:id="rId57"/>
    <p:sldId id="384" r:id="rId58"/>
    <p:sldId id="385" r:id="rId59"/>
    <p:sldId id="386" r:id="rId60"/>
    <p:sldId id="387" r:id="rId61"/>
    <p:sldId id="388" r:id="rId62"/>
    <p:sldId id="389" r:id="rId63"/>
    <p:sldId id="390" r:id="rId64"/>
    <p:sldId id="391" r:id="rId65"/>
    <p:sldId id="392" r:id="rId66"/>
    <p:sldId id="393" r:id="rId67"/>
    <p:sldId id="394" r:id="rId68"/>
    <p:sldId id="395" r:id="rId69"/>
    <p:sldId id="396" r:id="rId70"/>
    <p:sldId id="397" r:id="rId71"/>
    <p:sldId id="398" r:id="rId72"/>
    <p:sldId id="399" r:id="rId73"/>
    <p:sldId id="400" r:id="rId74"/>
    <p:sldId id="401" r:id="rId75"/>
    <p:sldId id="402" r:id="rId76"/>
    <p:sldId id="403" r:id="rId77"/>
    <p:sldId id="404" r:id="rId78"/>
    <p:sldId id="383" r:id="rId79"/>
  </p:sldIdLst>
  <p:sldSz cx="9144000" cy="57038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A105FF4F-79C8-4A52-A26D-C5D60ABFCEA5}">
          <p14:sldIdLst>
            <p14:sldId id="256"/>
            <p14:sldId id="347"/>
            <p14:sldId id="359"/>
            <p14:sldId id="348"/>
            <p14:sldId id="289"/>
            <p14:sldId id="291"/>
            <p14:sldId id="311"/>
            <p14:sldId id="312"/>
            <p14:sldId id="313"/>
            <p14:sldId id="360"/>
            <p14:sldId id="314"/>
            <p14:sldId id="297"/>
            <p14:sldId id="298"/>
            <p14:sldId id="300"/>
            <p14:sldId id="315"/>
            <p14:sldId id="316"/>
            <p14:sldId id="317"/>
            <p14:sldId id="318"/>
            <p14:sldId id="349"/>
            <p14:sldId id="350"/>
            <p14:sldId id="319"/>
            <p14:sldId id="361"/>
            <p14:sldId id="320"/>
            <p14:sldId id="324"/>
            <p14:sldId id="321"/>
            <p14:sldId id="352"/>
            <p14:sldId id="292"/>
            <p14:sldId id="356"/>
            <p14:sldId id="325"/>
            <p14:sldId id="335"/>
            <p14:sldId id="326"/>
            <p14:sldId id="327"/>
            <p14:sldId id="328"/>
            <p14:sldId id="330"/>
            <p14:sldId id="329"/>
            <p14:sldId id="331"/>
            <p14:sldId id="332"/>
            <p14:sldId id="336"/>
            <p14:sldId id="337"/>
            <p14:sldId id="338"/>
            <p14:sldId id="339"/>
            <p14:sldId id="340"/>
            <p14:sldId id="302"/>
            <p14:sldId id="341"/>
            <p14:sldId id="303"/>
            <p14:sldId id="342"/>
            <p14:sldId id="357"/>
            <p14:sldId id="358"/>
            <p14:sldId id="355"/>
            <p14:sldId id="354"/>
            <p14:sldId id="363"/>
            <p14:sldId id="362"/>
            <p14:sldId id="271"/>
            <p14:sldId id="309"/>
            <p14:sldId id="270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9">
          <p15:clr>
            <a:srgbClr val="A4A3A4"/>
          </p15:clr>
        </p15:guide>
        <p15:guide id="2" pos="49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204"/>
    <a:srgbClr val="FA8107"/>
    <a:srgbClr val="075EAB"/>
    <a:srgbClr val="CB35CF"/>
    <a:srgbClr val="EA9232"/>
    <a:srgbClr val="002D86"/>
    <a:srgbClr val="00DE64"/>
    <a:srgbClr val="DF1CE4"/>
    <a:srgbClr val="0070C0"/>
    <a:srgbClr val="0A2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5494" autoAdjust="0"/>
  </p:normalViewPr>
  <p:slideViewPr>
    <p:cSldViewPr>
      <p:cViewPr varScale="1">
        <p:scale>
          <a:sx n="110" d="100"/>
          <a:sy n="110" d="100"/>
        </p:scale>
        <p:origin x="342" y="78"/>
      </p:cViewPr>
      <p:guideLst>
        <p:guide orient="horz" pos="2389"/>
        <p:guide pos="49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19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9F00CC-F121-4DA8-9424-59F94943920F}" type="datetimeFigureOut">
              <a:rPr lang="zh-CN" altLang="en-US" smtClean="0"/>
              <a:t>2014/8/12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C3535-CF32-4963-B7E5-989065F071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13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785D1-2F39-4C85-9E79-B1BDDACC4B20}" type="datetimeFigureOut">
              <a:rPr lang="zh-CN" altLang="en-US" smtClean="0"/>
              <a:pPr/>
              <a:t>2014/8/12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5675" y="1143000"/>
            <a:ext cx="4946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EB53E-1BC2-4A03-9423-079429EFB19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6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自我介绍：金蝶背景</a:t>
            </a:r>
            <a:endParaRPr lang="en-US" altLang="zh-CN" dirty="0" smtClean="0"/>
          </a:p>
          <a:p>
            <a:r>
              <a:rPr lang="zh-CN" altLang="en-US" dirty="0" smtClean="0"/>
              <a:t>第二：一个小要求，鹏淘、小鱼等等，只会在开头提一次，后面会用手机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、线下滴卡机来代替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26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45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636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265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83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8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011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48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780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8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043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22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470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201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858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9050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62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768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25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770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16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476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287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639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26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58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652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96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89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991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554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822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9277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148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987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2548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429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10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5481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87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172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0703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2466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49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1518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8024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1345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182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0606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2428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8111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7681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0450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6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2489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6526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6574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3990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6919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776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8196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>
                <a:solidFill>
                  <a:prstClr val="black"/>
                </a:solidFill>
              </a:rPr>
              <a:pPr/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111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336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77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66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703888"/>
          </a:xfrm>
          <a:prstGeom prst="rect">
            <a:avLst/>
          </a:prstGeom>
          <a:solidFill>
            <a:srgbClr val="0A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0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703888"/>
          </a:xfrm>
          <a:prstGeom prst="rect">
            <a:avLst/>
          </a:prstGeom>
          <a:solidFill>
            <a:srgbClr val="0A2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675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2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8.png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6010"/>
            <a:ext cx="9144000" cy="2034540"/>
          </a:xfrm>
          <a:prstGeom prst="rect">
            <a:avLst/>
          </a:prstGeom>
        </p:spPr>
      </p:pic>
      <p:sp>
        <p:nvSpPr>
          <p:cNvPr id="7" name="流程图: 联系 6"/>
          <p:cNvSpPr/>
          <p:nvPr/>
        </p:nvSpPr>
        <p:spPr>
          <a:xfrm>
            <a:off x="-42300" y="4134339"/>
            <a:ext cx="1800000" cy="1800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-1596889" y="3521203"/>
            <a:ext cx="12359355" cy="4157886"/>
          </a:xfrm>
          <a:custGeom>
            <a:avLst/>
            <a:gdLst>
              <a:gd name="connsiteX0" fmla="*/ 1800000 w 12359355"/>
              <a:gd name="connsiteY0" fmla="*/ 0 h 4157886"/>
              <a:gd name="connsiteX1" fmla="*/ 3188967 w 12359355"/>
              <a:gd name="connsiteY1" fmla="*/ 655033 h 4157886"/>
              <a:gd name="connsiteX2" fmla="*/ 3239869 w 12359355"/>
              <a:gd name="connsiteY2" fmla="*/ 723102 h 4157886"/>
              <a:gd name="connsiteX3" fmla="*/ 3289197 w 12359355"/>
              <a:gd name="connsiteY3" fmla="*/ 699339 h 4157886"/>
              <a:gd name="connsiteX4" fmla="*/ 3989839 w 12359355"/>
              <a:gd name="connsiteY4" fmla="*/ 557886 h 4157886"/>
              <a:gd name="connsiteX5" fmla="*/ 4690480 w 12359355"/>
              <a:gd name="connsiteY5" fmla="*/ 699339 h 4157886"/>
              <a:gd name="connsiteX6" fmla="*/ 4769597 w 12359355"/>
              <a:gd name="connsiteY6" fmla="*/ 737452 h 4157886"/>
              <a:gd name="connsiteX7" fmla="*/ 4790710 w 12359355"/>
              <a:gd name="connsiteY7" fmla="*/ 709218 h 4157886"/>
              <a:gd name="connsiteX8" fmla="*/ 6179677 w 12359355"/>
              <a:gd name="connsiteY8" fmla="*/ 54185 h 4157886"/>
              <a:gd name="connsiteX9" fmla="*/ 7568645 w 12359355"/>
              <a:gd name="connsiteY9" fmla="*/ 709218 h 4157886"/>
              <a:gd name="connsiteX10" fmla="*/ 7589758 w 12359355"/>
              <a:gd name="connsiteY10" fmla="*/ 737452 h 4157886"/>
              <a:gd name="connsiteX11" fmla="*/ 7668875 w 12359355"/>
              <a:gd name="connsiteY11" fmla="*/ 699339 h 4157886"/>
              <a:gd name="connsiteX12" fmla="*/ 8369516 w 12359355"/>
              <a:gd name="connsiteY12" fmla="*/ 557886 h 4157886"/>
              <a:gd name="connsiteX13" fmla="*/ 9070157 w 12359355"/>
              <a:gd name="connsiteY13" fmla="*/ 699339 h 4157886"/>
              <a:gd name="connsiteX14" fmla="*/ 9119486 w 12359355"/>
              <a:gd name="connsiteY14" fmla="*/ 723102 h 4157886"/>
              <a:gd name="connsiteX15" fmla="*/ 9170387 w 12359355"/>
              <a:gd name="connsiteY15" fmla="*/ 655033 h 4157886"/>
              <a:gd name="connsiteX16" fmla="*/ 10559355 w 12359355"/>
              <a:gd name="connsiteY16" fmla="*/ 0 h 4157886"/>
              <a:gd name="connsiteX17" fmla="*/ 12359355 w 12359355"/>
              <a:gd name="connsiteY17" fmla="*/ 1800000 h 4157886"/>
              <a:gd name="connsiteX18" fmla="*/ 10559355 w 12359355"/>
              <a:gd name="connsiteY18" fmla="*/ 3600000 h 4157886"/>
              <a:gd name="connsiteX19" fmla="*/ 9858713 w 12359355"/>
              <a:gd name="connsiteY19" fmla="*/ 3458547 h 4157886"/>
              <a:gd name="connsiteX20" fmla="*/ 9809385 w 12359355"/>
              <a:gd name="connsiteY20" fmla="*/ 3434784 h 4157886"/>
              <a:gd name="connsiteX21" fmla="*/ 9758483 w 12359355"/>
              <a:gd name="connsiteY21" fmla="*/ 3502854 h 4157886"/>
              <a:gd name="connsiteX22" fmla="*/ 8369516 w 12359355"/>
              <a:gd name="connsiteY22" fmla="*/ 4157886 h 4157886"/>
              <a:gd name="connsiteX23" fmla="*/ 6980549 w 12359355"/>
              <a:gd name="connsiteY23" fmla="*/ 3502854 h 4157886"/>
              <a:gd name="connsiteX24" fmla="*/ 6959436 w 12359355"/>
              <a:gd name="connsiteY24" fmla="*/ 3474620 h 4157886"/>
              <a:gd name="connsiteX25" fmla="*/ 6880319 w 12359355"/>
              <a:gd name="connsiteY25" fmla="*/ 3512732 h 4157886"/>
              <a:gd name="connsiteX26" fmla="*/ 6179677 w 12359355"/>
              <a:gd name="connsiteY26" fmla="*/ 3654185 h 4157886"/>
              <a:gd name="connsiteX27" fmla="*/ 5479036 w 12359355"/>
              <a:gd name="connsiteY27" fmla="*/ 3512732 h 4157886"/>
              <a:gd name="connsiteX28" fmla="*/ 5399919 w 12359355"/>
              <a:gd name="connsiteY28" fmla="*/ 3474620 h 4157886"/>
              <a:gd name="connsiteX29" fmla="*/ 5378806 w 12359355"/>
              <a:gd name="connsiteY29" fmla="*/ 3502854 h 4157886"/>
              <a:gd name="connsiteX30" fmla="*/ 3989839 w 12359355"/>
              <a:gd name="connsiteY30" fmla="*/ 4157886 h 4157886"/>
              <a:gd name="connsiteX31" fmla="*/ 2600871 w 12359355"/>
              <a:gd name="connsiteY31" fmla="*/ 3502854 h 4157886"/>
              <a:gd name="connsiteX32" fmla="*/ 2549970 w 12359355"/>
              <a:gd name="connsiteY32" fmla="*/ 3434784 h 4157886"/>
              <a:gd name="connsiteX33" fmla="*/ 2500641 w 12359355"/>
              <a:gd name="connsiteY33" fmla="*/ 3458547 h 4157886"/>
              <a:gd name="connsiteX34" fmla="*/ 1800000 w 12359355"/>
              <a:gd name="connsiteY34" fmla="*/ 3600000 h 4157886"/>
              <a:gd name="connsiteX35" fmla="*/ 0 w 12359355"/>
              <a:gd name="connsiteY35" fmla="*/ 1800000 h 4157886"/>
              <a:gd name="connsiteX36" fmla="*/ 1800000 w 12359355"/>
              <a:gd name="connsiteY36" fmla="*/ 0 h 415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359355" h="4157886">
                <a:moveTo>
                  <a:pt x="1800000" y="0"/>
                </a:moveTo>
                <a:cubicBezTo>
                  <a:pt x="2359188" y="0"/>
                  <a:pt x="2858821" y="254988"/>
                  <a:pt x="3188967" y="655033"/>
                </a:cubicBezTo>
                <a:lnTo>
                  <a:pt x="3239869" y="723102"/>
                </a:lnTo>
                <a:lnTo>
                  <a:pt x="3289197" y="699339"/>
                </a:lnTo>
                <a:cubicBezTo>
                  <a:pt x="3504546" y="608254"/>
                  <a:pt x="3741310" y="557886"/>
                  <a:pt x="3989839" y="557886"/>
                </a:cubicBezTo>
                <a:cubicBezTo>
                  <a:pt x="4238367" y="557886"/>
                  <a:pt x="4475131" y="608254"/>
                  <a:pt x="4690480" y="699339"/>
                </a:cubicBezTo>
                <a:lnTo>
                  <a:pt x="4769597" y="737452"/>
                </a:lnTo>
                <a:lnTo>
                  <a:pt x="4790710" y="709218"/>
                </a:lnTo>
                <a:cubicBezTo>
                  <a:pt x="5120856" y="309173"/>
                  <a:pt x="5620489" y="54185"/>
                  <a:pt x="6179677" y="54185"/>
                </a:cubicBezTo>
                <a:cubicBezTo>
                  <a:pt x="6738866" y="54185"/>
                  <a:pt x="7238498" y="309173"/>
                  <a:pt x="7568645" y="709218"/>
                </a:cubicBezTo>
                <a:lnTo>
                  <a:pt x="7589758" y="737452"/>
                </a:lnTo>
                <a:lnTo>
                  <a:pt x="7668875" y="699339"/>
                </a:lnTo>
                <a:cubicBezTo>
                  <a:pt x="7884224" y="608254"/>
                  <a:pt x="8120988" y="557886"/>
                  <a:pt x="8369516" y="557886"/>
                </a:cubicBezTo>
                <a:cubicBezTo>
                  <a:pt x="8618045" y="557886"/>
                  <a:pt x="8854809" y="608254"/>
                  <a:pt x="9070157" y="699339"/>
                </a:cubicBezTo>
                <a:lnTo>
                  <a:pt x="9119486" y="723102"/>
                </a:lnTo>
                <a:lnTo>
                  <a:pt x="9170387" y="655033"/>
                </a:lnTo>
                <a:cubicBezTo>
                  <a:pt x="9500533" y="254988"/>
                  <a:pt x="10000166" y="0"/>
                  <a:pt x="10559355" y="0"/>
                </a:cubicBezTo>
                <a:cubicBezTo>
                  <a:pt x="11553468" y="0"/>
                  <a:pt x="12359355" y="805887"/>
                  <a:pt x="12359355" y="1800000"/>
                </a:cubicBezTo>
                <a:cubicBezTo>
                  <a:pt x="12359355" y="2794113"/>
                  <a:pt x="11553468" y="3600000"/>
                  <a:pt x="10559355" y="3600000"/>
                </a:cubicBezTo>
                <a:cubicBezTo>
                  <a:pt x="10310827" y="3600000"/>
                  <a:pt x="10074063" y="3549632"/>
                  <a:pt x="9858713" y="3458547"/>
                </a:cubicBezTo>
                <a:lnTo>
                  <a:pt x="9809385" y="3434784"/>
                </a:lnTo>
                <a:lnTo>
                  <a:pt x="9758483" y="3502854"/>
                </a:lnTo>
                <a:cubicBezTo>
                  <a:pt x="9428337" y="3902899"/>
                  <a:pt x="8928705" y="4157886"/>
                  <a:pt x="8369516" y="4157886"/>
                </a:cubicBezTo>
                <a:cubicBezTo>
                  <a:pt x="7810328" y="4157886"/>
                  <a:pt x="7310695" y="3902899"/>
                  <a:pt x="6980549" y="3502854"/>
                </a:cubicBezTo>
                <a:lnTo>
                  <a:pt x="6959436" y="3474620"/>
                </a:lnTo>
                <a:lnTo>
                  <a:pt x="6880319" y="3512732"/>
                </a:lnTo>
                <a:cubicBezTo>
                  <a:pt x="6664970" y="3603817"/>
                  <a:pt x="6428205" y="3654185"/>
                  <a:pt x="6179677" y="3654185"/>
                </a:cubicBezTo>
                <a:cubicBezTo>
                  <a:pt x="5931149" y="3654185"/>
                  <a:pt x="5694385" y="3603817"/>
                  <a:pt x="5479036" y="3512732"/>
                </a:cubicBezTo>
                <a:lnTo>
                  <a:pt x="5399919" y="3474620"/>
                </a:lnTo>
                <a:lnTo>
                  <a:pt x="5378806" y="3502854"/>
                </a:lnTo>
                <a:cubicBezTo>
                  <a:pt x="5048660" y="3902899"/>
                  <a:pt x="4549027" y="4157886"/>
                  <a:pt x="3989839" y="4157886"/>
                </a:cubicBezTo>
                <a:cubicBezTo>
                  <a:pt x="3430650" y="4157886"/>
                  <a:pt x="2931017" y="3902899"/>
                  <a:pt x="2600871" y="3502854"/>
                </a:cubicBezTo>
                <a:lnTo>
                  <a:pt x="2549970" y="3434784"/>
                </a:lnTo>
                <a:lnTo>
                  <a:pt x="2500641" y="3458547"/>
                </a:lnTo>
                <a:cubicBezTo>
                  <a:pt x="2285292" y="3549632"/>
                  <a:pt x="2048528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-1596889" y="3804596"/>
            <a:ext cx="12359355" cy="4157886"/>
          </a:xfrm>
          <a:custGeom>
            <a:avLst/>
            <a:gdLst>
              <a:gd name="connsiteX0" fmla="*/ 1800000 w 12359355"/>
              <a:gd name="connsiteY0" fmla="*/ 0 h 4157886"/>
              <a:gd name="connsiteX1" fmla="*/ 3188967 w 12359355"/>
              <a:gd name="connsiteY1" fmla="*/ 655033 h 4157886"/>
              <a:gd name="connsiteX2" fmla="*/ 3239869 w 12359355"/>
              <a:gd name="connsiteY2" fmla="*/ 723102 h 4157886"/>
              <a:gd name="connsiteX3" fmla="*/ 3289197 w 12359355"/>
              <a:gd name="connsiteY3" fmla="*/ 699339 h 4157886"/>
              <a:gd name="connsiteX4" fmla="*/ 3989839 w 12359355"/>
              <a:gd name="connsiteY4" fmla="*/ 557886 h 4157886"/>
              <a:gd name="connsiteX5" fmla="*/ 4690480 w 12359355"/>
              <a:gd name="connsiteY5" fmla="*/ 699339 h 4157886"/>
              <a:gd name="connsiteX6" fmla="*/ 4769597 w 12359355"/>
              <a:gd name="connsiteY6" fmla="*/ 737452 h 4157886"/>
              <a:gd name="connsiteX7" fmla="*/ 4790710 w 12359355"/>
              <a:gd name="connsiteY7" fmla="*/ 709218 h 4157886"/>
              <a:gd name="connsiteX8" fmla="*/ 6179677 w 12359355"/>
              <a:gd name="connsiteY8" fmla="*/ 54185 h 4157886"/>
              <a:gd name="connsiteX9" fmla="*/ 7568645 w 12359355"/>
              <a:gd name="connsiteY9" fmla="*/ 709218 h 4157886"/>
              <a:gd name="connsiteX10" fmla="*/ 7589758 w 12359355"/>
              <a:gd name="connsiteY10" fmla="*/ 737452 h 4157886"/>
              <a:gd name="connsiteX11" fmla="*/ 7668875 w 12359355"/>
              <a:gd name="connsiteY11" fmla="*/ 699339 h 4157886"/>
              <a:gd name="connsiteX12" fmla="*/ 8369516 w 12359355"/>
              <a:gd name="connsiteY12" fmla="*/ 557886 h 4157886"/>
              <a:gd name="connsiteX13" fmla="*/ 9070157 w 12359355"/>
              <a:gd name="connsiteY13" fmla="*/ 699339 h 4157886"/>
              <a:gd name="connsiteX14" fmla="*/ 9119486 w 12359355"/>
              <a:gd name="connsiteY14" fmla="*/ 723102 h 4157886"/>
              <a:gd name="connsiteX15" fmla="*/ 9170387 w 12359355"/>
              <a:gd name="connsiteY15" fmla="*/ 655033 h 4157886"/>
              <a:gd name="connsiteX16" fmla="*/ 10559355 w 12359355"/>
              <a:gd name="connsiteY16" fmla="*/ 0 h 4157886"/>
              <a:gd name="connsiteX17" fmla="*/ 12359355 w 12359355"/>
              <a:gd name="connsiteY17" fmla="*/ 1800000 h 4157886"/>
              <a:gd name="connsiteX18" fmla="*/ 10559355 w 12359355"/>
              <a:gd name="connsiteY18" fmla="*/ 3600000 h 4157886"/>
              <a:gd name="connsiteX19" fmla="*/ 9858713 w 12359355"/>
              <a:gd name="connsiteY19" fmla="*/ 3458547 h 4157886"/>
              <a:gd name="connsiteX20" fmla="*/ 9809385 w 12359355"/>
              <a:gd name="connsiteY20" fmla="*/ 3434784 h 4157886"/>
              <a:gd name="connsiteX21" fmla="*/ 9758483 w 12359355"/>
              <a:gd name="connsiteY21" fmla="*/ 3502854 h 4157886"/>
              <a:gd name="connsiteX22" fmla="*/ 8369516 w 12359355"/>
              <a:gd name="connsiteY22" fmla="*/ 4157886 h 4157886"/>
              <a:gd name="connsiteX23" fmla="*/ 6980549 w 12359355"/>
              <a:gd name="connsiteY23" fmla="*/ 3502854 h 4157886"/>
              <a:gd name="connsiteX24" fmla="*/ 6959436 w 12359355"/>
              <a:gd name="connsiteY24" fmla="*/ 3474620 h 4157886"/>
              <a:gd name="connsiteX25" fmla="*/ 6880319 w 12359355"/>
              <a:gd name="connsiteY25" fmla="*/ 3512732 h 4157886"/>
              <a:gd name="connsiteX26" fmla="*/ 6179677 w 12359355"/>
              <a:gd name="connsiteY26" fmla="*/ 3654185 h 4157886"/>
              <a:gd name="connsiteX27" fmla="*/ 5479036 w 12359355"/>
              <a:gd name="connsiteY27" fmla="*/ 3512732 h 4157886"/>
              <a:gd name="connsiteX28" fmla="*/ 5399919 w 12359355"/>
              <a:gd name="connsiteY28" fmla="*/ 3474620 h 4157886"/>
              <a:gd name="connsiteX29" fmla="*/ 5378806 w 12359355"/>
              <a:gd name="connsiteY29" fmla="*/ 3502854 h 4157886"/>
              <a:gd name="connsiteX30" fmla="*/ 3989839 w 12359355"/>
              <a:gd name="connsiteY30" fmla="*/ 4157886 h 4157886"/>
              <a:gd name="connsiteX31" fmla="*/ 2600871 w 12359355"/>
              <a:gd name="connsiteY31" fmla="*/ 3502854 h 4157886"/>
              <a:gd name="connsiteX32" fmla="*/ 2549970 w 12359355"/>
              <a:gd name="connsiteY32" fmla="*/ 3434784 h 4157886"/>
              <a:gd name="connsiteX33" fmla="*/ 2500641 w 12359355"/>
              <a:gd name="connsiteY33" fmla="*/ 3458547 h 4157886"/>
              <a:gd name="connsiteX34" fmla="*/ 1800000 w 12359355"/>
              <a:gd name="connsiteY34" fmla="*/ 3600000 h 4157886"/>
              <a:gd name="connsiteX35" fmla="*/ 0 w 12359355"/>
              <a:gd name="connsiteY35" fmla="*/ 1800000 h 4157886"/>
              <a:gd name="connsiteX36" fmla="*/ 1800000 w 12359355"/>
              <a:gd name="connsiteY36" fmla="*/ 0 h 415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359355" h="4157886">
                <a:moveTo>
                  <a:pt x="1800000" y="0"/>
                </a:moveTo>
                <a:cubicBezTo>
                  <a:pt x="2359188" y="0"/>
                  <a:pt x="2858821" y="254988"/>
                  <a:pt x="3188967" y="655033"/>
                </a:cubicBezTo>
                <a:lnTo>
                  <a:pt x="3239869" y="723102"/>
                </a:lnTo>
                <a:lnTo>
                  <a:pt x="3289197" y="699339"/>
                </a:lnTo>
                <a:cubicBezTo>
                  <a:pt x="3504546" y="608254"/>
                  <a:pt x="3741310" y="557886"/>
                  <a:pt x="3989839" y="557886"/>
                </a:cubicBezTo>
                <a:cubicBezTo>
                  <a:pt x="4238367" y="557886"/>
                  <a:pt x="4475131" y="608254"/>
                  <a:pt x="4690480" y="699339"/>
                </a:cubicBezTo>
                <a:lnTo>
                  <a:pt x="4769597" y="737452"/>
                </a:lnTo>
                <a:lnTo>
                  <a:pt x="4790710" y="709218"/>
                </a:lnTo>
                <a:cubicBezTo>
                  <a:pt x="5120856" y="309173"/>
                  <a:pt x="5620489" y="54185"/>
                  <a:pt x="6179677" y="54185"/>
                </a:cubicBezTo>
                <a:cubicBezTo>
                  <a:pt x="6738866" y="54185"/>
                  <a:pt x="7238498" y="309173"/>
                  <a:pt x="7568645" y="709218"/>
                </a:cubicBezTo>
                <a:lnTo>
                  <a:pt x="7589758" y="737452"/>
                </a:lnTo>
                <a:lnTo>
                  <a:pt x="7668875" y="699339"/>
                </a:lnTo>
                <a:cubicBezTo>
                  <a:pt x="7884224" y="608254"/>
                  <a:pt x="8120988" y="557886"/>
                  <a:pt x="8369516" y="557886"/>
                </a:cubicBezTo>
                <a:cubicBezTo>
                  <a:pt x="8618045" y="557886"/>
                  <a:pt x="8854809" y="608254"/>
                  <a:pt x="9070157" y="699339"/>
                </a:cubicBezTo>
                <a:lnTo>
                  <a:pt x="9119486" y="723102"/>
                </a:lnTo>
                <a:lnTo>
                  <a:pt x="9170387" y="655033"/>
                </a:lnTo>
                <a:cubicBezTo>
                  <a:pt x="9500533" y="254988"/>
                  <a:pt x="10000166" y="0"/>
                  <a:pt x="10559355" y="0"/>
                </a:cubicBezTo>
                <a:cubicBezTo>
                  <a:pt x="11553468" y="0"/>
                  <a:pt x="12359355" y="805887"/>
                  <a:pt x="12359355" y="1800000"/>
                </a:cubicBezTo>
                <a:cubicBezTo>
                  <a:pt x="12359355" y="2794113"/>
                  <a:pt x="11553468" y="3600000"/>
                  <a:pt x="10559355" y="3600000"/>
                </a:cubicBezTo>
                <a:cubicBezTo>
                  <a:pt x="10310827" y="3600000"/>
                  <a:pt x="10074063" y="3549632"/>
                  <a:pt x="9858713" y="3458547"/>
                </a:cubicBezTo>
                <a:lnTo>
                  <a:pt x="9809385" y="3434784"/>
                </a:lnTo>
                <a:lnTo>
                  <a:pt x="9758483" y="3502854"/>
                </a:lnTo>
                <a:cubicBezTo>
                  <a:pt x="9428337" y="3902899"/>
                  <a:pt x="8928705" y="4157886"/>
                  <a:pt x="8369516" y="4157886"/>
                </a:cubicBezTo>
                <a:cubicBezTo>
                  <a:pt x="7810328" y="4157886"/>
                  <a:pt x="7310695" y="3902899"/>
                  <a:pt x="6980549" y="3502854"/>
                </a:cubicBezTo>
                <a:lnTo>
                  <a:pt x="6959436" y="3474620"/>
                </a:lnTo>
                <a:lnTo>
                  <a:pt x="6880319" y="3512732"/>
                </a:lnTo>
                <a:cubicBezTo>
                  <a:pt x="6664970" y="3603817"/>
                  <a:pt x="6428205" y="3654185"/>
                  <a:pt x="6179677" y="3654185"/>
                </a:cubicBezTo>
                <a:cubicBezTo>
                  <a:pt x="5931149" y="3654185"/>
                  <a:pt x="5694385" y="3603817"/>
                  <a:pt x="5479036" y="3512732"/>
                </a:cubicBezTo>
                <a:lnTo>
                  <a:pt x="5399919" y="3474620"/>
                </a:lnTo>
                <a:lnTo>
                  <a:pt x="5378806" y="3502854"/>
                </a:lnTo>
                <a:cubicBezTo>
                  <a:pt x="5048660" y="3902899"/>
                  <a:pt x="4549027" y="4157886"/>
                  <a:pt x="3989839" y="4157886"/>
                </a:cubicBezTo>
                <a:cubicBezTo>
                  <a:pt x="3430650" y="4157886"/>
                  <a:pt x="2931017" y="3902899"/>
                  <a:pt x="2600871" y="3502854"/>
                </a:cubicBezTo>
                <a:lnTo>
                  <a:pt x="2549970" y="3434784"/>
                </a:lnTo>
                <a:lnTo>
                  <a:pt x="2500641" y="3458547"/>
                </a:lnTo>
                <a:cubicBezTo>
                  <a:pt x="2285292" y="3549632"/>
                  <a:pt x="2048528" y="3600000"/>
                  <a:pt x="1800000" y="3600000"/>
                </a:cubicBezTo>
                <a:cubicBezTo>
                  <a:pt x="805887" y="3600000"/>
                  <a:pt x="0" y="2794113"/>
                  <a:pt x="0" y="1800000"/>
                </a:cubicBezTo>
                <a:cubicBezTo>
                  <a:pt x="0" y="805887"/>
                  <a:pt x="805887" y="0"/>
                  <a:pt x="180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37596" y="579540"/>
            <a:ext cx="59965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spc="12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移动化、社区化、本地化</a:t>
            </a:r>
            <a:endParaRPr lang="en-US" altLang="zh-CN" sz="4000" spc="12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en-US" altLang="zh-CN" sz="4000" spc="12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sz="4000" spc="12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平台构想</a:t>
            </a:r>
            <a:endParaRPr lang="zh-CN" altLang="en-US" sz="4000" spc="12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497298" y="144548"/>
            <a:ext cx="1371600" cy="1295400"/>
          </a:xfrm>
          <a:prstGeom prst="wedgeEllipseCallout">
            <a:avLst>
              <a:gd name="adj1" fmla="val 49415"/>
              <a:gd name="adj2" fmla="val 44572"/>
            </a:avLst>
          </a:prstGeom>
          <a:solidFill>
            <a:srgbClr val="F25B1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5996" y="601388"/>
            <a:ext cx="834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pc="12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</a:t>
            </a:r>
            <a:endParaRPr lang="zh-CN" altLang="en-US" sz="2400" spc="12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08642E-6 L 0 -0.0216 L 0 0.02037 L 0 -3.08642E-6 Z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83951E-6 L -0.04566 0.00895 L 0.046 0.00895 L 4.72222E-6 2.83951E-6 Z " pathEditMode="relative" rAng="0" ptsTypes="AAAA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3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77778E-7 -3.7037E-6 L -0.04566 0.00895 L 0.04601 0.00895 L 2.77778E-7 -3.7037E-6 Z " pathEditMode="relative" rAng="0" ptsTypes="AAAA">
                                      <p:cBhvr>
                                        <p:cTn id="10" dur="10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基于深圳通的支付在电商体系中很难发挥作用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Box 7"/>
          <p:cNvSpPr txBox="1"/>
          <p:nvPr/>
        </p:nvSpPr>
        <p:spPr>
          <a:xfrm>
            <a:off x="1401391" y="1483792"/>
            <a:ext cx="345638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麻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4639419" y="1483792"/>
            <a:ext cx="33885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烦</a:t>
            </a:r>
            <a:endParaRPr lang="zh-CN" altLang="en-US" sz="16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61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思考一个关键问题：不在网上购物的场景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2" y="1961400"/>
            <a:ext cx="2513464" cy="1881626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5004048" y="1771824"/>
            <a:ext cx="2880320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需要的</a:t>
            </a:r>
            <a:r>
              <a:rPr lang="zh-CN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时候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马上就要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" name="肘形连接符 20"/>
          <p:cNvCxnSpPr>
            <a:stCxn id="13" idx="3"/>
            <a:endCxn id="20" idx="1"/>
          </p:cNvCxnSpPr>
          <p:nvPr/>
        </p:nvCxnSpPr>
        <p:spPr bwMode="auto">
          <a:xfrm flipV="1">
            <a:off x="3486686" y="1948120"/>
            <a:ext cx="1517362" cy="954093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圆角矩形 21"/>
          <p:cNvSpPr/>
          <p:nvPr/>
        </p:nvSpPr>
        <p:spPr>
          <a:xfrm>
            <a:off x="5004048" y="3634450"/>
            <a:ext cx="2880320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金额较低，价格不敏感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61091" y="2869762"/>
            <a:ext cx="11896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haroni" panose="02010803020104030203" pitchFamily="2" charset="-79"/>
              </a:rPr>
              <a:t>NO</a:t>
            </a:r>
            <a:endParaRPr lang="zh-CN" altLang="en-US" sz="44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haroni" panose="02010803020104030203" pitchFamily="2" charset="-79"/>
            </a:endParaRPr>
          </a:p>
        </p:txBody>
      </p:sp>
      <p:cxnSp>
        <p:nvCxnSpPr>
          <p:cNvPr id="36" name="肘形连接符 35"/>
          <p:cNvCxnSpPr>
            <a:stCxn id="13" idx="3"/>
            <a:endCxn id="22" idx="1"/>
          </p:cNvCxnSpPr>
          <p:nvPr/>
        </p:nvCxnSpPr>
        <p:spPr bwMode="auto">
          <a:xfrm>
            <a:off x="3486686" y="2902213"/>
            <a:ext cx="1517362" cy="908533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文本框 39"/>
          <p:cNvSpPr txBox="1"/>
          <p:nvPr/>
        </p:nvSpPr>
        <p:spPr>
          <a:xfrm>
            <a:off x="973222" y="4808317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这才是区别于淘宝、京东等传统电商的切入点</a:t>
            </a:r>
            <a:endParaRPr lang="zh-CN" altLang="en-US" sz="28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9897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782" y="1191675"/>
            <a:ext cx="2484944" cy="3947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010" y="1191675"/>
            <a:ext cx="2556105" cy="3956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9" y="1195760"/>
            <a:ext cx="2690773" cy="3943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1414" y="1483792"/>
            <a:ext cx="9122586" cy="1368152"/>
          </a:xfrm>
          <a:prstGeom prst="rect">
            <a:avLst/>
          </a:prstGeom>
          <a:solidFill>
            <a:schemeClr val="tx1">
              <a:alpha val="6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从把</a:t>
            </a:r>
            <a:r>
              <a:rPr lang="zh-CN" altLang="en-US" sz="3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</a:t>
            </a:r>
            <a:r>
              <a:rPr lang="zh-CN" altLang="en-US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开在楼下，让你方便</a:t>
            </a:r>
            <a:endParaRPr lang="en-US" altLang="zh-CN" sz="32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变成：</a:t>
            </a:r>
            <a:r>
              <a:rPr lang="zh-CN" altLang="en-US" sz="32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把便利店开在床头，让你爽</a:t>
            </a:r>
            <a:endParaRPr lang="en-US" altLang="zh-CN" sz="3200" b="1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比如说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70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169464" y="835720"/>
            <a:ext cx="2987723" cy="4248472"/>
            <a:chOff x="5978536" y="-143817"/>
            <a:chExt cx="4748983" cy="6443742"/>
          </a:xfrm>
        </p:grpSpPr>
        <p:pic>
          <p:nvPicPr>
            <p:cNvPr id="8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536" y="-143817"/>
              <a:ext cx="4748983" cy="6443742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6984876" y="386363"/>
              <a:ext cx="3028153" cy="5230461"/>
              <a:chOff x="2520380" y="144216"/>
              <a:chExt cx="3037949" cy="5030658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854"/>
              <a:stretch/>
            </p:blipFill>
            <p:spPr>
              <a:xfrm>
                <a:off x="2520380" y="144216"/>
                <a:ext cx="3037949" cy="5030658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3024437" y="504454"/>
                <a:ext cx="1046438" cy="202516"/>
              </a:xfrm>
              <a:prstGeom prst="rect">
                <a:avLst/>
              </a:prstGeom>
              <a:solidFill>
                <a:srgbClr val="3035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932757" y="340793"/>
                <a:ext cx="1620130" cy="448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鹏</a:t>
                </a:r>
                <a:r>
                  <a:rPr lang="zh-CN" altLang="en-US" sz="1400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淘</a:t>
                </a:r>
                <a:r>
                  <a:rPr lang="zh-CN" altLang="en-US" sz="14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超市</a:t>
                </a:r>
              </a:p>
            </p:txBody>
          </p:sp>
        </p:grpSp>
      </p:grpSp>
      <p:sp>
        <p:nvSpPr>
          <p:cNvPr id="13" name="文本框 12"/>
          <p:cNvSpPr txBox="1"/>
          <p:nvPr/>
        </p:nvSpPr>
        <p:spPr>
          <a:xfrm>
            <a:off x="2800450" y="547688"/>
            <a:ext cx="62073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zh-CN" altLang="en-US" sz="3600" b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社区化</a:t>
            </a:r>
            <a:r>
              <a:rPr lang="zh-CN" altLang="en-US" sz="3600" b="1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短途配送</a:t>
            </a:r>
            <a:r>
              <a:rPr lang="zh-CN" altLang="en-US" sz="32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endParaRPr lang="en-US" altLang="zh-CN" sz="32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网上便利店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78383" y="2800999"/>
            <a:ext cx="271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针对金额小的商品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983833" y="3313437"/>
            <a:ext cx="569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通常都是些快销品，需要的时候马上就要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54854" y="3825875"/>
            <a:ext cx="569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商家提供</a:t>
            </a:r>
            <a:r>
              <a:rPr lang="zh-CN" altLang="en-US" sz="2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半小时内</a:t>
            </a:r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配送到家的社区化服务</a:t>
            </a:r>
            <a:endParaRPr lang="en-US" altLang="zh-CN" sz="2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46280" y="4334495"/>
            <a:ext cx="5692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可类推的还有</a:t>
            </a:r>
            <a:r>
              <a:rPr lang="zh-CN" altLang="en-US" sz="2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</a:t>
            </a:r>
            <a:endParaRPr lang="en-US" altLang="zh-CN" sz="24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84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090950" y="1699256"/>
            <a:ext cx="7297474" cy="2940475"/>
            <a:chOff x="6196585" y="648271"/>
            <a:chExt cx="9601730" cy="4446437"/>
          </a:xfrm>
        </p:grpSpPr>
        <p:grpSp>
          <p:nvGrpSpPr>
            <p:cNvPr id="44" name="组合 43"/>
            <p:cNvGrpSpPr/>
            <p:nvPr/>
          </p:nvGrpSpPr>
          <p:grpSpPr>
            <a:xfrm>
              <a:off x="7416924" y="648271"/>
              <a:ext cx="1152128" cy="1625458"/>
              <a:chOff x="7344916" y="1687109"/>
              <a:chExt cx="1152128" cy="1625458"/>
            </a:xfrm>
          </p:grpSpPr>
          <p:pic>
            <p:nvPicPr>
              <p:cNvPr id="73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74" name="文本框 73"/>
              <p:cNvSpPr txBox="1"/>
              <p:nvPr/>
            </p:nvSpPr>
            <p:spPr>
              <a:xfrm>
                <a:off x="7344916" y="1687109"/>
                <a:ext cx="1152128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店</a:t>
                </a: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7416924" y="3384094"/>
              <a:ext cx="1296144" cy="1710613"/>
              <a:chOff x="7200900" y="2160439"/>
              <a:chExt cx="1296144" cy="1710613"/>
            </a:xfrm>
          </p:grpSpPr>
          <p:pic>
            <p:nvPicPr>
              <p:cNvPr id="71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72" name="文本框 71"/>
              <p:cNvSpPr txBox="1"/>
              <p:nvPr/>
            </p:nvSpPr>
            <p:spPr>
              <a:xfrm>
                <a:off x="7200900" y="3312567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</a:t>
                </a:r>
                <a:r>
                  <a:rPr lang="en-US" altLang="zh-CN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馆</a:t>
                </a:r>
              </a:p>
            </p:txBody>
          </p:sp>
        </p:grp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251" b="41250"/>
            <a:stretch/>
          </p:blipFill>
          <p:spPr>
            <a:xfrm>
              <a:off x="6196585" y="2356090"/>
              <a:ext cx="9601730" cy="1008112"/>
            </a:xfrm>
            <a:prstGeom prst="rect">
              <a:avLst/>
            </a:prstGeom>
          </p:spPr>
        </p:pic>
        <p:grpSp>
          <p:nvGrpSpPr>
            <p:cNvPr id="47" name="组合 46"/>
            <p:cNvGrpSpPr/>
            <p:nvPr/>
          </p:nvGrpSpPr>
          <p:grpSpPr>
            <a:xfrm>
              <a:off x="8781741" y="3384094"/>
              <a:ext cx="1296144" cy="1710613"/>
              <a:chOff x="7200900" y="2160439"/>
              <a:chExt cx="1296144" cy="1710613"/>
            </a:xfrm>
          </p:grpSpPr>
          <p:pic>
            <p:nvPicPr>
              <p:cNvPr id="69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70" name="文本框 69"/>
              <p:cNvSpPr txBox="1"/>
              <p:nvPr/>
            </p:nvSpPr>
            <p:spPr>
              <a:xfrm>
                <a:off x="7200900" y="3312567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洗衣店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8673729" y="648271"/>
              <a:ext cx="1296144" cy="1625458"/>
              <a:chOff x="7200900" y="1687109"/>
              <a:chExt cx="1296144" cy="1625458"/>
            </a:xfrm>
          </p:grpSpPr>
          <p:pic>
            <p:nvPicPr>
              <p:cNvPr id="67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68" name="文本框 67"/>
              <p:cNvSpPr txBox="1"/>
              <p:nvPr/>
            </p:nvSpPr>
            <p:spPr>
              <a:xfrm>
                <a:off x="7200900" y="1687109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理发店</a:t>
                </a: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0074550" y="648271"/>
              <a:ext cx="1296144" cy="1625458"/>
              <a:chOff x="7200900" y="1687109"/>
              <a:chExt cx="1296144" cy="1625458"/>
            </a:xfrm>
          </p:grpSpPr>
          <p:pic>
            <p:nvPicPr>
              <p:cNvPr id="65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66" name="文本框 65"/>
              <p:cNvSpPr txBox="1"/>
              <p:nvPr/>
            </p:nvSpPr>
            <p:spPr>
              <a:xfrm>
                <a:off x="7200900" y="1687109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C0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便利店</a:t>
                </a:r>
                <a:endParaRPr lang="zh-CN" altLang="en-US" b="1" dirty="0" smtClean="0">
                  <a:solidFill>
                    <a:srgbClr val="C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0146558" y="3384094"/>
              <a:ext cx="1296144" cy="1710614"/>
              <a:chOff x="7200900" y="2160439"/>
              <a:chExt cx="1296144" cy="1710614"/>
            </a:xfrm>
          </p:grpSpPr>
          <p:pic>
            <p:nvPicPr>
              <p:cNvPr id="63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64" name="文本框 63"/>
              <p:cNvSpPr txBox="1"/>
              <p:nvPr/>
            </p:nvSpPr>
            <p:spPr>
              <a:xfrm>
                <a:off x="7200900" y="3312568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洗车场</a:t>
                </a:r>
                <a:endPara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1475371" y="648271"/>
              <a:ext cx="1296144" cy="1625458"/>
              <a:chOff x="7200900" y="1687109"/>
              <a:chExt cx="1296144" cy="1625458"/>
            </a:xfrm>
          </p:grpSpPr>
          <p:pic>
            <p:nvPicPr>
              <p:cNvPr id="61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62" name="文本框 61"/>
              <p:cNvSpPr txBox="1"/>
              <p:nvPr/>
            </p:nvSpPr>
            <p:spPr>
              <a:xfrm>
                <a:off x="7200900" y="1687109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快餐店</a:t>
                </a: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2876191" y="648271"/>
              <a:ext cx="1296144" cy="1625458"/>
              <a:chOff x="7200900" y="1687109"/>
              <a:chExt cx="1296144" cy="1625458"/>
            </a:xfrm>
          </p:grpSpPr>
          <p:pic>
            <p:nvPicPr>
              <p:cNvPr id="59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60" name="文本框 59"/>
              <p:cNvSpPr txBox="1"/>
              <p:nvPr/>
            </p:nvSpPr>
            <p:spPr>
              <a:xfrm>
                <a:off x="7200900" y="1687109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店</a:t>
                </a: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11511375" y="3384094"/>
              <a:ext cx="1296144" cy="1710613"/>
              <a:chOff x="7200900" y="2160439"/>
              <a:chExt cx="1296144" cy="1710613"/>
            </a:xfrm>
          </p:grpSpPr>
          <p:pic>
            <p:nvPicPr>
              <p:cNvPr id="57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58" name="文本框 57"/>
              <p:cNvSpPr txBox="1"/>
              <p:nvPr/>
            </p:nvSpPr>
            <p:spPr>
              <a:xfrm>
                <a:off x="7200900" y="3312567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宠物店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2876191" y="3384094"/>
              <a:ext cx="1296144" cy="1710613"/>
              <a:chOff x="7200900" y="2160439"/>
              <a:chExt cx="1296144" cy="1710613"/>
            </a:xfrm>
          </p:grpSpPr>
          <p:pic>
            <p:nvPicPr>
              <p:cNvPr id="55" name="Picture 2" descr="D:\PatrickWork\课件\icon\200892614259866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344916" y="2160439"/>
                <a:ext cx="1152128" cy="1152128"/>
              </a:xfrm>
              <a:prstGeom prst="rect">
                <a:avLst/>
              </a:prstGeom>
              <a:noFill/>
            </p:spPr>
          </p:pic>
          <p:sp>
            <p:nvSpPr>
              <p:cNvPr id="56" name="文本框 55"/>
              <p:cNvSpPr txBox="1"/>
              <p:nvPr/>
            </p:nvSpPr>
            <p:spPr>
              <a:xfrm>
                <a:off x="7200900" y="3312567"/>
                <a:ext cx="1296144" cy="558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XX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店</a:t>
                </a:r>
              </a:p>
            </p:txBody>
          </p:sp>
        </p:grpSp>
      </p:grpSp>
      <p:sp>
        <p:nvSpPr>
          <p:cNvPr id="75" name="椭圆 74"/>
          <p:cNvSpPr/>
          <p:nvPr/>
        </p:nvSpPr>
        <p:spPr>
          <a:xfrm>
            <a:off x="2065540" y="619696"/>
            <a:ext cx="5040000" cy="504000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打造社区化的电商平台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0" name="TextBox 1"/>
          <p:cNvSpPr txBox="1"/>
          <p:nvPr/>
        </p:nvSpPr>
        <p:spPr>
          <a:xfrm>
            <a:off x="2691159" y="2897553"/>
            <a:ext cx="3852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一公里生活圈</a:t>
            </a:r>
            <a:endParaRPr lang="zh-CN" altLang="en-US" sz="4800" b="1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531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应用场景示例：在线下单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-540568" y="2275880"/>
            <a:ext cx="6778231" cy="5811175"/>
            <a:chOff x="-431948" y="1862044"/>
            <a:chExt cx="7848872" cy="6729067"/>
          </a:xfrm>
        </p:grpSpPr>
        <p:pic>
          <p:nvPicPr>
            <p:cNvPr id="37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9825"/>
            <a:stretch/>
          </p:blipFill>
          <p:spPr bwMode="auto">
            <a:xfrm flipH="1">
              <a:off x="-431948" y="4248671"/>
              <a:ext cx="1440160" cy="4342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椭圆形标注 37"/>
            <p:cNvSpPr/>
            <p:nvPr/>
          </p:nvSpPr>
          <p:spPr>
            <a:xfrm>
              <a:off x="5904756" y="3384574"/>
              <a:ext cx="1512168" cy="843477"/>
            </a:xfrm>
            <a:prstGeom prst="wedgeEllipseCallout">
              <a:avLst>
                <a:gd name="adj1" fmla="val -45876"/>
                <a:gd name="adj2" fmla="val 6447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花生、瓜子</a:t>
              </a:r>
              <a:endParaRPr lang="zh-CN" altLang="en-US" sz="1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椭圆形标注 38"/>
            <p:cNvSpPr/>
            <p:nvPr/>
          </p:nvSpPr>
          <p:spPr>
            <a:xfrm>
              <a:off x="4392588" y="2736503"/>
              <a:ext cx="1512168" cy="843477"/>
            </a:xfrm>
            <a:prstGeom prst="wedgeEllipseCallout">
              <a:avLst>
                <a:gd name="adj1" fmla="val -16034"/>
                <a:gd name="adj2" fmla="val 132052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啤酒</a:t>
              </a:r>
              <a:endParaRPr lang="zh-CN" altLang="en-US" sz="1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椭圆形标注 39"/>
            <p:cNvSpPr/>
            <p:nvPr/>
          </p:nvSpPr>
          <p:spPr>
            <a:xfrm>
              <a:off x="3152088" y="1862044"/>
              <a:ext cx="1512168" cy="843477"/>
            </a:xfrm>
            <a:prstGeom prst="wedgeEllipseCallout">
              <a:avLst>
                <a:gd name="adj1" fmla="val -34096"/>
                <a:gd name="adj2" fmla="val 25031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王老吉、橙汁</a:t>
              </a:r>
              <a:endParaRPr lang="zh-CN" altLang="en-US" sz="1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椭圆形标注 40"/>
            <p:cNvSpPr/>
            <p:nvPr/>
          </p:nvSpPr>
          <p:spPr>
            <a:xfrm>
              <a:off x="1901516" y="2517617"/>
              <a:ext cx="1512168" cy="843477"/>
            </a:xfrm>
            <a:prstGeom prst="wedgeEllipseCallout">
              <a:avLst>
                <a:gd name="adj1" fmla="val -49018"/>
                <a:gd name="adj2" fmla="val 17992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薯片</a:t>
              </a:r>
              <a:endParaRPr lang="zh-CN" altLang="en-US" sz="1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椭圆形标注 41"/>
            <p:cNvSpPr/>
            <p:nvPr/>
          </p:nvSpPr>
          <p:spPr>
            <a:xfrm>
              <a:off x="396144" y="2973146"/>
              <a:ext cx="1512168" cy="843477"/>
            </a:xfrm>
            <a:prstGeom prst="wedgeEllipseCallout">
              <a:avLst>
                <a:gd name="adj1" fmla="val -23103"/>
                <a:gd name="adj2" fmla="val 115158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西柚味佳得乐</a:t>
              </a:r>
              <a:endParaRPr lang="zh-CN" altLang="en-US" sz="1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6" name="椭圆形标注 75"/>
            <p:cNvSpPr/>
            <p:nvPr/>
          </p:nvSpPr>
          <p:spPr>
            <a:xfrm>
              <a:off x="403004" y="2966815"/>
              <a:ext cx="1512168" cy="843477"/>
            </a:xfrm>
            <a:prstGeom prst="wedgeEllipseCallout">
              <a:avLst>
                <a:gd name="adj1" fmla="val -23103"/>
                <a:gd name="adj2" fmla="val 1151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b="1" dirty="0" smtClean="0">
                  <a:solidFill>
                    <a:srgbClr val="C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endParaRPr lang="zh-CN" altLang="en-US" sz="18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0175"/>
            <a:stretch/>
          </p:blipFill>
          <p:spPr bwMode="auto">
            <a:xfrm flipH="1">
              <a:off x="1008212" y="4242340"/>
              <a:ext cx="5698096" cy="43424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6578864" y="724508"/>
            <a:ext cx="1872207" cy="3594639"/>
            <a:chOff x="1115616" y="1555800"/>
            <a:chExt cx="1800200" cy="3456384"/>
          </a:xfrm>
        </p:grpSpPr>
        <p:sp>
          <p:nvSpPr>
            <p:cNvPr id="88" name="圆角矩形 87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0" name="圆角矩形 89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1" name="椭圆 90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4" cstate="print"/>
          <a:srcRect b="7505"/>
          <a:stretch/>
        </p:blipFill>
        <p:spPr>
          <a:xfrm>
            <a:off x="6650871" y="1247728"/>
            <a:ext cx="1732196" cy="2622089"/>
          </a:xfrm>
          <a:prstGeom prst="rect">
            <a:avLst/>
          </a:prstGeom>
        </p:spPr>
      </p:pic>
      <p:sp>
        <p:nvSpPr>
          <p:cNvPr id="98" name="圆角矩形 97"/>
          <p:cNvSpPr/>
          <p:nvPr/>
        </p:nvSpPr>
        <p:spPr bwMode="auto">
          <a:xfrm>
            <a:off x="6657034" y="1234071"/>
            <a:ext cx="1716266" cy="306649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6627630" y="1221460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327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应用场景示例：送货上门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316" l="0" r="100000">
                        <a14:backgroundMark x1="13574" y1="12207" x2="13574" y2="12207"/>
                        <a14:backgroundMark x1="27734" y1="33398" x2="27734" y2="33398"/>
                        <a14:backgroundMark x1="28516" y1="51367" x2="28516" y2="51367"/>
                        <a14:backgroundMark x1="4004" y1="70801" x2="4004" y2="70801"/>
                        <a14:backgroundMark x1="46777" y1="2051" x2="46777" y2="2051"/>
                        <a14:backgroundMark x1="23926" y1="3711" x2="23926" y2="3711"/>
                        <a14:backgroundMark x1="37500" y1="4297" x2="37500" y2="4297"/>
                        <a14:backgroundMark x1="28320" y1="15723" x2="28320" y2="15723"/>
                        <a14:backgroundMark x1="33691" y1="25488" x2="33691" y2="25488"/>
                        <a14:backgroundMark x1="33984" y1="38867" x2="33984" y2="38867"/>
                        <a14:backgroundMark x1="15723" y1="41895" x2="15723" y2="41895"/>
                        <a14:backgroundMark x1="13867" y1="26074" x2="13867" y2="26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/>
        </p:blipFill>
        <p:spPr>
          <a:xfrm>
            <a:off x="5364088" y="1699816"/>
            <a:ext cx="3672408" cy="348867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331640" y="357202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便利店送货上门</a:t>
            </a:r>
            <a:endParaRPr lang="zh-CN" altLang="en-US" sz="3600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528" y="2142169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zh-CN" altLang="en-US" sz="36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分钟后</a:t>
            </a:r>
            <a:r>
              <a:rPr lang="en-US" altLang="zh-CN" sz="3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CN" altLang="en-US" sz="3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1034724"/>
            <a:ext cx="1849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您好！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一共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63.2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元！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5364088" y="1015963"/>
            <a:ext cx="1928918" cy="744958"/>
          </a:xfrm>
          <a:prstGeom prst="wedgeRoundRectCallout">
            <a:avLst>
              <a:gd name="adj1" fmla="val 27926"/>
              <a:gd name="adj2" fmla="val 68805"/>
              <a:gd name="adj3" fmla="val 16667"/>
            </a:avLst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793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个新的问题：如何支付？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" name="组合 4"/>
          <p:cNvGrpSpPr>
            <a:grpSpLocks noChangeAspect="1"/>
          </p:cNvGrpSpPr>
          <p:nvPr/>
        </p:nvGrpSpPr>
        <p:grpSpPr>
          <a:xfrm>
            <a:off x="448926" y="1139747"/>
            <a:ext cx="1419585" cy="938335"/>
            <a:chOff x="2072292" y="1663405"/>
            <a:chExt cx="1851633" cy="1223915"/>
          </a:xfrm>
        </p:grpSpPr>
        <p:sp>
          <p:nvSpPr>
            <p:cNvPr id="12" name="圆角矩形 11"/>
            <p:cNvSpPr/>
            <p:nvPr/>
          </p:nvSpPr>
          <p:spPr bwMode="auto">
            <a:xfrm>
              <a:off x="2072292" y="1663405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2673" y="1787949"/>
              <a:ext cx="1667965" cy="950896"/>
            </a:xfrm>
            <a:prstGeom prst="rect">
              <a:avLst/>
            </a:prstGeom>
          </p:spPr>
        </p:pic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448926" y="2635920"/>
            <a:ext cx="1421499" cy="939600"/>
            <a:chOff x="2072295" y="2996180"/>
            <a:chExt cx="1851633" cy="1223915"/>
          </a:xfrm>
        </p:grpSpPr>
        <p:sp>
          <p:nvSpPr>
            <p:cNvPr id="9" name="圆角矩形 8"/>
            <p:cNvSpPr/>
            <p:nvPr/>
          </p:nvSpPr>
          <p:spPr bwMode="auto">
            <a:xfrm>
              <a:off x="2072295" y="2996180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4819" y="3027998"/>
              <a:ext cx="1666583" cy="1160278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54372" y="4133358"/>
            <a:ext cx="1416053" cy="936000"/>
            <a:chOff x="2072293" y="4355129"/>
            <a:chExt cx="1851633" cy="1223915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2072293" y="4355129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337" y="4393198"/>
              <a:ext cx="1666583" cy="1167342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/>
        </p:nvSpPr>
        <p:spPr>
          <a:xfrm>
            <a:off x="593680" y="2102509"/>
            <a:ext cx="113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在线支付</a:t>
            </a:r>
            <a:endParaRPr lang="zh-CN" altLang="en-US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3680" y="3593917"/>
            <a:ext cx="113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现金支付</a:t>
            </a:r>
            <a:endParaRPr lang="zh-CN" altLang="en-US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5230" y="5082253"/>
            <a:ext cx="135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刷深圳通卡</a:t>
            </a:r>
            <a:endParaRPr lang="zh-CN" altLang="en-US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39752" y="113974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缺货、送货前变更等情况怎么办？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339752" y="1594919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改单、补单、退款？忒特么麻烦了！还不如打电话方便！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39752" y="262002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尼妹！又是一堆零钱！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39752" y="3075192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送货员说没带够零钱，回头再找给我！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339752" y="4154207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你要我带个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PAD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去送货？你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44…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39752" y="4609379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我有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个送货员，是不是要配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PAD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？你送我？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832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面对面移动支付</a:t>
            </a: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658364" y="4794045"/>
            <a:ext cx="11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客户手机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93638" y="4793279"/>
            <a:ext cx="14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配送员手机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1403648" y="1123752"/>
            <a:ext cx="1872207" cy="3594639"/>
            <a:chOff x="1115616" y="1555800"/>
            <a:chExt cx="1800200" cy="3456384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>
          <a:xfrm>
            <a:off x="1481036" y="1624595"/>
            <a:ext cx="1711665" cy="2694257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608060" y="1915840"/>
            <a:ext cx="63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CN" altLang="en-US" sz="32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976442" y="1915840"/>
            <a:ext cx="63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32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276042" y="1915840"/>
            <a:ext cx="63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endParaRPr lang="zh-CN" altLang="en-US" sz="32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420058" y="1915840"/>
            <a:ext cx="63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3200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478318" y="1578351"/>
            <a:ext cx="1716266" cy="307777"/>
            <a:chOff x="1481818" y="1601454"/>
            <a:chExt cx="1716266" cy="307777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1481818" y="1644431"/>
              <a:ext cx="1716266" cy="213719"/>
            </a:xfrm>
            <a:prstGeom prst="roundRect">
              <a:avLst/>
            </a:prstGeom>
            <a:solidFill>
              <a:schemeClr val="tx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629145" y="160145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</a:t>
              </a:r>
              <a:endPara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460975" y="1626266"/>
            <a:ext cx="1763710" cy="2692585"/>
            <a:chOff x="1460975" y="1626266"/>
            <a:chExt cx="1763710" cy="2692585"/>
          </a:xfrm>
        </p:grpSpPr>
        <p:sp>
          <p:nvSpPr>
            <p:cNvPr id="2" name="圆角矩形 1"/>
            <p:cNvSpPr/>
            <p:nvPr/>
          </p:nvSpPr>
          <p:spPr bwMode="auto">
            <a:xfrm>
              <a:off x="1478095" y="1626266"/>
              <a:ext cx="1717044" cy="2692585"/>
            </a:xfrm>
            <a:prstGeom prst="roundRect">
              <a:avLst>
                <a:gd name="adj" fmla="val 858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460975" y="2565653"/>
              <a:ext cx="1763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商户名称</a:t>
              </a:r>
              <a:r>
                <a:rPr lang="zh-CN" altLang="en-US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lang="zh-CN" altLang="en-US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明月便利店</a:t>
              </a:r>
              <a:endParaRPr lang="en-US" altLang="zh-CN" sz="12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支付金额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lang="en-US" altLang="zh-CN" sz="12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63.2</a:t>
              </a:r>
              <a:r>
                <a:rPr lang="zh-CN" altLang="en-US" sz="12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元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608060" y="2015484"/>
              <a:ext cx="1512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即将完成交易</a:t>
              </a:r>
              <a:endParaRPr lang="zh-CN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" name="圆角矩形 2"/>
            <p:cNvSpPr/>
            <p:nvPr/>
          </p:nvSpPr>
          <p:spPr bwMode="auto">
            <a:xfrm>
              <a:off x="1625478" y="3663777"/>
              <a:ext cx="639774" cy="288032"/>
            </a:xfrm>
            <a:prstGeom prst="roundRect">
              <a:avLst/>
            </a:prstGeom>
            <a:solidFill>
              <a:srgbClr val="0070C0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673184" y="3644032"/>
              <a:ext cx="649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确定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2398707" y="3663777"/>
              <a:ext cx="639774" cy="288032"/>
            </a:xfrm>
            <a:prstGeom prst="roundRect">
              <a:avLst/>
            </a:prstGeom>
            <a:solidFill>
              <a:srgbClr val="FA8107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446413" y="3644032"/>
              <a:ext cx="649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取消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43" name="图片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932" y="6668368"/>
            <a:ext cx="1698837" cy="403244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475656" y="1616937"/>
            <a:ext cx="1795164" cy="2692585"/>
            <a:chOff x="3779912" y="1535657"/>
            <a:chExt cx="1795164" cy="2692585"/>
          </a:xfrm>
        </p:grpSpPr>
        <p:sp>
          <p:nvSpPr>
            <p:cNvPr id="44" name="圆角矩形 43"/>
            <p:cNvSpPr/>
            <p:nvPr/>
          </p:nvSpPr>
          <p:spPr bwMode="auto">
            <a:xfrm>
              <a:off x="3779912" y="1535657"/>
              <a:ext cx="1717044" cy="2692585"/>
            </a:xfrm>
            <a:prstGeom prst="roundRect">
              <a:avLst>
                <a:gd name="adj" fmla="val 858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11366" y="1690544"/>
              <a:ext cx="17637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支付成功！</a:t>
              </a:r>
              <a:endParaRPr lang="en-US" altLang="zh-CN" sz="12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商户名称：</a:t>
              </a:r>
              <a:r>
                <a:rPr lang="zh-CN" altLang="en-US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明月便利店</a:t>
              </a:r>
              <a:endParaRPr lang="en-US" altLang="zh-CN" sz="12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支付金额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lang="en-US" altLang="zh-CN" sz="12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63.2</a:t>
              </a:r>
              <a:r>
                <a:rPr lang="zh-CN" altLang="en-US" sz="12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元</a:t>
              </a:r>
            </a:p>
          </p:txBody>
        </p:sp>
      </p:grpSp>
      <p:grpSp>
        <p:nvGrpSpPr>
          <p:cNvPr id="46" name="组合 45"/>
          <p:cNvGrpSpPr>
            <a:grpSpLocks noChangeAspect="1"/>
          </p:cNvGrpSpPr>
          <p:nvPr/>
        </p:nvGrpSpPr>
        <p:grpSpPr>
          <a:xfrm>
            <a:off x="5649487" y="1123752"/>
            <a:ext cx="1872207" cy="3594639"/>
            <a:chOff x="1115616" y="1555800"/>
            <a:chExt cx="1800200" cy="3456384"/>
          </a:xfrm>
        </p:grpSpPr>
        <p:sp>
          <p:nvSpPr>
            <p:cNvPr id="47" name="圆角矩形 46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" name="圆角矩形 7"/>
          <p:cNvSpPr/>
          <p:nvPr/>
        </p:nvSpPr>
        <p:spPr bwMode="auto">
          <a:xfrm>
            <a:off x="5716111" y="1616937"/>
            <a:ext cx="1722428" cy="298903"/>
          </a:xfrm>
          <a:prstGeom prst="roundRect">
            <a:avLst>
              <a:gd name="adj" fmla="val 7926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711462" y="1546697"/>
            <a:ext cx="176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小鱼支付</a:t>
            </a:r>
            <a:endParaRPr lang="en-US" altLang="zh-CN" sz="12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721495" y="1616937"/>
            <a:ext cx="1809837" cy="2692585"/>
            <a:chOff x="5721495" y="1616937"/>
            <a:chExt cx="1809837" cy="2692585"/>
          </a:xfrm>
        </p:grpSpPr>
        <p:grpSp>
          <p:nvGrpSpPr>
            <p:cNvPr id="53" name="组合 52"/>
            <p:cNvGrpSpPr/>
            <p:nvPr/>
          </p:nvGrpSpPr>
          <p:grpSpPr>
            <a:xfrm>
              <a:off x="5721495" y="1616937"/>
              <a:ext cx="1809837" cy="2692585"/>
              <a:chOff x="3779912" y="1535657"/>
              <a:chExt cx="1809837" cy="2692585"/>
            </a:xfrm>
          </p:grpSpPr>
          <p:sp>
            <p:nvSpPr>
              <p:cNvPr id="54" name="圆角矩形 53"/>
              <p:cNvSpPr/>
              <p:nvPr/>
            </p:nvSpPr>
            <p:spPr bwMode="auto">
              <a:xfrm>
                <a:off x="3779912" y="1535657"/>
                <a:ext cx="1717044" cy="269258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 w="19050" cap="flat" cmpd="sng">
                <a:noFill/>
                <a:miter lim="800000"/>
                <a:headEnd/>
                <a:tailEnd/>
              </a:ln>
              <a:effectLst/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3826039" y="1890836"/>
                <a:ext cx="176371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商家收款通知     </a:t>
                </a:r>
                <a:endParaRPr lang="en-US" altLang="zh-CN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5776301" y="2471908"/>
              <a:ext cx="164133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暂无收款通知！     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14603" y="1618283"/>
            <a:ext cx="1836100" cy="2692585"/>
            <a:chOff x="6336300" y="1620142"/>
            <a:chExt cx="1836100" cy="2692585"/>
          </a:xfrm>
        </p:grpSpPr>
        <p:grpSp>
          <p:nvGrpSpPr>
            <p:cNvPr id="60" name="组合 59"/>
            <p:cNvGrpSpPr/>
            <p:nvPr/>
          </p:nvGrpSpPr>
          <p:grpSpPr>
            <a:xfrm>
              <a:off x="6336300" y="1620142"/>
              <a:ext cx="1836100" cy="2692585"/>
              <a:chOff x="5703573" y="1616937"/>
              <a:chExt cx="1836100" cy="2692585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721495" y="1616937"/>
                <a:ext cx="1818178" cy="2692585"/>
                <a:chOff x="3779912" y="1535657"/>
                <a:chExt cx="1818178" cy="2692585"/>
              </a:xfrm>
            </p:grpSpPr>
            <p:sp>
              <p:nvSpPr>
                <p:cNvPr id="63" name="圆角矩形 62"/>
                <p:cNvSpPr/>
                <p:nvPr/>
              </p:nvSpPr>
              <p:spPr bwMode="auto">
                <a:xfrm>
                  <a:off x="3779912" y="1535657"/>
                  <a:ext cx="1717044" cy="2692585"/>
                </a:xfrm>
                <a:prstGeom prst="roundRect">
                  <a:avLst>
                    <a:gd name="adj" fmla="val 858"/>
                  </a:avLst>
                </a:prstGeom>
                <a:solidFill>
                  <a:schemeClr val="bg1"/>
                </a:solidFill>
                <a:ln w="19050" cap="flat" cmpd="sng">
                  <a:noFill/>
                  <a:miter lim="800000"/>
                  <a:headEnd/>
                  <a:tailEnd/>
                </a:ln>
                <a:effectLst/>
              </p:spPr>
              <p:txBody>
                <a:bodyPr lIns="93982" tIns="93894" rIns="93982" bIns="93894" rtlCol="0" anchor="ctr"/>
                <a:lstStyle/>
                <a:p>
                  <a:pPr algn="ctr"/>
                  <a:endParaRPr lang="zh-CN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3834380" y="1807895"/>
                  <a:ext cx="1763710" cy="507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 smtClean="0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商家收款通知     </a:t>
                  </a:r>
                  <a:endParaRPr lang="en-US" altLang="zh-CN" b="1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sp>
            <p:nvSpPr>
              <p:cNvPr id="62" name="文本框 61"/>
              <p:cNvSpPr txBox="1"/>
              <p:nvPr/>
            </p:nvSpPr>
            <p:spPr>
              <a:xfrm>
                <a:off x="5703573" y="2471908"/>
                <a:ext cx="17140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2014-08-10</a:t>
                </a:r>
                <a:r>
                  <a:rPr lang="zh-CN" altLang="en-US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en-US" altLang="zh-CN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21</a:t>
                </a:r>
                <a:r>
                  <a:rPr lang="en-US" altLang="zh-CN" sz="12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  <a:r>
                  <a:rPr lang="en-US" altLang="zh-CN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10:32</a:t>
                </a: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6341683" y="2726484"/>
              <a:ext cx="171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用户</a:t>
              </a:r>
              <a:r>
                <a:rPr lang="en-US" altLang="zh-CN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zhuang13</a:t>
              </a:r>
              <a:r>
                <a:rPr lang="zh-CN" altLang="en-US" sz="1200" dirty="0" smtClean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向您成功支付了</a:t>
              </a:r>
              <a:r>
                <a:rPr lang="en-US" altLang="zh-CN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63.2</a:t>
              </a:r>
              <a:r>
                <a:rPr lang="zh-CN" altLang="en-US" sz="1200" dirty="0" smtClean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元！</a:t>
              </a:r>
              <a:endParaRPr lang="en-US" altLang="zh-CN" sz="1200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25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9471E-6 L 0.04201 -0.617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-30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01 -0.61731 L 0.04201 -0.5555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02 -0.55552 L -0.05261 -0.4672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" y="43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61 -0.46729 L -0.00434 -0.5363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-3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34 -0.53632 L -3.33333E-6 -3.2285E-7 " pathEditMode="relative" rAng="0" ptsTypes="AA">
                                      <p:cBhvr>
                                        <p:cTn id="3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2616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9471E-6 L -0.00434 -0.5363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72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 bwMode="auto">
          <a:xfrm>
            <a:off x="251520" y="285194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3081646" y="4383183"/>
            <a:ext cx="299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扩大使用的场景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81646" y="835720"/>
            <a:ext cx="298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拓展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的用户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3752" y="2203872"/>
            <a:ext cx="2304256" cy="1399130"/>
            <a:chOff x="53752" y="2203872"/>
            <a:chExt cx="2304256" cy="1399130"/>
          </a:xfrm>
        </p:grpSpPr>
        <p:grpSp>
          <p:nvGrpSpPr>
            <p:cNvPr id="20" name="组合 19"/>
            <p:cNvGrpSpPr/>
            <p:nvPr/>
          </p:nvGrpSpPr>
          <p:grpSpPr>
            <a:xfrm>
              <a:off x="91828" y="2203872"/>
              <a:ext cx="2228105" cy="874168"/>
              <a:chOff x="251520" y="2347888"/>
              <a:chExt cx="2228105" cy="87416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71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622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672" y="2347888"/>
                <a:ext cx="859953" cy="874168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53752" y="3202892"/>
              <a:ext cx="230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深圳通用户红利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610421" y="3898085"/>
            <a:ext cx="396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快餐、便利店等一系列商家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76173" y="1429238"/>
            <a:ext cx="383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移动</a:t>
            </a:r>
            <a:r>
              <a:rPr lang="zh-CN" altLang="en-US" sz="2400" dirty="0" smtClean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化、社区化生活用户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630587" y="2455309"/>
            <a:ext cx="1314041" cy="1311456"/>
            <a:chOff x="4239828" y="2131864"/>
            <a:chExt cx="1680186" cy="1676881"/>
          </a:xfrm>
        </p:grpSpPr>
        <p:grpSp>
          <p:nvGrpSpPr>
            <p:cNvPr id="26" name="组合 25"/>
            <p:cNvGrpSpPr/>
            <p:nvPr/>
          </p:nvGrpSpPr>
          <p:grpSpPr>
            <a:xfrm>
              <a:off x="4239828" y="2131864"/>
              <a:ext cx="1680186" cy="1008112"/>
              <a:chOff x="3995936" y="2419896"/>
              <a:chExt cx="1080120" cy="648072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3995936" y="2419896"/>
                <a:ext cx="1080120" cy="648072"/>
              </a:xfrm>
              <a:prstGeom prst="roundRect">
                <a:avLst/>
              </a:prstGeom>
              <a:noFill/>
              <a:ln w="19050" cap="flat" cmpd="sng">
                <a:solidFill>
                  <a:srgbClr val="0070C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4860032" y="2707932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cxnSp>
            <p:nvCxnSpPr>
              <p:cNvPr id="30" name="肘形连接符 29"/>
              <p:cNvCxnSpPr/>
              <p:nvPr/>
            </p:nvCxnSpPr>
            <p:spPr bwMode="auto">
              <a:xfrm rot="10800000">
                <a:off x="4064498" y="2565198"/>
                <a:ext cx="795537" cy="1600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肘形连接符 30"/>
              <p:cNvCxnSpPr/>
              <p:nvPr/>
            </p:nvCxnSpPr>
            <p:spPr bwMode="auto">
              <a:xfrm rot="10800000" flipV="1">
                <a:off x="4064498" y="2775684"/>
                <a:ext cx="799727" cy="1445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4064497" y="2565198"/>
                <a:ext cx="0" cy="35503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文本框 26"/>
            <p:cNvSpPr txBox="1"/>
            <p:nvPr/>
          </p:nvSpPr>
          <p:spPr>
            <a:xfrm>
              <a:off x="4251829" y="3218441"/>
              <a:ext cx="1656183" cy="59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</a:t>
              </a:r>
            </a:p>
          </p:txBody>
        </p:sp>
      </p:grpSp>
      <p:cxnSp>
        <p:nvCxnSpPr>
          <p:cNvPr id="36" name="曲线连接符 35"/>
          <p:cNvCxnSpPr>
            <a:stCxn id="15" idx="1"/>
            <a:endCxn id="22" idx="2"/>
          </p:cNvCxnSpPr>
          <p:nvPr/>
        </p:nvCxnSpPr>
        <p:spPr bwMode="auto">
          <a:xfrm rot="10800000">
            <a:off x="1205880" y="3603003"/>
            <a:ext cx="1875766" cy="104179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曲线连接符 36"/>
          <p:cNvCxnSpPr>
            <a:stCxn id="17" idx="0"/>
            <a:endCxn id="21" idx="1"/>
          </p:cNvCxnSpPr>
          <p:nvPr/>
        </p:nvCxnSpPr>
        <p:spPr bwMode="auto">
          <a:xfrm rot="5400000" flipH="1" flipV="1">
            <a:off x="1476480" y="598706"/>
            <a:ext cx="1106542" cy="2103790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文本框 50"/>
          <p:cNvSpPr txBox="1"/>
          <p:nvPr/>
        </p:nvSpPr>
        <p:spPr>
          <a:xfrm>
            <a:off x="7713277" y="5187521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线下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-31399" y="13280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线上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曲线连接符 34"/>
          <p:cNvCxnSpPr>
            <a:stCxn id="23" idx="3"/>
            <a:endCxn id="24" idx="3"/>
          </p:cNvCxnSpPr>
          <p:nvPr/>
        </p:nvCxnSpPr>
        <p:spPr bwMode="auto">
          <a:xfrm flipH="1" flipV="1">
            <a:off x="6514411" y="1660071"/>
            <a:ext cx="65752" cy="2468847"/>
          </a:xfrm>
          <a:prstGeom prst="curvedConnector3">
            <a:avLst>
              <a:gd name="adj1" fmla="val -1318249"/>
            </a:avLst>
          </a:prstGeom>
          <a:solidFill>
            <a:schemeClr val="accent1"/>
          </a:solidFill>
          <a:ln w="38100" cap="flat" cmpd="sng" algn="ctr">
            <a:solidFill>
              <a:srgbClr val="F5020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文本框 5"/>
          <p:cNvSpPr txBox="1"/>
          <p:nvPr/>
        </p:nvSpPr>
        <p:spPr>
          <a:xfrm>
            <a:off x="4015713" y="2595951"/>
            <a:ext cx="3371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sz="2400" dirty="0" smtClean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</a:p>
        </p:txBody>
      </p:sp>
    </p:spTree>
    <p:extLst>
      <p:ext uri="{BB962C8B-B14F-4D97-AF65-F5344CB8AC3E}">
        <p14:creationId xmlns:p14="http://schemas.microsoft.com/office/powerpoint/2010/main" val="237331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23123" y="2217363"/>
            <a:ext cx="1314041" cy="1219123"/>
            <a:chOff x="4239828" y="2131864"/>
            <a:chExt cx="1680186" cy="1558820"/>
          </a:xfrm>
        </p:grpSpPr>
        <p:grpSp>
          <p:nvGrpSpPr>
            <p:cNvPr id="3" name="组合 2"/>
            <p:cNvGrpSpPr/>
            <p:nvPr/>
          </p:nvGrpSpPr>
          <p:grpSpPr>
            <a:xfrm>
              <a:off x="4239828" y="2131864"/>
              <a:ext cx="1680186" cy="1008112"/>
              <a:chOff x="3995936" y="2419896"/>
              <a:chExt cx="1080120" cy="648072"/>
            </a:xfrm>
          </p:grpSpPr>
          <p:sp>
            <p:nvSpPr>
              <p:cNvPr id="5" name="圆角矩形 4"/>
              <p:cNvSpPr/>
              <p:nvPr/>
            </p:nvSpPr>
            <p:spPr bwMode="auto">
              <a:xfrm>
                <a:off x="3995936" y="2419896"/>
                <a:ext cx="1080120" cy="648072"/>
              </a:xfrm>
              <a:prstGeom prst="roundRect">
                <a:avLst/>
              </a:prstGeom>
              <a:noFill/>
              <a:ln w="19050" cap="flat" cmpd="sng">
                <a:solidFill>
                  <a:srgbClr val="0070C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4860032" y="2707932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cxnSp>
            <p:nvCxnSpPr>
              <p:cNvPr id="7" name="肘形连接符 6"/>
              <p:cNvCxnSpPr/>
              <p:nvPr/>
            </p:nvCxnSpPr>
            <p:spPr bwMode="auto">
              <a:xfrm rot="10800000">
                <a:off x="4064498" y="2565198"/>
                <a:ext cx="795537" cy="1600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肘形连接符 7"/>
              <p:cNvCxnSpPr/>
              <p:nvPr/>
            </p:nvCxnSpPr>
            <p:spPr bwMode="auto">
              <a:xfrm rot="10800000" flipV="1">
                <a:off x="4064498" y="2775684"/>
                <a:ext cx="799727" cy="1445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" name="直接连接符 8"/>
              <p:cNvCxnSpPr/>
              <p:nvPr/>
            </p:nvCxnSpPr>
            <p:spPr bwMode="auto">
              <a:xfrm>
                <a:off x="4064497" y="2565198"/>
                <a:ext cx="0" cy="35503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" name="文本框 3"/>
            <p:cNvSpPr txBox="1"/>
            <p:nvPr/>
          </p:nvSpPr>
          <p:spPr>
            <a:xfrm>
              <a:off x="4251829" y="3218441"/>
              <a:ext cx="1656183" cy="4722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979712" y="176298"/>
            <a:ext cx="6840760" cy="1595526"/>
            <a:chOff x="2982243" y="176298"/>
            <a:chExt cx="6840760" cy="1595526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2982243" y="1771824"/>
              <a:ext cx="6840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4030715" y="307161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特征</a:t>
              </a:r>
              <a:endPara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139" y="176298"/>
              <a:ext cx="631058" cy="631058"/>
            </a:xfrm>
            <a:prstGeom prst="rect">
              <a:avLst/>
            </a:prstGeom>
          </p:spPr>
        </p:pic>
      </p:grpSp>
      <p:sp>
        <p:nvSpPr>
          <p:cNvPr id="14" name="圆角矩形 13"/>
          <p:cNvSpPr/>
          <p:nvPr/>
        </p:nvSpPr>
        <p:spPr bwMode="auto">
          <a:xfrm rot="20739438">
            <a:off x="3652211" y="693666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小额支付</a:t>
            </a:r>
          </a:p>
        </p:txBody>
      </p:sp>
      <p:sp>
        <p:nvSpPr>
          <p:cNvPr id="15" name="圆角矩形 14"/>
          <p:cNvSpPr/>
          <p:nvPr/>
        </p:nvSpPr>
        <p:spPr bwMode="auto">
          <a:xfrm rot="20739438">
            <a:off x="6696226" y="693668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近距通信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979712" y="1825137"/>
            <a:ext cx="6840760" cy="2106927"/>
            <a:chOff x="2982243" y="1825137"/>
            <a:chExt cx="6840760" cy="2106927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2982243" y="3932064"/>
              <a:ext cx="68407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93" t="65922" r="50317" b="15097"/>
            <a:stretch/>
          </p:blipFill>
          <p:spPr>
            <a:xfrm>
              <a:off x="3210429" y="1825137"/>
              <a:ext cx="1105322" cy="994791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4030715" y="2137866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用户行为</a:t>
              </a:r>
            </a:p>
          </p:txBody>
        </p:sp>
      </p:grpSp>
      <p:sp>
        <p:nvSpPr>
          <p:cNvPr id="20" name="圆角矩形 19"/>
          <p:cNvSpPr/>
          <p:nvPr/>
        </p:nvSpPr>
        <p:spPr bwMode="auto">
          <a:xfrm rot="20739438">
            <a:off x="3652211" y="2820730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滴卡</a:t>
            </a:r>
          </a:p>
        </p:txBody>
      </p:sp>
      <p:sp>
        <p:nvSpPr>
          <p:cNvPr id="21" name="圆角矩形 20"/>
          <p:cNvSpPr/>
          <p:nvPr/>
        </p:nvSpPr>
        <p:spPr bwMode="auto">
          <a:xfrm rot="20739438">
            <a:off x="6696226" y="2697480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</a:t>
            </a:r>
            <a:r>
              <a:rPr lang="en-US" altLang="zh-CN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555777" y="3964583"/>
            <a:ext cx="2040065" cy="560422"/>
            <a:chOff x="3558308" y="3964583"/>
            <a:chExt cx="2040065" cy="56042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308" y="3964583"/>
              <a:ext cx="551309" cy="560422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4014197" y="4142932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基础数据</a:t>
              </a:r>
            </a:p>
          </p:txBody>
        </p:sp>
      </p:grpSp>
      <p:sp>
        <p:nvSpPr>
          <p:cNvPr id="25" name="圆角矩形 24"/>
          <p:cNvSpPr/>
          <p:nvPr/>
        </p:nvSpPr>
        <p:spPr bwMode="auto">
          <a:xfrm rot="20739438">
            <a:off x="3652211" y="4696298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身份认证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圆角矩形 25"/>
          <p:cNvSpPr/>
          <p:nvPr/>
        </p:nvSpPr>
        <p:spPr bwMode="auto">
          <a:xfrm rot="20739438">
            <a:off x="6696226" y="4595182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生活轨迹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圆角矩形 27"/>
          <p:cNvSpPr/>
          <p:nvPr/>
        </p:nvSpPr>
        <p:spPr bwMode="auto">
          <a:xfrm rot="20739438">
            <a:off x="3642823" y="2831497"/>
            <a:ext cx="2232268" cy="571466"/>
          </a:xfrm>
          <a:prstGeom prst="roundRect">
            <a:avLst/>
          </a:prstGeom>
          <a:noFill/>
          <a:ln w="3810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滴卡</a:t>
            </a:r>
          </a:p>
        </p:txBody>
      </p:sp>
      <p:sp>
        <p:nvSpPr>
          <p:cNvPr id="29" name="圆角矩形 28"/>
          <p:cNvSpPr/>
          <p:nvPr/>
        </p:nvSpPr>
        <p:spPr bwMode="auto">
          <a:xfrm rot="20739438">
            <a:off x="6705613" y="2697479"/>
            <a:ext cx="2232268" cy="571466"/>
          </a:xfrm>
          <a:prstGeom prst="roundRect">
            <a:avLst/>
          </a:prstGeom>
          <a:noFill/>
          <a:ln w="3810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</a:t>
            </a:r>
            <a:r>
              <a:rPr lang="en-US" altLang="zh-CN" sz="2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endParaRPr lang="zh-CN" altLang="en-US" sz="2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14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4983" y="763712"/>
            <a:ext cx="4548698" cy="4392488"/>
            <a:chOff x="1577456" y="282458"/>
            <a:chExt cx="3728027" cy="3600000"/>
          </a:xfrm>
        </p:grpSpPr>
        <p:sp>
          <p:nvSpPr>
            <p:cNvPr id="2" name="Freeform 12"/>
            <p:cNvSpPr>
              <a:spLocks/>
            </p:cNvSpPr>
            <p:nvPr/>
          </p:nvSpPr>
          <p:spPr bwMode="auto">
            <a:xfrm>
              <a:off x="3275856" y="907728"/>
              <a:ext cx="1631950" cy="2454275"/>
            </a:xfrm>
            <a:custGeom>
              <a:avLst/>
              <a:gdLst>
                <a:gd name="T0" fmla="*/ 122 w 1028"/>
                <a:gd name="T1" fmla="*/ 210 h 1546"/>
                <a:gd name="T2" fmla="*/ 162 w 1028"/>
                <a:gd name="T3" fmla="*/ 282 h 1546"/>
                <a:gd name="T4" fmla="*/ 154 w 1028"/>
                <a:gd name="T5" fmla="*/ 294 h 1546"/>
                <a:gd name="T6" fmla="*/ 126 w 1028"/>
                <a:gd name="T7" fmla="*/ 336 h 1546"/>
                <a:gd name="T8" fmla="*/ 16 w 1028"/>
                <a:gd name="T9" fmla="*/ 518 h 1546"/>
                <a:gd name="T10" fmla="*/ 106 w 1028"/>
                <a:gd name="T11" fmla="*/ 532 h 1546"/>
                <a:gd name="T12" fmla="*/ 236 w 1028"/>
                <a:gd name="T13" fmla="*/ 580 h 1546"/>
                <a:gd name="T14" fmla="*/ 328 w 1028"/>
                <a:gd name="T15" fmla="*/ 646 h 1546"/>
                <a:gd name="T16" fmla="*/ 378 w 1028"/>
                <a:gd name="T17" fmla="*/ 694 h 1546"/>
                <a:gd name="T18" fmla="*/ 406 w 1028"/>
                <a:gd name="T19" fmla="*/ 732 h 1546"/>
                <a:gd name="T20" fmla="*/ 454 w 1028"/>
                <a:gd name="T21" fmla="*/ 808 h 1546"/>
                <a:gd name="T22" fmla="*/ 482 w 1028"/>
                <a:gd name="T23" fmla="*/ 872 h 1546"/>
                <a:gd name="T24" fmla="*/ 508 w 1028"/>
                <a:gd name="T25" fmla="*/ 986 h 1546"/>
                <a:gd name="T26" fmla="*/ 510 w 1028"/>
                <a:gd name="T27" fmla="*/ 1032 h 1546"/>
                <a:gd name="T28" fmla="*/ 494 w 1028"/>
                <a:gd name="T29" fmla="*/ 1172 h 1546"/>
                <a:gd name="T30" fmla="*/ 472 w 1028"/>
                <a:gd name="T31" fmla="*/ 1240 h 1546"/>
                <a:gd name="T32" fmla="*/ 454 w 1028"/>
                <a:gd name="T33" fmla="*/ 1274 h 1546"/>
                <a:gd name="T34" fmla="*/ 454 w 1028"/>
                <a:gd name="T35" fmla="*/ 1286 h 1546"/>
                <a:gd name="T36" fmla="*/ 576 w 1028"/>
                <a:gd name="T37" fmla="*/ 1542 h 1546"/>
                <a:gd name="T38" fmla="*/ 580 w 1028"/>
                <a:gd name="T39" fmla="*/ 1546 h 1546"/>
                <a:gd name="T40" fmla="*/ 586 w 1028"/>
                <a:gd name="T41" fmla="*/ 1546 h 1546"/>
                <a:gd name="T42" fmla="*/ 760 w 1028"/>
                <a:gd name="T43" fmla="*/ 1542 h 1546"/>
                <a:gd name="T44" fmla="*/ 882 w 1028"/>
                <a:gd name="T45" fmla="*/ 1538 h 1546"/>
                <a:gd name="T46" fmla="*/ 894 w 1028"/>
                <a:gd name="T47" fmla="*/ 1540 h 1546"/>
                <a:gd name="T48" fmla="*/ 902 w 1028"/>
                <a:gd name="T49" fmla="*/ 1538 h 1546"/>
                <a:gd name="T50" fmla="*/ 916 w 1028"/>
                <a:gd name="T51" fmla="*/ 1514 h 1546"/>
                <a:gd name="T52" fmla="*/ 924 w 1028"/>
                <a:gd name="T53" fmla="*/ 1494 h 1546"/>
                <a:gd name="T54" fmla="*/ 978 w 1028"/>
                <a:gd name="T55" fmla="*/ 1364 h 1546"/>
                <a:gd name="T56" fmla="*/ 1002 w 1028"/>
                <a:gd name="T57" fmla="*/ 1272 h 1546"/>
                <a:gd name="T58" fmla="*/ 1024 w 1028"/>
                <a:gd name="T59" fmla="*/ 1132 h 1546"/>
                <a:gd name="T60" fmla="*/ 1026 w 1028"/>
                <a:gd name="T61" fmla="*/ 990 h 1546"/>
                <a:gd name="T62" fmla="*/ 1018 w 1028"/>
                <a:gd name="T63" fmla="*/ 896 h 1546"/>
                <a:gd name="T64" fmla="*/ 990 w 1028"/>
                <a:gd name="T65" fmla="*/ 758 h 1546"/>
                <a:gd name="T66" fmla="*/ 958 w 1028"/>
                <a:gd name="T67" fmla="*/ 668 h 1546"/>
                <a:gd name="T68" fmla="*/ 920 w 1028"/>
                <a:gd name="T69" fmla="*/ 578 h 1546"/>
                <a:gd name="T70" fmla="*/ 848 w 1028"/>
                <a:gd name="T71" fmla="*/ 454 h 1546"/>
                <a:gd name="T72" fmla="*/ 758 w 1028"/>
                <a:gd name="T73" fmla="*/ 342 h 1546"/>
                <a:gd name="T74" fmla="*/ 692 w 1028"/>
                <a:gd name="T75" fmla="*/ 276 h 1546"/>
                <a:gd name="T76" fmla="*/ 580 w 1028"/>
                <a:gd name="T77" fmla="*/ 186 h 1546"/>
                <a:gd name="T78" fmla="*/ 460 w 1028"/>
                <a:gd name="T79" fmla="*/ 112 h 1546"/>
                <a:gd name="T80" fmla="*/ 372 w 1028"/>
                <a:gd name="T81" fmla="*/ 74 h 1546"/>
                <a:gd name="T82" fmla="*/ 236 w 1028"/>
                <a:gd name="T83" fmla="*/ 30 h 1546"/>
                <a:gd name="T84" fmla="*/ 96 w 1028"/>
                <a:gd name="T85" fmla="*/ 6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8" h="1546">
                  <a:moveTo>
                    <a:pt x="0" y="0"/>
                  </a:moveTo>
                  <a:lnTo>
                    <a:pt x="0" y="0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62" y="282"/>
                  </a:lnTo>
                  <a:lnTo>
                    <a:pt x="162" y="282"/>
                  </a:lnTo>
                  <a:lnTo>
                    <a:pt x="162" y="284"/>
                  </a:lnTo>
                  <a:lnTo>
                    <a:pt x="160" y="288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26" y="336"/>
                  </a:lnTo>
                  <a:lnTo>
                    <a:pt x="126" y="336"/>
                  </a:lnTo>
                  <a:lnTo>
                    <a:pt x="2" y="518"/>
                  </a:lnTo>
                  <a:lnTo>
                    <a:pt x="2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62" y="524"/>
                  </a:lnTo>
                  <a:lnTo>
                    <a:pt x="106" y="532"/>
                  </a:lnTo>
                  <a:lnTo>
                    <a:pt x="150" y="544"/>
                  </a:lnTo>
                  <a:lnTo>
                    <a:pt x="194" y="560"/>
                  </a:lnTo>
                  <a:lnTo>
                    <a:pt x="236" y="580"/>
                  </a:lnTo>
                  <a:lnTo>
                    <a:pt x="274" y="604"/>
                  </a:lnTo>
                  <a:lnTo>
                    <a:pt x="312" y="630"/>
                  </a:lnTo>
                  <a:lnTo>
                    <a:pt x="328" y="646"/>
                  </a:lnTo>
                  <a:lnTo>
                    <a:pt x="346" y="662"/>
                  </a:lnTo>
                  <a:lnTo>
                    <a:pt x="346" y="662"/>
                  </a:lnTo>
                  <a:lnTo>
                    <a:pt x="378" y="694"/>
                  </a:lnTo>
                  <a:lnTo>
                    <a:pt x="392" y="712"/>
                  </a:lnTo>
                  <a:lnTo>
                    <a:pt x="406" y="732"/>
                  </a:lnTo>
                  <a:lnTo>
                    <a:pt x="406" y="732"/>
                  </a:lnTo>
                  <a:lnTo>
                    <a:pt x="432" y="770"/>
                  </a:lnTo>
                  <a:lnTo>
                    <a:pt x="454" y="808"/>
                  </a:lnTo>
                  <a:lnTo>
                    <a:pt x="454" y="808"/>
                  </a:lnTo>
                  <a:lnTo>
                    <a:pt x="466" y="830"/>
                  </a:lnTo>
                  <a:lnTo>
                    <a:pt x="474" y="850"/>
                  </a:lnTo>
                  <a:lnTo>
                    <a:pt x="482" y="872"/>
                  </a:lnTo>
                  <a:lnTo>
                    <a:pt x="490" y="896"/>
                  </a:lnTo>
                  <a:lnTo>
                    <a:pt x="500" y="942"/>
                  </a:lnTo>
                  <a:lnTo>
                    <a:pt x="508" y="986"/>
                  </a:lnTo>
                  <a:lnTo>
                    <a:pt x="508" y="986"/>
                  </a:lnTo>
                  <a:lnTo>
                    <a:pt x="510" y="1010"/>
                  </a:lnTo>
                  <a:lnTo>
                    <a:pt x="510" y="1032"/>
                  </a:lnTo>
                  <a:lnTo>
                    <a:pt x="510" y="1080"/>
                  </a:lnTo>
                  <a:lnTo>
                    <a:pt x="504" y="1126"/>
                  </a:lnTo>
                  <a:lnTo>
                    <a:pt x="494" y="1172"/>
                  </a:lnTo>
                  <a:lnTo>
                    <a:pt x="494" y="1172"/>
                  </a:lnTo>
                  <a:lnTo>
                    <a:pt x="480" y="1218"/>
                  </a:lnTo>
                  <a:lnTo>
                    <a:pt x="472" y="1240"/>
                  </a:lnTo>
                  <a:lnTo>
                    <a:pt x="462" y="1260"/>
                  </a:lnTo>
                  <a:lnTo>
                    <a:pt x="462" y="1260"/>
                  </a:lnTo>
                  <a:lnTo>
                    <a:pt x="454" y="1274"/>
                  </a:lnTo>
                  <a:lnTo>
                    <a:pt x="454" y="1280"/>
                  </a:lnTo>
                  <a:lnTo>
                    <a:pt x="454" y="1286"/>
                  </a:lnTo>
                  <a:lnTo>
                    <a:pt x="454" y="1286"/>
                  </a:lnTo>
                  <a:lnTo>
                    <a:pt x="472" y="1324"/>
                  </a:lnTo>
                  <a:lnTo>
                    <a:pt x="472" y="1324"/>
                  </a:lnTo>
                  <a:lnTo>
                    <a:pt x="576" y="1542"/>
                  </a:lnTo>
                  <a:lnTo>
                    <a:pt x="576" y="1542"/>
                  </a:lnTo>
                  <a:lnTo>
                    <a:pt x="578" y="1544"/>
                  </a:lnTo>
                  <a:lnTo>
                    <a:pt x="580" y="1546"/>
                  </a:lnTo>
                  <a:lnTo>
                    <a:pt x="580" y="1546"/>
                  </a:lnTo>
                  <a:lnTo>
                    <a:pt x="586" y="1546"/>
                  </a:lnTo>
                  <a:lnTo>
                    <a:pt x="586" y="1546"/>
                  </a:lnTo>
                  <a:lnTo>
                    <a:pt x="624" y="1544"/>
                  </a:lnTo>
                  <a:lnTo>
                    <a:pt x="624" y="1544"/>
                  </a:lnTo>
                  <a:lnTo>
                    <a:pt x="760" y="1542"/>
                  </a:lnTo>
                  <a:lnTo>
                    <a:pt x="760" y="1542"/>
                  </a:lnTo>
                  <a:lnTo>
                    <a:pt x="882" y="1538"/>
                  </a:lnTo>
                  <a:lnTo>
                    <a:pt x="882" y="1538"/>
                  </a:lnTo>
                  <a:lnTo>
                    <a:pt x="888" y="1540"/>
                  </a:lnTo>
                  <a:lnTo>
                    <a:pt x="888" y="1540"/>
                  </a:lnTo>
                  <a:lnTo>
                    <a:pt x="894" y="1540"/>
                  </a:lnTo>
                  <a:lnTo>
                    <a:pt x="894" y="1540"/>
                  </a:lnTo>
                  <a:lnTo>
                    <a:pt x="902" y="1538"/>
                  </a:lnTo>
                  <a:lnTo>
                    <a:pt x="902" y="1538"/>
                  </a:lnTo>
                  <a:lnTo>
                    <a:pt x="906" y="1534"/>
                  </a:lnTo>
                  <a:lnTo>
                    <a:pt x="910" y="1526"/>
                  </a:lnTo>
                  <a:lnTo>
                    <a:pt x="916" y="1514"/>
                  </a:lnTo>
                  <a:lnTo>
                    <a:pt x="916" y="1514"/>
                  </a:lnTo>
                  <a:lnTo>
                    <a:pt x="924" y="1494"/>
                  </a:lnTo>
                  <a:lnTo>
                    <a:pt x="924" y="1494"/>
                  </a:lnTo>
                  <a:lnTo>
                    <a:pt x="944" y="1452"/>
                  </a:lnTo>
                  <a:lnTo>
                    <a:pt x="962" y="1408"/>
                  </a:lnTo>
                  <a:lnTo>
                    <a:pt x="978" y="1364"/>
                  </a:lnTo>
                  <a:lnTo>
                    <a:pt x="992" y="1318"/>
                  </a:lnTo>
                  <a:lnTo>
                    <a:pt x="992" y="1318"/>
                  </a:lnTo>
                  <a:lnTo>
                    <a:pt x="1002" y="1272"/>
                  </a:lnTo>
                  <a:lnTo>
                    <a:pt x="1012" y="1224"/>
                  </a:lnTo>
                  <a:lnTo>
                    <a:pt x="1018" y="1178"/>
                  </a:lnTo>
                  <a:lnTo>
                    <a:pt x="1024" y="1132"/>
                  </a:lnTo>
                  <a:lnTo>
                    <a:pt x="1028" y="1084"/>
                  </a:lnTo>
                  <a:lnTo>
                    <a:pt x="1028" y="1036"/>
                  </a:lnTo>
                  <a:lnTo>
                    <a:pt x="1026" y="990"/>
                  </a:lnTo>
                  <a:lnTo>
                    <a:pt x="1024" y="942"/>
                  </a:lnTo>
                  <a:lnTo>
                    <a:pt x="1024" y="942"/>
                  </a:lnTo>
                  <a:lnTo>
                    <a:pt x="1018" y="896"/>
                  </a:lnTo>
                  <a:lnTo>
                    <a:pt x="1012" y="850"/>
                  </a:lnTo>
                  <a:lnTo>
                    <a:pt x="1002" y="804"/>
                  </a:lnTo>
                  <a:lnTo>
                    <a:pt x="990" y="758"/>
                  </a:lnTo>
                  <a:lnTo>
                    <a:pt x="990" y="758"/>
                  </a:lnTo>
                  <a:lnTo>
                    <a:pt x="974" y="712"/>
                  </a:lnTo>
                  <a:lnTo>
                    <a:pt x="958" y="668"/>
                  </a:lnTo>
                  <a:lnTo>
                    <a:pt x="940" y="622"/>
                  </a:lnTo>
                  <a:lnTo>
                    <a:pt x="920" y="578"/>
                  </a:lnTo>
                  <a:lnTo>
                    <a:pt x="920" y="578"/>
                  </a:lnTo>
                  <a:lnTo>
                    <a:pt x="898" y="536"/>
                  </a:lnTo>
                  <a:lnTo>
                    <a:pt x="874" y="494"/>
                  </a:lnTo>
                  <a:lnTo>
                    <a:pt x="848" y="454"/>
                  </a:lnTo>
                  <a:lnTo>
                    <a:pt x="820" y="416"/>
                  </a:lnTo>
                  <a:lnTo>
                    <a:pt x="790" y="378"/>
                  </a:lnTo>
                  <a:lnTo>
                    <a:pt x="758" y="342"/>
                  </a:lnTo>
                  <a:lnTo>
                    <a:pt x="726" y="308"/>
                  </a:lnTo>
                  <a:lnTo>
                    <a:pt x="692" y="276"/>
                  </a:lnTo>
                  <a:lnTo>
                    <a:pt x="692" y="276"/>
                  </a:lnTo>
                  <a:lnTo>
                    <a:pt x="656" y="244"/>
                  </a:lnTo>
                  <a:lnTo>
                    <a:pt x="618" y="214"/>
                  </a:lnTo>
                  <a:lnTo>
                    <a:pt x="580" y="186"/>
                  </a:lnTo>
                  <a:lnTo>
                    <a:pt x="542" y="160"/>
                  </a:lnTo>
                  <a:lnTo>
                    <a:pt x="500" y="136"/>
                  </a:lnTo>
                  <a:lnTo>
                    <a:pt x="460" y="112"/>
                  </a:lnTo>
                  <a:lnTo>
                    <a:pt x="416" y="92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28" y="56"/>
                  </a:lnTo>
                  <a:lnTo>
                    <a:pt x="282" y="42"/>
                  </a:lnTo>
                  <a:lnTo>
                    <a:pt x="236" y="30"/>
                  </a:lnTo>
                  <a:lnTo>
                    <a:pt x="190" y="20"/>
                  </a:lnTo>
                  <a:lnTo>
                    <a:pt x="144" y="12"/>
                  </a:lnTo>
                  <a:lnTo>
                    <a:pt x="96" y="6"/>
                  </a:lnTo>
                  <a:lnTo>
                    <a:pt x="48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" name="Freeform 41"/>
            <p:cNvSpPr>
              <a:spLocks/>
            </p:cNvSpPr>
            <p:nvPr/>
          </p:nvSpPr>
          <p:spPr bwMode="auto">
            <a:xfrm>
              <a:off x="3549708" y="779344"/>
              <a:ext cx="1755775" cy="2686050"/>
            </a:xfrm>
            <a:custGeom>
              <a:avLst/>
              <a:gdLst>
                <a:gd name="T0" fmla="*/ 976 w 1106"/>
                <a:gd name="T1" fmla="*/ 1692 h 1692"/>
                <a:gd name="T2" fmla="*/ 1032 w 1106"/>
                <a:gd name="T3" fmla="*/ 1566 h 1692"/>
                <a:gd name="T4" fmla="*/ 1074 w 1106"/>
                <a:gd name="T5" fmla="*/ 1434 h 1692"/>
                <a:gd name="T6" fmla="*/ 1098 w 1106"/>
                <a:gd name="T7" fmla="*/ 1298 h 1692"/>
                <a:gd name="T8" fmla="*/ 1106 w 1106"/>
                <a:gd name="T9" fmla="*/ 1158 h 1692"/>
                <a:gd name="T10" fmla="*/ 1104 w 1106"/>
                <a:gd name="T11" fmla="*/ 1084 h 1692"/>
                <a:gd name="T12" fmla="*/ 1092 w 1106"/>
                <a:gd name="T13" fmla="*/ 974 h 1692"/>
                <a:gd name="T14" fmla="*/ 1076 w 1106"/>
                <a:gd name="T15" fmla="*/ 900 h 1692"/>
                <a:gd name="T16" fmla="*/ 1058 w 1106"/>
                <a:gd name="T17" fmla="*/ 828 h 1692"/>
                <a:gd name="T18" fmla="*/ 1034 w 1106"/>
                <a:gd name="T19" fmla="*/ 756 h 1692"/>
                <a:gd name="T20" fmla="*/ 1004 w 1106"/>
                <a:gd name="T21" fmla="*/ 684 h 1692"/>
                <a:gd name="T22" fmla="*/ 970 w 1106"/>
                <a:gd name="T23" fmla="*/ 614 h 1692"/>
                <a:gd name="T24" fmla="*/ 950 w 1106"/>
                <a:gd name="T25" fmla="*/ 580 h 1692"/>
                <a:gd name="T26" fmla="*/ 910 w 1106"/>
                <a:gd name="T27" fmla="*/ 514 h 1692"/>
                <a:gd name="T28" fmla="*/ 866 w 1106"/>
                <a:gd name="T29" fmla="*/ 454 h 1692"/>
                <a:gd name="T30" fmla="*/ 820 w 1106"/>
                <a:gd name="T31" fmla="*/ 396 h 1692"/>
                <a:gd name="T32" fmla="*/ 716 w 1106"/>
                <a:gd name="T33" fmla="*/ 292 h 1692"/>
                <a:gd name="T34" fmla="*/ 602 w 1106"/>
                <a:gd name="T35" fmla="*/ 202 h 1692"/>
                <a:gd name="T36" fmla="*/ 478 w 1106"/>
                <a:gd name="T37" fmla="*/ 128 h 1692"/>
                <a:gd name="T38" fmla="*/ 348 w 1106"/>
                <a:gd name="T39" fmla="*/ 72 h 1692"/>
                <a:gd name="T40" fmla="*/ 212 w 1106"/>
                <a:gd name="T41" fmla="*/ 30 h 1692"/>
                <a:gd name="T42" fmla="*/ 72 w 1106"/>
                <a:gd name="T43" fmla="*/ 6 h 1692"/>
                <a:gd name="T44" fmla="*/ 0 w 1106"/>
                <a:gd name="T45" fmla="*/ 16 h 1692"/>
                <a:gd name="T46" fmla="*/ 70 w 1106"/>
                <a:gd name="T47" fmla="*/ 22 h 1692"/>
                <a:gd name="T48" fmla="*/ 208 w 1106"/>
                <a:gd name="T49" fmla="*/ 46 h 1692"/>
                <a:gd name="T50" fmla="*/ 342 w 1106"/>
                <a:gd name="T51" fmla="*/ 86 h 1692"/>
                <a:gd name="T52" fmla="*/ 472 w 1106"/>
                <a:gd name="T53" fmla="*/ 144 h 1692"/>
                <a:gd name="T54" fmla="*/ 592 w 1106"/>
                <a:gd name="T55" fmla="*/ 216 h 1692"/>
                <a:gd name="T56" fmla="*/ 706 w 1106"/>
                <a:gd name="T57" fmla="*/ 304 h 1692"/>
                <a:gd name="T58" fmla="*/ 808 w 1106"/>
                <a:gd name="T59" fmla="*/ 406 h 1692"/>
                <a:gd name="T60" fmla="*/ 876 w 1106"/>
                <a:gd name="T61" fmla="*/ 492 h 1692"/>
                <a:gd name="T62" fmla="*/ 918 w 1106"/>
                <a:gd name="T63" fmla="*/ 556 h 1692"/>
                <a:gd name="T64" fmla="*/ 936 w 1106"/>
                <a:gd name="T65" fmla="*/ 588 h 1692"/>
                <a:gd name="T66" fmla="*/ 974 w 1106"/>
                <a:gd name="T67" fmla="*/ 656 h 1692"/>
                <a:gd name="T68" fmla="*/ 1004 w 1106"/>
                <a:gd name="T69" fmla="*/ 726 h 1692"/>
                <a:gd name="T70" fmla="*/ 1032 w 1106"/>
                <a:gd name="T71" fmla="*/ 796 h 1692"/>
                <a:gd name="T72" fmla="*/ 1052 w 1106"/>
                <a:gd name="T73" fmla="*/ 868 h 1692"/>
                <a:gd name="T74" fmla="*/ 1070 w 1106"/>
                <a:gd name="T75" fmla="*/ 940 h 1692"/>
                <a:gd name="T76" fmla="*/ 1088 w 1106"/>
                <a:gd name="T77" fmla="*/ 1086 h 1692"/>
                <a:gd name="T78" fmla="*/ 1090 w 1106"/>
                <a:gd name="T79" fmla="*/ 1158 h 1692"/>
                <a:gd name="T80" fmla="*/ 1082 w 1106"/>
                <a:gd name="T81" fmla="*/ 1296 h 1692"/>
                <a:gd name="T82" fmla="*/ 1058 w 1106"/>
                <a:gd name="T83" fmla="*/ 1430 h 1692"/>
                <a:gd name="T84" fmla="*/ 1018 w 1106"/>
                <a:gd name="T85" fmla="*/ 1560 h 1692"/>
                <a:gd name="T86" fmla="*/ 962 w 1106"/>
                <a:gd name="T87" fmla="*/ 1686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6" h="1692">
                  <a:moveTo>
                    <a:pt x="976" y="1692"/>
                  </a:moveTo>
                  <a:lnTo>
                    <a:pt x="976" y="1692"/>
                  </a:lnTo>
                  <a:lnTo>
                    <a:pt x="1006" y="1630"/>
                  </a:lnTo>
                  <a:lnTo>
                    <a:pt x="1032" y="1566"/>
                  </a:lnTo>
                  <a:lnTo>
                    <a:pt x="1054" y="1500"/>
                  </a:lnTo>
                  <a:lnTo>
                    <a:pt x="1074" y="1434"/>
                  </a:lnTo>
                  <a:lnTo>
                    <a:pt x="1088" y="1366"/>
                  </a:lnTo>
                  <a:lnTo>
                    <a:pt x="1098" y="1298"/>
                  </a:lnTo>
                  <a:lnTo>
                    <a:pt x="1104" y="1228"/>
                  </a:lnTo>
                  <a:lnTo>
                    <a:pt x="1106" y="1158"/>
                  </a:lnTo>
                  <a:lnTo>
                    <a:pt x="1106" y="1158"/>
                  </a:lnTo>
                  <a:lnTo>
                    <a:pt x="1104" y="1084"/>
                  </a:lnTo>
                  <a:lnTo>
                    <a:pt x="1096" y="1010"/>
                  </a:lnTo>
                  <a:lnTo>
                    <a:pt x="1092" y="974"/>
                  </a:lnTo>
                  <a:lnTo>
                    <a:pt x="1084" y="936"/>
                  </a:lnTo>
                  <a:lnTo>
                    <a:pt x="1076" y="900"/>
                  </a:lnTo>
                  <a:lnTo>
                    <a:pt x="1068" y="864"/>
                  </a:lnTo>
                  <a:lnTo>
                    <a:pt x="1058" y="828"/>
                  </a:lnTo>
                  <a:lnTo>
                    <a:pt x="1046" y="792"/>
                  </a:lnTo>
                  <a:lnTo>
                    <a:pt x="1034" y="756"/>
                  </a:lnTo>
                  <a:lnTo>
                    <a:pt x="1020" y="720"/>
                  </a:lnTo>
                  <a:lnTo>
                    <a:pt x="1004" y="684"/>
                  </a:lnTo>
                  <a:lnTo>
                    <a:pt x="988" y="648"/>
                  </a:lnTo>
                  <a:lnTo>
                    <a:pt x="970" y="614"/>
                  </a:lnTo>
                  <a:lnTo>
                    <a:pt x="950" y="580"/>
                  </a:lnTo>
                  <a:lnTo>
                    <a:pt x="950" y="580"/>
                  </a:lnTo>
                  <a:lnTo>
                    <a:pt x="930" y="546"/>
                  </a:lnTo>
                  <a:lnTo>
                    <a:pt x="910" y="514"/>
                  </a:lnTo>
                  <a:lnTo>
                    <a:pt x="888" y="484"/>
                  </a:lnTo>
                  <a:lnTo>
                    <a:pt x="866" y="454"/>
                  </a:lnTo>
                  <a:lnTo>
                    <a:pt x="844" y="424"/>
                  </a:lnTo>
                  <a:lnTo>
                    <a:pt x="820" y="396"/>
                  </a:lnTo>
                  <a:lnTo>
                    <a:pt x="770" y="342"/>
                  </a:lnTo>
                  <a:lnTo>
                    <a:pt x="716" y="292"/>
                  </a:lnTo>
                  <a:lnTo>
                    <a:pt x="660" y="246"/>
                  </a:lnTo>
                  <a:lnTo>
                    <a:pt x="602" y="202"/>
                  </a:lnTo>
                  <a:lnTo>
                    <a:pt x="542" y="164"/>
                  </a:lnTo>
                  <a:lnTo>
                    <a:pt x="478" y="128"/>
                  </a:lnTo>
                  <a:lnTo>
                    <a:pt x="414" y="98"/>
                  </a:lnTo>
                  <a:lnTo>
                    <a:pt x="348" y="72"/>
                  </a:lnTo>
                  <a:lnTo>
                    <a:pt x="280" y="48"/>
                  </a:lnTo>
                  <a:lnTo>
                    <a:pt x="212" y="30"/>
                  </a:lnTo>
                  <a:lnTo>
                    <a:pt x="142" y="16"/>
                  </a:lnTo>
                  <a:lnTo>
                    <a:pt x="72" y="6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70" y="22"/>
                  </a:lnTo>
                  <a:lnTo>
                    <a:pt x="138" y="32"/>
                  </a:lnTo>
                  <a:lnTo>
                    <a:pt x="208" y="46"/>
                  </a:lnTo>
                  <a:lnTo>
                    <a:pt x="276" y="64"/>
                  </a:lnTo>
                  <a:lnTo>
                    <a:pt x="342" y="86"/>
                  </a:lnTo>
                  <a:lnTo>
                    <a:pt x="408" y="112"/>
                  </a:lnTo>
                  <a:lnTo>
                    <a:pt x="472" y="144"/>
                  </a:lnTo>
                  <a:lnTo>
                    <a:pt x="534" y="178"/>
                  </a:lnTo>
                  <a:lnTo>
                    <a:pt x="592" y="216"/>
                  </a:lnTo>
                  <a:lnTo>
                    <a:pt x="650" y="258"/>
                  </a:lnTo>
                  <a:lnTo>
                    <a:pt x="706" y="304"/>
                  </a:lnTo>
                  <a:lnTo>
                    <a:pt x="758" y="354"/>
                  </a:lnTo>
                  <a:lnTo>
                    <a:pt x="808" y="406"/>
                  </a:lnTo>
                  <a:lnTo>
                    <a:pt x="854" y="464"/>
                  </a:lnTo>
                  <a:lnTo>
                    <a:pt x="876" y="492"/>
                  </a:lnTo>
                  <a:lnTo>
                    <a:pt x="898" y="524"/>
                  </a:lnTo>
                  <a:lnTo>
                    <a:pt x="918" y="556"/>
                  </a:lnTo>
                  <a:lnTo>
                    <a:pt x="936" y="588"/>
                  </a:lnTo>
                  <a:lnTo>
                    <a:pt x="936" y="588"/>
                  </a:lnTo>
                  <a:lnTo>
                    <a:pt x="956" y="622"/>
                  </a:lnTo>
                  <a:lnTo>
                    <a:pt x="974" y="656"/>
                  </a:lnTo>
                  <a:lnTo>
                    <a:pt x="990" y="690"/>
                  </a:lnTo>
                  <a:lnTo>
                    <a:pt x="1004" y="726"/>
                  </a:lnTo>
                  <a:lnTo>
                    <a:pt x="1018" y="760"/>
                  </a:lnTo>
                  <a:lnTo>
                    <a:pt x="1032" y="796"/>
                  </a:lnTo>
                  <a:lnTo>
                    <a:pt x="1042" y="832"/>
                  </a:lnTo>
                  <a:lnTo>
                    <a:pt x="1052" y="868"/>
                  </a:lnTo>
                  <a:lnTo>
                    <a:pt x="1062" y="904"/>
                  </a:lnTo>
                  <a:lnTo>
                    <a:pt x="1070" y="940"/>
                  </a:lnTo>
                  <a:lnTo>
                    <a:pt x="1080" y="1012"/>
                  </a:lnTo>
                  <a:lnTo>
                    <a:pt x="1088" y="1086"/>
                  </a:lnTo>
                  <a:lnTo>
                    <a:pt x="1090" y="1158"/>
                  </a:lnTo>
                  <a:lnTo>
                    <a:pt x="1090" y="1158"/>
                  </a:lnTo>
                  <a:lnTo>
                    <a:pt x="1088" y="1228"/>
                  </a:lnTo>
                  <a:lnTo>
                    <a:pt x="1082" y="1296"/>
                  </a:lnTo>
                  <a:lnTo>
                    <a:pt x="1072" y="1362"/>
                  </a:lnTo>
                  <a:lnTo>
                    <a:pt x="1058" y="1430"/>
                  </a:lnTo>
                  <a:lnTo>
                    <a:pt x="1040" y="1496"/>
                  </a:lnTo>
                  <a:lnTo>
                    <a:pt x="1018" y="1560"/>
                  </a:lnTo>
                  <a:lnTo>
                    <a:pt x="992" y="1624"/>
                  </a:lnTo>
                  <a:lnTo>
                    <a:pt x="962" y="1686"/>
                  </a:lnTo>
                  <a:lnTo>
                    <a:pt x="976" y="16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2117456" y="803428"/>
              <a:ext cx="2520000" cy="2520000"/>
              <a:chOff x="5796416" y="1267768"/>
              <a:chExt cx="2520000" cy="252000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796416" y="1267768"/>
                <a:ext cx="2520000" cy="2520000"/>
                <a:chOff x="5001716" y="1123752"/>
                <a:chExt cx="3314700" cy="3328690"/>
              </a:xfrm>
            </p:grpSpPr>
            <p:sp>
              <p:nvSpPr>
                <p:cNvPr id="10" name="Freeform 7"/>
                <p:cNvSpPr>
                  <a:spLocks/>
                </p:cNvSpPr>
                <p:nvPr/>
              </p:nvSpPr>
              <p:spPr bwMode="auto">
                <a:xfrm>
                  <a:off x="5306516" y="3245942"/>
                  <a:ext cx="2768600" cy="1206500"/>
                </a:xfrm>
                <a:custGeom>
                  <a:avLst/>
                  <a:gdLst>
                    <a:gd name="T0" fmla="*/ 1294 w 1744"/>
                    <a:gd name="T1" fmla="*/ 0 h 760"/>
                    <a:gd name="T2" fmla="*/ 1246 w 1744"/>
                    <a:gd name="T3" fmla="*/ 62 h 760"/>
                    <a:gd name="T4" fmla="*/ 1190 w 1744"/>
                    <a:gd name="T5" fmla="*/ 120 h 760"/>
                    <a:gd name="T6" fmla="*/ 1154 w 1744"/>
                    <a:gd name="T7" fmla="*/ 146 h 760"/>
                    <a:gd name="T8" fmla="*/ 1076 w 1744"/>
                    <a:gd name="T9" fmla="*/ 192 h 760"/>
                    <a:gd name="T10" fmla="*/ 1034 w 1744"/>
                    <a:gd name="T11" fmla="*/ 210 h 760"/>
                    <a:gd name="T12" fmla="*/ 990 w 1744"/>
                    <a:gd name="T13" fmla="*/ 224 h 760"/>
                    <a:gd name="T14" fmla="*/ 900 w 1744"/>
                    <a:gd name="T15" fmla="*/ 238 h 760"/>
                    <a:gd name="T16" fmla="*/ 852 w 1744"/>
                    <a:gd name="T17" fmla="*/ 242 h 760"/>
                    <a:gd name="T18" fmla="*/ 760 w 1744"/>
                    <a:gd name="T19" fmla="*/ 232 h 760"/>
                    <a:gd name="T20" fmla="*/ 714 w 1744"/>
                    <a:gd name="T21" fmla="*/ 224 h 760"/>
                    <a:gd name="T22" fmla="*/ 628 w 1744"/>
                    <a:gd name="T23" fmla="*/ 192 h 760"/>
                    <a:gd name="T24" fmla="*/ 586 w 1744"/>
                    <a:gd name="T25" fmla="*/ 170 h 760"/>
                    <a:gd name="T26" fmla="*/ 510 w 1744"/>
                    <a:gd name="T27" fmla="*/ 116 h 760"/>
                    <a:gd name="T28" fmla="*/ 492 w 1744"/>
                    <a:gd name="T29" fmla="*/ 100 h 760"/>
                    <a:gd name="T30" fmla="*/ 474 w 1744"/>
                    <a:gd name="T31" fmla="*/ 82 h 760"/>
                    <a:gd name="T32" fmla="*/ 458 w 1744"/>
                    <a:gd name="T33" fmla="*/ 66 h 760"/>
                    <a:gd name="T34" fmla="*/ 448 w 1744"/>
                    <a:gd name="T35" fmla="*/ 60 h 760"/>
                    <a:gd name="T36" fmla="*/ 438 w 1744"/>
                    <a:gd name="T37" fmla="*/ 58 h 760"/>
                    <a:gd name="T38" fmla="*/ 254 w 1744"/>
                    <a:gd name="T39" fmla="*/ 48 h 760"/>
                    <a:gd name="T40" fmla="*/ 144 w 1744"/>
                    <a:gd name="T41" fmla="*/ 42 h 760"/>
                    <a:gd name="T42" fmla="*/ 134 w 1744"/>
                    <a:gd name="T43" fmla="*/ 58 h 760"/>
                    <a:gd name="T44" fmla="*/ 110 w 1744"/>
                    <a:gd name="T45" fmla="*/ 104 h 760"/>
                    <a:gd name="T46" fmla="*/ 0 w 1744"/>
                    <a:gd name="T47" fmla="*/ 314 h 760"/>
                    <a:gd name="T48" fmla="*/ 0 w 1744"/>
                    <a:gd name="T49" fmla="*/ 318 h 760"/>
                    <a:gd name="T50" fmla="*/ 6 w 1744"/>
                    <a:gd name="T51" fmla="*/ 330 h 760"/>
                    <a:gd name="T52" fmla="*/ 18 w 1744"/>
                    <a:gd name="T53" fmla="*/ 342 h 760"/>
                    <a:gd name="T54" fmla="*/ 46 w 1744"/>
                    <a:gd name="T55" fmla="*/ 378 h 760"/>
                    <a:gd name="T56" fmla="*/ 110 w 1744"/>
                    <a:gd name="T57" fmla="*/ 452 h 760"/>
                    <a:gd name="T58" fmla="*/ 144 w 1744"/>
                    <a:gd name="T59" fmla="*/ 484 h 760"/>
                    <a:gd name="T60" fmla="*/ 218 w 1744"/>
                    <a:gd name="T61" fmla="*/ 546 h 760"/>
                    <a:gd name="T62" fmla="*/ 296 w 1744"/>
                    <a:gd name="T63" fmla="*/ 600 h 760"/>
                    <a:gd name="T64" fmla="*/ 378 w 1744"/>
                    <a:gd name="T65" fmla="*/ 646 h 760"/>
                    <a:gd name="T66" fmla="*/ 420 w 1744"/>
                    <a:gd name="T67" fmla="*/ 666 h 760"/>
                    <a:gd name="T68" fmla="*/ 508 w 1744"/>
                    <a:gd name="T69" fmla="*/ 702 h 760"/>
                    <a:gd name="T70" fmla="*/ 600 w 1744"/>
                    <a:gd name="T71" fmla="*/ 728 h 760"/>
                    <a:gd name="T72" fmla="*/ 692 w 1744"/>
                    <a:gd name="T73" fmla="*/ 746 h 760"/>
                    <a:gd name="T74" fmla="*/ 788 w 1744"/>
                    <a:gd name="T75" fmla="*/ 758 h 760"/>
                    <a:gd name="T76" fmla="*/ 812 w 1744"/>
                    <a:gd name="T77" fmla="*/ 760 h 760"/>
                    <a:gd name="T78" fmla="*/ 836 w 1744"/>
                    <a:gd name="T79" fmla="*/ 760 h 760"/>
                    <a:gd name="T80" fmla="*/ 886 w 1744"/>
                    <a:gd name="T81" fmla="*/ 760 h 760"/>
                    <a:gd name="T82" fmla="*/ 976 w 1744"/>
                    <a:gd name="T83" fmla="*/ 754 h 760"/>
                    <a:gd name="T84" fmla="*/ 1022 w 1744"/>
                    <a:gd name="T85" fmla="*/ 746 h 760"/>
                    <a:gd name="T86" fmla="*/ 1114 w 1744"/>
                    <a:gd name="T87" fmla="*/ 728 h 760"/>
                    <a:gd name="T88" fmla="*/ 1158 w 1744"/>
                    <a:gd name="T89" fmla="*/ 716 h 760"/>
                    <a:gd name="T90" fmla="*/ 1246 w 1744"/>
                    <a:gd name="T91" fmla="*/ 684 h 760"/>
                    <a:gd name="T92" fmla="*/ 1330 w 1744"/>
                    <a:gd name="T93" fmla="*/ 644 h 760"/>
                    <a:gd name="T94" fmla="*/ 1372 w 1744"/>
                    <a:gd name="T95" fmla="*/ 622 h 760"/>
                    <a:gd name="T96" fmla="*/ 1454 w 1744"/>
                    <a:gd name="T97" fmla="*/ 570 h 760"/>
                    <a:gd name="T98" fmla="*/ 1492 w 1744"/>
                    <a:gd name="T99" fmla="*/ 540 h 760"/>
                    <a:gd name="T100" fmla="*/ 1566 w 1744"/>
                    <a:gd name="T101" fmla="*/ 480 h 760"/>
                    <a:gd name="T102" fmla="*/ 1632 w 1744"/>
                    <a:gd name="T103" fmla="*/ 412 h 760"/>
                    <a:gd name="T104" fmla="*/ 1692 w 1744"/>
                    <a:gd name="T105" fmla="*/ 338 h 760"/>
                    <a:gd name="T106" fmla="*/ 1744 w 1744"/>
                    <a:gd name="T107" fmla="*/ 260 h 760"/>
                    <a:gd name="T108" fmla="*/ 1490 w 1744"/>
                    <a:gd name="T109" fmla="*/ 262 h 760"/>
                    <a:gd name="T110" fmla="*/ 1410 w 1744"/>
                    <a:gd name="T111" fmla="*/ 262 h 760"/>
                    <a:gd name="T112" fmla="*/ 1410 w 1744"/>
                    <a:gd name="T113" fmla="*/ 262 h 760"/>
                    <a:gd name="T114" fmla="*/ 1408 w 1744"/>
                    <a:gd name="T115" fmla="*/ 260 h 760"/>
                    <a:gd name="T116" fmla="*/ 1404 w 1744"/>
                    <a:gd name="T117" fmla="*/ 248 h 760"/>
                    <a:gd name="T118" fmla="*/ 1382 w 1744"/>
                    <a:gd name="T119" fmla="*/ 200 h 760"/>
                    <a:gd name="T120" fmla="*/ 1294 w 1744"/>
                    <a:gd name="T121" fmla="*/ 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44" h="760">
                      <a:moveTo>
                        <a:pt x="1294" y="0"/>
                      </a:moveTo>
                      <a:lnTo>
                        <a:pt x="1294" y="0"/>
                      </a:lnTo>
                      <a:lnTo>
                        <a:pt x="1270" y="32"/>
                      </a:lnTo>
                      <a:lnTo>
                        <a:pt x="1246" y="62"/>
                      </a:lnTo>
                      <a:lnTo>
                        <a:pt x="1218" y="92"/>
                      </a:lnTo>
                      <a:lnTo>
                        <a:pt x="1190" y="120"/>
                      </a:lnTo>
                      <a:lnTo>
                        <a:pt x="1190" y="120"/>
                      </a:lnTo>
                      <a:lnTo>
                        <a:pt x="1154" y="146"/>
                      </a:lnTo>
                      <a:lnTo>
                        <a:pt x="1116" y="172"/>
                      </a:lnTo>
                      <a:lnTo>
                        <a:pt x="1076" y="192"/>
                      </a:lnTo>
                      <a:lnTo>
                        <a:pt x="1034" y="210"/>
                      </a:lnTo>
                      <a:lnTo>
                        <a:pt x="1034" y="210"/>
                      </a:lnTo>
                      <a:lnTo>
                        <a:pt x="1012" y="218"/>
                      </a:lnTo>
                      <a:lnTo>
                        <a:pt x="990" y="224"/>
                      </a:lnTo>
                      <a:lnTo>
                        <a:pt x="944" y="232"/>
                      </a:lnTo>
                      <a:lnTo>
                        <a:pt x="900" y="238"/>
                      </a:lnTo>
                      <a:lnTo>
                        <a:pt x="852" y="242"/>
                      </a:lnTo>
                      <a:lnTo>
                        <a:pt x="852" y="242"/>
                      </a:lnTo>
                      <a:lnTo>
                        <a:pt x="806" y="238"/>
                      </a:lnTo>
                      <a:lnTo>
                        <a:pt x="760" y="232"/>
                      </a:lnTo>
                      <a:lnTo>
                        <a:pt x="760" y="232"/>
                      </a:lnTo>
                      <a:lnTo>
                        <a:pt x="714" y="224"/>
                      </a:lnTo>
                      <a:lnTo>
                        <a:pt x="670" y="210"/>
                      </a:lnTo>
                      <a:lnTo>
                        <a:pt x="628" y="192"/>
                      </a:lnTo>
                      <a:lnTo>
                        <a:pt x="586" y="170"/>
                      </a:lnTo>
                      <a:lnTo>
                        <a:pt x="586" y="170"/>
                      </a:lnTo>
                      <a:lnTo>
                        <a:pt x="548" y="144"/>
                      </a:lnTo>
                      <a:lnTo>
                        <a:pt x="510" y="116"/>
                      </a:lnTo>
                      <a:lnTo>
                        <a:pt x="510" y="116"/>
                      </a:lnTo>
                      <a:lnTo>
                        <a:pt x="492" y="100"/>
                      </a:lnTo>
                      <a:lnTo>
                        <a:pt x="474" y="82"/>
                      </a:lnTo>
                      <a:lnTo>
                        <a:pt x="474" y="82"/>
                      </a:lnTo>
                      <a:lnTo>
                        <a:pt x="458" y="66"/>
                      </a:lnTo>
                      <a:lnTo>
                        <a:pt x="458" y="66"/>
                      </a:lnTo>
                      <a:lnTo>
                        <a:pt x="452" y="62"/>
                      </a:lnTo>
                      <a:lnTo>
                        <a:pt x="448" y="60"/>
                      </a:lnTo>
                      <a:lnTo>
                        <a:pt x="438" y="58"/>
                      </a:lnTo>
                      <a:lnTo>
                        <a:pt x="438" y="58"/>
                      </a:lnTo>
                      <a:lnTo>
                        <a:pt x="254" y="48"/>
                      </a:lnTo>
                      <a:lnTo>
                        <a:pt x="254" y="48"/>
                      </a:lnTo>
                      <a:lnTo>
                        <a:pt x="144" y="42"/>
                      </a:lnTo>
                      <a:lnTo>
                        <a:pt x="144" y="42"/>
                      </a:lnTo>
                      <a:lnTo>
                        <a:pt x="138" y="50"/>
                      </a:lnTo>
                      <a:lnTo>
                        <a:pt x="134" y="58"/>
                      </a:lnTo>
                      <a:lnTo>
                        <a:pt x="134" y="58"/>
                      </a:lnTo>
                      <a:lnTo>
                        <a:pt x="110" y="104"/>
                      </a:lnTo>
                      <a:lnTo>
                        <a:pt x="110" y="104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0" y="318"/>
                      </a:lnTo>
                      <a:lnTo>
                        <a:pt x="0" y="322"/>
                      </a:lnTo>
                      <a:lnTo>
                        <a:pt x="6" y="330"/>
                      </a:lnTo>
                      <a:lnTo>
                        <a:pt x="18" y="342"/>
                      </a:lnTo>
                      <a:lnTo>
                        <a:pt x="18" y="342"/>
                      </a:lnTo>
                      <a:lnTo>
                        <a:pt x="46" y="378"/>
                      </a:lnTo>
                      <a:lnTo>
                        <a:pt x="46" y="378"/>
                      </a:lnTo>
                      <a:lnTo>
                        <a:pt x="78" y="416"/>
                      </a:lnTo>
                      <a:lnTo>
                        <a:pt x="110" y="452"/>
                      </a:lnTo>
                      <a:lnTo>
                        <a:pt x="110" y="452"/>
                      </a:lnTo>
                      <a:lnTo>
                        <a:pt x="144" y="484"/>
                      </a:lnTo>
                      <a:lnTo>
                        <a:pt x="180" y="516"/>
                      </a:lnTo>
                      <a:lnTo>
                        <a:pt x="218" y="546"/>
                      </a:lnTo>
                      <a:lnTo>
                        <a:pt x="256" y="574"/>
                      </a:lnTo>
                      <a:lnTo>
                        <a:pt x="296" y="600"/>
                      </a:lnTo>
                      <a:lnTo>
                        <a:pt x="336" y="624"/>
                      </a:lnTo>
                      <a:lnTo>
                        <a:pt x="378" y="646"/>
                      </a:lnTo>
                      <a:lnTo>
                        <a:pt x="420" y="666"/>
                      </a:lnTo>
                      <a:lnTo>
                        <a:pt x="420" y="666"/>
                      </a:lnTo>
                      <a:lnTo>
                        <a:pt x="464" y="686"/>
                      </a:lnTo>
                      <a:lnTo>
                        <a:pt x="508" y="702"/>
                      </a:lnTo>
                      <a:lnTo>
                        <a:pt x="554" y="716"/>
                      </a:lnTo>
                      <a:lnTo>
                        <a:pt x="600" y="728"/>
                      </a:lnTo>
                      <a:lnTo>
                        <a:pt x="646" y="738"/>
                      </a:lnTo>
                      <a:lnTo>
                        <a:pt x="692" y="746"/>
                      </a:lnTo>
                      <a:lnTo>
                        <a:pt x="740" y="754"/>
                      </a:lnTo>
                      <a:lnTo>
                        <a:pt x="788" y="758"/>
                      </a:lnTo>
                      <a:lnTo>
                        <a:pt x="788" y="758"/>
                      </a:lnTo>
                      <a:lnTo>
                        <a:pt x="812" y="760"/>
                      </a:lnTo>
                      <a:lnTo>
                        <a:pt x="836" y="760"/>
                      </a:lnTo>
                      <a:lnTo>
                        <a:pt x="836" y="760"/>
                      </a:lnTo>
                      <a:lnTo>
                        <a:pt x="886" y="760"/>
                      </a:lnTo>
                      <a:lnTo>
                        <a:pt x="886" y="760"/>
                      </a:lnTo>
                      <a:lnTo>
                        <a:pt x="930" y="758"/>
                      </a:lnTo>
                      <a:lnTo>
                        <a:pt x="976" y="754"/>
                      </a:lnTo>
                      <a:lnTo>
                        <a:pt x="976" y="754"/>
                      </a:lnTo>
                      <a:lnTo>
                        <a:pt x="1022" y="746"/>
                      </a:lnTo>
                      <a:lnTo>
                        <a:pt x="1068" y="738"/>
                      </a:lnTo>
                      <a:lnTo>
                        <a:pt x="1114" y="728"/>
                      </a:lnTo>
                      <a:lnTo>
                        <a:pt x="1158" y="716"/>
                      </a:lnTo>
                      <a:lnTo>
                        <a:pt x="1158" y="716"/>
                      </a:lnTo>
                      <a:lnTo>
                        <a:pt x="1202" y="700"/>
                      </a:lnTo>
                      <a:lnTo>
                        <a:pt x="1246" y="684"/>
                      </a:lnTo>
                      <a:lnTo>
                        <a:pt x="1288" y="664"/>
                      </a:lnTo>
                      <a:lnTo>
                        <a:pt x="1330" y="644"/>
                      </a:lnTo>
                      <a:lnTo>
                        <a:pt x="1330" y="644"/>
                      </a:lnTo>
                      <a:lnTo>
                        <a:pt x="1372" y="622"/>
                      </a:lnTo>
                      <a:lnTo>
                        <a:pt x="1414" y="596"/>
                      </a:lnTo>
                      <a:lnTo>
                        <a:pt x="1454" y="570"/>
                      </a:lnTo>
                      <a:lnTo>
                        <a:pt x="1492" y="540"/>
                      </a:lnTo>
                      <a:lnTo>
                        <a:pt x="1492" y="540"/>
                      </a:lnTo>
                      <a:lnTo>
                        <a:pt x="1530" y="512"/>
                      </a:lnTo>
                      <a:lnTo>
                        <a:pt x="1566" y="480"/>
                      </a:lnTo>
                      <a:lnTo>
                        <a:pt x="1600" y="446"/>
                      </a:lnTo>
                      <a:lnTo>
                        <a:pt x="1632" y="412"/>
                      </a:lnTo>
                      <a:lnTo>
                        <a:pt x="1662" y="376"/>
                      </a:lnTo>
                      <a:lnTo>
                        <a:pt x="1692" y="338"/>
                      </a:lnTo>
                      <a:lnTo>
                        <a:pt x="1718" y="300"/>
                      </a:lnTo>
                      <a:lnTo>
                        <a:pt x="1744" y="260"/>
                      </a:lnTo>
                      <a:lnTo>
                        <a:pt x="1744" y="260"/>
                      </a:lnTo>
                      <a:lnTo>
                        <a:pt x="1490" y="262"/>
                      </a:lnTo>
                      <a:lnTo>
                        <a:pt x="149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08" y="260"/>
                      </a:lnTo>
                      <a:lnTo>
                        <a:pt x="1406" y="256"/>
                      </a:lnTo>
                      <a:lnTo>
                        <a:pt x="1404" y="248"/>
                      </a:lnTo>
                      <a:lnTo>
                        <a:pt x="1404" y="248"/>
                      </a:lnTo>
                      <a:lnTo>
                        <a:pt x="1382" y="200"/>
                      </a:lnTo>
                      <a:lnTo>
                        <a:pt x="1382" y="200"/>
                      </a:lnTo>
                      <a:lnTo>
                        <a:pt x="1294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11" name="Freeform 9"/>
                <p:cNvSpPr>
                  <a:spLocks/>
                </p:cNvSpPr>
                <p:nvPr/>
              </p:nvSpPr>
              <p:spPr bwMode="auto">
                <a:xfrm>
                  <a:off x="5001716" y="1123752"/>
                  <a:ext cx="1851025" cy="2540000"/>
                </a:xfrm>
                <a:custGeom>
                  <a:avLst/>
                  <a:gdLst>
                    <a:gd name="T0" fmla="*/ 264 w 1166"/>
                    <a:gd name="T1" fmla="*/ 1410 h 1600"/>
                    <a:gd name="T2" fmla="*/ 310 w 1166"/>
                    <a:gd name="T3" fmla="*/ 1324 h 1600"/>
                    <a:gd name="T4" fmla="*/ 320 w 1166"/>
                    <a:gd name="T5" fmla="*/ 1320 h 1600"/>
                    <a:gd name="T6" fmla="*/ 612 w 1166"/>
                    <a:gd name="T7" fmla="*/ 1342 h 1600"/>
                    <a:gd name="T8" fmla="*/ 566 w 1166"/>
                    <a:gd name="T9" fmla="*/ 1258 h 1600"/>
                    <a:gd name="T10" fmla="*/ 526 w 1166"/>
                    <a:gd name="T11" fmla="*/ 1124 h 1600"/>
                    <a:gd name="T12" fmla="*/ 524 w 1166"/>
                    <a:gd name="T13" fmla="*/ 982 h 1600"/>
                    <a:gd name="T14" fmla="*/ 542 w 1166"/>
                    <a:gd name="T15" fmla="*/ 892 h 1600"/>
                    <a:gd name="T16" fmla="*/ 576 w 1166"/>
                    <a:gd name="T17" fmla="*/ 804 h 1600"/>
                    <a:gd name="T18" fmla="*/ 624 w 1166"/>
                    <a:gd name="T19" fmla="*/ 732 h 1600"/>
                    <a:gd name="T20" fmla="*/ 668 w 1166"/>
                    <a:gd name="T21" fmla="*/ 678 h 1600"/>
                    <a:gd name="T22" fmla="*/ 718 w 1166"/>
                    <a:gd name="T23" fmla="*/ 634 h 1600"/>
                    <a:gd name="T24" fmla="*/ 832 w 1166"/>
                    <a:gd name="T25" fmla="*/ 564 h 1600"/>
                    <a:gd name="T26" fmla="*/ 922 w 1166"/>
                    <a:gd name="T27" fmla="*/ 534 h 1600"/>
                    <a:gd name="T28" fmla="*/ 966 w 1166"/>
                    <a:gd name="T29" fmla="*/ 526 h 1600"/>
                    <a:gd name="T30" fmla="*/ 986 w 1166"/>
                    <a:gd name="T31" fmla="*/ 522 h 1600"/>
                    <a:gd name="T32" fmla="*/ 1010 w 1166"/>
                    <a:gd name="T33" fmla="*/ 520 h 1600"/>
                    <a:gd name="T34" fmla="*/ 1016 w 1166"/>
                    <a:gd name="T35" fmla="*/ 512 h 1600"/>
                    <a:gd name="T36" fmla="*/ 1050 w 1166"/>
                    <a:gd name="T37" fmla="*/ 456 h 1600"/>
                    <a:gd name="T38" fmla="*/ 1126 w 1166"/>
                    <a:gd name="T39" fmla="*/ 336 h 1600"/>
                    <a:gd name="T40" fmla="*/ 1162 w 1166"/>
                    <a:gd name="T41" fmla="*/ 282 h 1600"/>
                    <a:gd name="T42" fmla="*/ 1128 w 1166"/>
                    <a:gd name="T43" fmla="*/ 208 h 1600"/>
                    <a:gd name="T44" fmla="*/ 1010 w 1166"/>
                    <a:gd name="T45" fmla="*/ 4 h 1600"/>
                    <a:gd name="T46" fmla="*/ 998 w 1166"/>
                    <a:gd name="T47" fmla="*/ 0 h 1600"/>
                    <a:gd name="T48" fmla="*/ 932 w 1166"/>
                    <a:gd name="T49" fmla="*/ 6 h 1600"/>
                    <a:gd name="T50" fmla="*/ 834 w 1166"/>
                    <a:gd name="T51" fmla="*/ 22 h 1600"/>
                    <a:gd name="T52" fmla="*/ 742 w 1166"/>
                    <a:gd name="T53" fmla="*/ 44 h 1600"/>
                    <a:gd name="T54" fmla="*/ 610 w 1166"/>
                    <a:gd name="T55" fmla="*/ 94 h 1600"/>
                    <a:gd name="T56" fmla="*/ 484 w 1166"/>
                    <a:gd name="T57" fmla="*/ 162 h 1600"/>
                    <a:gd name="T58" fmla="*/ 406 w 1166"/>
                    <a:gd name="T59" fmla="*/ 218 h 1600"/>
                    <a:gd name="T60" fmla="*/ 300 w 1166"/>
                    <a:gd name="T61" fmla="*/ 312 h 1600"/>
                    <a:gd name="T62" fmla="*/ 206 w 1166"/>
                    <a:gd name="T63" fmla="*/ 422 h 1600"/>
                    <a:gd name="T64" fmla="*/ 152 w 1166"/>
                    <a:gd name="T65" fmla="*/ 500 h 1600"/>
                    <a:gd name="T66" fmla="*/ 86 w 1166"/>
                    <a:gd name="T67" fmla="*/ 628 h 1600"/>
                    <a:gd name="T68" fmla="*/ 38 w 1166"/>
                    <a:gd name="T69" fmla="*/ 764 h 1600"/>
                    <a:gd name="T70" fmla="*/ 16 w 1166"/>
                    <a:gd name="T71" fmla="*/ 858 h 1600"/>
                    <a:gd name="T72" fmla="*/ 4 w 1166"/>
                    <a:gd name="T73" fmla="*/ 952 h 1600"/>
                    <a:gd name="T74" fmla="*/ 0 w 1166"/>
                    <a:gd name="T75" fmla="*/ 1092 h 1600"/>
                    <a:gd name="T76" fmla="*/ 18 w 1166"/>
                    <a:gd name="T77" fmla="*/ 1230 h 1600"/>
                    <a:gd name="T78" fmla="*/ 38 w 1166"/>
                    <a:gd name="T79" fmla="*/ 1322 h 1600"/>
                    <a:gd name="T80" fmla="*/ 64 w 1166"/>
                    <a:gd name="T81" fmla="*/ 1408 h 1600"/>
                    <a:gd name="T82" fmla="*/ 100 w 1166"/>
                    <a:gd name="T83" fmla="*/ 1490 h 1600"/>
                    <a:gd name="T84" fmla="*/ 160 w 1166"/>
                    <a:gd name="T85" fmla="*/ 160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66" h="1600">
                      <a:moveTo>
                        <a:pt x="160" y="1600"/>
                      </a:moveTo>
                      <a:lnTo>
                        <a:pt x="160" y="1600"/>
                      </a:lnTo>
                      <a:lnTo>
                        <a:pt x="264" y="1410"/>
                      </a:lnTo>
                      <a:lnTo>
                        <a:pt x="264" y="1410"/>
                      </a:lnTo>
                      <a:lnTo>
                        <a:pt x="310" y="1324"/>
                      </a:lnTo>
                      <a:lnTo>
                        <a:pt x="310" y="1324"/>
                      </a:lnTo>
                      <a:lnTo>
                        <a:pt x="314" y="1320"/>
                      </a:lnTo>
                      <a:lnTo>
                        <a:pt x="320" y="1320"/>
                      </a:lnTo>
                      <a:lnTo>
                        <a:pt x="320" y="1320"/>
                      </a:lnTo>
                      <a:lnTo>
                        <a:pt x="360" y="1322"/>
                      </a:lnTo>
                      <a:lnTo>
                        <a:pt x="360" y="1322"/>
                      </a:lnTo>
                      <a:lnTo>
                        <a:pt x="612" y="1342"/>
                      </a:lnTo>
                      <a:lnTo>
                        <a:pt x="612" y="1342"/>
                      </a:lnTo>
                      <a:lnTo>
                        <a:pt x="588" y="1302"/>
                      </a:lnTo>
                      <a:lnTo>
                        <a:pt x="566" y="1258"/>
                      </a:lnTo>
                      <a:lnTo>
                        <a:pt x="548" y="1216"/>
                      </a:lnTo>
                      <a:lnTo>
                        <a:pt x="536" y="1170"/>
                      </a:lnTo>
                      <a:lnTo>
                        <a:pt x="526" y="1124"/>
                      </a:lnTo>
                      <a:lnTo>
                        <a:pt x="520" y="1078"/>
                      </a:lnTo>
                      <a:lnTo>
                        <a:pt x="520" y="1030"/>
                      </a:lnTo>
                      <a:lnTo>
                        <a:pt x="524" y="982"/>
                      </a:lnTo>
                      <a:lnTo>
                        <a:pt x="524" y="982"/>
                      </a:lnTo>
                      <a:lnTo>
                        <a:pt x="530" y="936"/>
                      </a:lnTo>
                      <a:lnTo>
                        <a:pt x="542" y="892"/>
                      </a:lnTo>
                      <a:lnTo>
                        <a:pt x="558" y="848"/>
                      </a:lnTo>
                      <a:lnTo>
                        <a:pt x="576" y="804"/>
                      </a:lnTo>
                      <a:lnTo>
                        <a:pt x="576" y="804"/>
                      </a:lnTo>
                      <a:lnTo>
                        <a:pt x="586" y="784"/>
                      </a:lnTo>
                      <a:lnTo>
                        <a:pt x="598" y="766"/>
                      </a:lnTo>
                      <a:lnTo>
                        <a:pt x="624" y="732"/>
                      </a:lnTo>
                      <a:lnTo>
                        <a:pt x="624" y="732"/>
                      </a:lnTo>
                      <a:lnTo>
                        <a:pt x="652" y="696"/>
                      </a:lnTo>
                      <a:lnTo>
                        <a:pt x="668" y="678"/>
                      </a:lnTo>
                      <a:lnTo>
                        <a:pt x="684" y="662"/>
                      </a:lnTo>
                      <a:lnTo>
                        <a:pt x="684" y="662"/>
                      </a:lnTo>
                      <a:lnTo>
                        <a:pt x="718" y="634"/>
                      </a:lnTo>
                      <a:lnTo>
                        <a:pt x="754" y="606"/>
                      </a:lnTo>
                      <a:lnTo>
                        <a:pt x="792" y="584"/>
                      </a:lnTo>
                      <a:lnTo>
                        <a:pt x="832" y="564"/>
                      </a:lnTo>
                      <a:lnTo>
                        <a:pt x="832" y="564"/>
                      </a:lnTo>
                      <a:lnTo>
                        <a:pt x="876" y="546"/>
                      </a:lnTo>
                      <a:lnTo>
                        <a:pt x="922" y="534"/>
                      </a:lnTo>
                      <a:lnTo>
                        <a:pt x="922" y="534"/>
                      </a:lnTo>
                      <a:lnTo>
                        <a:pt x="944" y="528"/>
                      </a:lnTo>
                      <a:lnTo>
                        <a:pt x="966" y="526"/>
                      </a:lnTo>
                      <a:lnTo>
                        <a:pt x="966" y="526"/>
                      </a:lnTo>
                      <a:lnTo>
                        <a:pt x="986" y="522"/>
                      </a:lnTo>
                      <a:lnTo>
                        <a:pt x="986" y="522"/>
                      </a:lnTo>
                      <a:lnTo>
                        <a:pt x="998" y="522"/>
                      </a:lnTo>
                      <a:lnTo>
                        <a:pt x="1006" y="522"/>
                      </a:lnTo>
                      <a:lnTo>
                        <a:pt x="1010" y="520"/>
                      </a:lnTo>
                      <a:lnTo>
                        <a:pt x="1010" y="520"/>
                      </a:lnTo>
                      <a:lnTo>
                        <a:pt x="1014" y="516"/>
                      </a:lnTo>
                      <a:lnTo>
                        <a:pt x="1016" y="512"/>
                      </a:lnTo>
                      <a:lnTo>
                        <a:pt x="1022" y="502"/>
                      </a:lnTo>
                      <a:lnTo>
                        <a:pt x="1022" y="502"/>
                      </a:lnTo>
                      <a:lnTo>
                        <a:pt x="1050" y="456"/>
                      </a:lnTo>
                      <a:lnTo>
                        <a:pt x="1050" y="456"/>
                      </a:lnTo>
                      <a:lnTo>
                        <a:pt x="1126" y="336"/>
                      </a:lnTo>
                      <a:lnTo>
                        <a:pt x="1126" y="336"/>
                      </a:lnTo>
                      <a:lnTo>
                        <a:pt x="1156" y="290"/>
                      </a:lnTo>
                      <a:lnTo>
                        <a:pt x="1156" y="290"/>
                      </a:lnTo>
                      <a:lnTo>
                        <a:pt x="1162" y="282"/>
                      </a:lnTo>
                      <a:lnTo>
                        <a:pt x="1166" y="274"/>
                      </a:lnTo>
                      <a:lnTo>
                        <a:pt x="1166" y="274"/>
                      </a:lnTo>
                      <a:lnTo>
                        <a:pt x="1128" y="208"/>
                      </a:lnTo>
                      <a:lnTo>
                        <a:pt x="1128" y="208"/>
                      </a:lnTo>
                      <a:lnTo>
                        <a:pt x="1010" y="4"/>
                      </a:lnTo>
                      <a:lnTo>
                        <a:pt x="1010" y="4"/>
                      </a:lnTo>
                      <a:lnTo>
                        <a:pt x="1008" y="2"/>
                      </a:lnTo>
                      <a:lnTo>
                        <a:pt x="1006" y="0"/>
                      </a:lnTo>
                      <a:lnTo>
                        <a:pt x="998" y="0"/>
                      </a:lnTo>
                      <a:lnTo>
                        <a:pt x="982" y="2"/>
                      </a:lnTo>
                      <a:lnTo>
                        <a:pt x="982" y="2"/>
                      </a:lnTo>
                      <a:lnTo>
                        <a:pt x="932" y="6"/>
                      </a:lnTo>
                      <a:lnTo>
                        <a:pt x="932" y="6"/>
                      </a:lnTo>
                      <a:lnTo>
                        <a:pt x="882" y="12"/>
                      </a:lnTo>
                      <a:lnTo>
                        <a:pt x="834" y="22"/>
                      </a:lnTo>
                      <a:lnTo>
                        <a:pt x="834" y="22"/>
                      </a:lnTo>
                      <a:lnTo>
                        <a:pt x="788" y="32"/>
                      </a:lnTo>
                      <a:lnTo>
                        <a:pt x="742" y="44"/>
                      </a:lnTo>
                      <a:lnTo>
                        <a:pt x="698" y="58"/>
                      </a:lnTo>
                      <a:lnTo>
                        <a:pt x="654" y="76"/>
                      </a:lnTo>
                      <a:lnTo>
                        <a:pt x="610" y="94"/>
                      </a:lnTo>
                      <a:lnTo>
                        <a:pt x="566" y="116"/>
                      </a:lnTo>
                      <a:lnTo>
                        <a:pt x="526" y="138"/>
                      </a:lnTo>
                      <a:lnTo>
                        <a:pt x="484" y="162"/>
                      </a:lnTo>
                      <a:lnTo>
                        <a:pt x="484" y="162"/>
                      </a:lnTo>
                      <a:lnTo>
                        <a:pt x="446" y="190"/>
                      </a:lnTo>
                      <a:lnTo>
                        <a:pt x="406" y="218"/>
                      </a:lnTo>
                      <a:lnTo>
                        <a:pt x="370" y="248"/>
                      </a:lnTo>
                      <a:lnTo>
                        <a:pt x="334" y="280"/>
                      </a:lnTo>
                      <a:lnTo>
                        <a:pt x="300" y="312"/>
                      </a:lnTo>
                      <a:lnTo>
                        <a:pt x="268" y="348"/>
                      </a:lnTo>
                      <a:lnTo>
                        <a:pt x="236" y="384"/>
                      </a:lnTo>
                      <a:lnTo>
                        <a:pt x="206" y="422"/>
                      </a:lnTo>
                      <a:lnTo>
                        <a:pt x="206" y="422"/>
                      </a:lnTo>
                      <a:lnTo>
                        <a:pt x="178" y="460"/>
                      </a:lnTo>
                      <a:lnTo>
                        <a:pt x="152" y="500"/>
                      </a:lnTo>
                      <a:lnTo>
                        <a:pt x="128" y="542"/>
                      </a:lnTo>
                      <a:lnTo>
                        <a:pt x="106" y="584"/>
                      </a:lnTo>
                      <a:lnTo>
                        <a:pt x="86" y="628"/>
                      </a:lnTo>
                      <a:lnTo>
                        <a:pt x="68" y="672"/>
                      </a:lnTo>
                      <a:lnTo>
                        <a:pt x="52" y="718"/>
                      </a:lnTo>
                      <a:lnTo>
                        <a:pt x="38" y="764"/>
                      </a:lnTo>
                      <a:lnTo>
                        <a:pt x="38" y="764"/>
                      </a:lnTo>
                      <a:lnTo>
                        <a:pt x="28" y="810"/>
                      </a:lnTo>
                      <a:lnTo>
                        <a:pt x="16" y="858"/>
                      </a:lnTo>
                      <a:lnTo>
                        <a:pt x="10" y="904"/>
                      </a:lnTo>
                      <a:lnTo>
                        <a:pt x="4" y="952"/>
                      </a:lnTo>
                      <a:lnTo>
                        <a:pt x="4" y="952"/>
                      </a:lnTo>
                      <a:lnTo>
                        <a:pt x="2" y="1000"/>
                      </a:lnTo>
                      <a:lnTo>
                        <a:pt x="0" y="1046"/>
                      </a:lnTo>
                      <a:lnTo>
                        <a:pt x="0" y="1092"/>
                      </a:lnTo>
                      <a:lnTo>
                        <a:pt x="4" y="1140"/>
                      </a:lnTo>
                      <a:lnTo>
                        <a:pt x="4" y="1140"/>
                      </a:lnTo>
                      <a:lnTo>
                        <a:pt x="18" y="1230"/>
                      </a:lnTo>
                      <a:lnTo>
                        <a:pt x="26" y="1276"/>
                      </a:lnTo>
                      <a:lnTo>
                        <a:pt x="38" y="1322"/>
                      </a:lnTo>
                      <a:lnTo>
                        <a:pt x="38" y="1322"/>
                      </a:lnTo>
                      <a:lnTo>
                        <a:pt x="50" y="1364"/>
                      </a:lnTo>
                      <a:lnTo>
                        <a:pt x="56" y="1386"/>
                      </a:lnTo>
                      <a:lnTo>
                        <a:pt x="64" y="1408"/>
                      </a:lnTo>
                      <a:lnTo>
                        <a:pt x="64" y="1408"/>
                      </a:lnTo>
                      <a:lnTo>
                        <a:pt x="100" y="1490"/>
                      </a:lnTo>
                      <a:lnTo>
                        <a:pt x="100" y="1490"/>
                      </a:lnTo>
                      <a:lnTo>
                        <a:pt x="114" y="1518"/>
                      </a:lnTo>
                      <a:lnTo>
                        <a:pt x="128" y="1546"/>
                      </a:lnTo>
                      <a:lnTo>
                        <a:pt x="160" y="160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6684466" y="1126927"/>
                  <a:ext cx="1631950" cy="2454275"/>
                </a:xfrm>
                <a:custGeom>
                  <a:avLst/>
                  <a:gdLst>
                    <a:gd name="T0" fmla="*/ 122 w 1028"/>
                    <a:gd name="T1" fmla="*/ 210 h 1546"/>
                    <a:gd name="T2" fmla="*/ 162 w 1028"/>
                    <a:gd name="T3" fmla="*/ 282 h 1546"/>
                    <a:gd name="T4" fmla="*/ 154 w 1028"/>
                    <a:gd name="T5" fmla="*/ 294 h 1546"/>
                    <a:gd name="T6" fmla="*/ 126 w 1028"/>
                    <a:gd name="T7" fmla="*/ 336 h 1546"/>
                    <a:gd name="T8" fmla="*/ 16 w 1028"/>
                    <a:gd name="T9" fmla="*/ 518 h 1546"/>
                    <a:gd name="T10" fmla="*/ 106 w 1028"/>
                    <a:gd name="T11" fmla="*/ 532 h 1546"/>
                    <a:gd name="T12" fmla="*/ 236 w 1028"/>
                    <a:gd name="T13" fmla="*/ 580 h 1546"/>
                    <a:gd name="T14" fmla="*/ 328 w 1028"/>
                    <a:gd name="T15" fmla="*/ 646 h 1546"/>
                    <a:gd name="T16" fmla="*/ 378 w 1028"/>
                    <a:gd name="T17" fmla="*/ 694 h 1546"/>
                    <a:gd name="T18" fmla="*/ 406 w 1028"/>
                    <a:gd name="T19" fmla="*/ 732 h 1546"/>
                    <a:gd name="T20" fmla="*/ 454 w 1028"/>
                    <a:gd name="T21" fmla="*/ 808 h 1546"/>
                    <a:gd name="T22" fmla="*/ 482 w 1028"/>
                    <a:gd name="T23" fmla="*/ 872 h 1546"/>
                    <a:gd name="T24" fmla="*/ 508 w 1028"/>
                    <a:gd name="T25" fmla="*/ 986 h 1546"/>
                    <a:gd name="T26" fmla="*/ 510 w 1028"/>
                    <a:gd name="T27" fmla="*/ 1032 h 1546"/>
                    <a:gd name="T28" fmla="*/ 494 w 1028"/>
                    <a:gd name="T29" fmla="*/ 1172 h 1546"/>
                    <a:gd name="T30" fmla="*/ 472 w 1028"/>
                    <a:gd name="T31" fmla="*/ 1240 h 1546"/>
                    <a:gd name="T32" fmla="*/ 454 w 1028"/>
                    <a:gd name="T33" fmla="*/ 1274 h 1546"/>
                    <a:gd name="T34" fmla="*/ 454 w 1028"/>
                    <a:gd name="T35" fmla="*/ 1286 h 1546"/>
                    <a:gd name="T36" fmla="*/ 576 w 1028"/>
                    <a:gd name="T37" fmla="*/ 1542 h 1546"/>
                    <a:gd name="T38" fmla="*/ 580 w 1028"/>
                    <a:gd name="T39" fmla="*/ 1546 h 1546"/>
                    <a:gd name="T40" fmla="*/ 586 w 1028"/>
                    <a:gd name="T41" fmla="*/ 1546 h 1546"/>
                    <a:gd name="T42" fmla="*/ 760 w 1028"/>
                    <a:gd name="T43" fmla="*/ 1542 h 1546"/>
                    <a:gd name="T44" fmla="*/ 882 w 1028"/>
                    <a:gd name="T45" fmla="*/ 1538 h 1546"/>
                    <a:gd name="T46" fmla="*/ 894 w 1028"/>
                    <a:gd name="T47" fmla="*/ 1540 h 1546"/>
                    <a:gd name="T48" fmla="*/ 902 w 1028"/>
                    <a:gd name="T49" fmla="*/ 1538 h 1546"/>
                    <a:gd name="T50" fmla="*/ 916 w 1028"/>
                    <a:gd name="T51" fmla="*/ 1514 h 1546"/>
                    <a:gd name="T52" fmla="*/ 924 w 1028"/>
                    <a:gd name="T53" fmla="*/ 1494 h 1546"/>
                    <a:gd name="T54" fmla="*/ 978 w 1028"/>
                    <a:gd name="T55" fmla="*/ 1364 h 1546"/>
                    <a:gd name="T56" fmla="*/ 1002 w 1028"/>
                    <a:gd name="T57" fmla="*/ 1272 h 1546"/>
                    <a:gd name="T58" fmla="*/ 1024 w 1028"/>
                    <a:gd name="T59" fmla="*/ 1132 h 1546"/>
                    <a:gd name="T60" fmla="*/ 1026 w 1028"/>
                    <a:gd name="T61" fmla="*/ 990 h 1546"/>
                    <a:gd name="T62" fmla="*/ 1018 w 1028"/>
                    <a:gd name="T63" fmla="*/ 896 h 1546"/>
                    <a:gd name="T64" fmla="*/ 990 w 1028"/>
                    <a:gd name="T65" fmla="*/ 758 h 1546"/>
                    <a:gd name="T66" fmla="*/ 958 w 1028"/>
                    <a:gd name="T67" fmla="*/ 668 h 1546"/>
                    <a:gd name="T68" fmla="*/ 920 w 1028"/>
                    <a:gd name="T69" fmla="*/ 578 h 1546"/>
                    <a:gd name="T70" fmla="*/ 848 w 1028"/>
                    <a:gd name="T71" fmla="*/ 454 h 1546"/>
                    <a:gd name="T72" fmla="*/ 758 w 1028"/>
                    <a:gd name="T73" fmla="*/ 342 h 1546"/>
                    <a:gd name="T74" fmla="*/ 692 w 1028"/>
                    <a:gd name="T75" fmla="*/ 276 h 1546"/>
                    <a:gd name="T76" fmla="*/ 580 w 1028"/>
                    <a:gd name="T77" fmla="*/ 186 h 1546"/>
                    <a:gd name="T78" fmla="*/ 460 w 1028"/>
                    <a:gd name="T79" fmla="*/ 112 h 1546"/>
                    <a:gd name="T80" fmla="*/ 372 w 1028"/>
                    <a:gd name="T81" fmla="*/ 74 h 1546"/>
                    <a:gd name="T82" fmla="*/ 236 w 1028"/>
                    <a:gd name="T83" fmla="*/ 30 h 1546"/>
                    <a:gd name="T84" fmla="*/ 96 w 1028"/>
                    <a:gd name="T85" fmla="*/ 6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8" h="154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2" y="210"/>
                      </a:lnTo>
                      <a:lnTo>
                        <a:pt x="122" y="210"/>
                      </a:lnTo>
                      <a:lnTo>
                        <a:pt x="162" y="282"/>
                      </a:lnTo>
                      <a:lnTo>
                        <a:pt x="162" y="282"/>
                      </a:lnTo>
                      <a:lnTo>
                        <a:pt x="162" y="284"/>
                      </a:lnTo>
                      <a:lnTo>
                        <a:pt x="160" y="288"/>
                      </a:lnTo>
                      <a:lnTo>
                        <a:pt x="154" y="294"/>
                      </a:lnTo>
                      <a:lnTo>
                        <a:pt x="154" y="294"/>
                      </a:lnTo>
                      <a:lnTo>
                        <a:pt x="126" y="336"/>
                      </a:lnTo>
                      <a:lnTo>
                        <a:pt x="126" y="336"/>
                      </a:lnTo>
                      <a:lnTo>
                        <a:pt x="2" y="518"/>
                      </a:lnTo>
                      <a:lnTo>
                        <a:pt x="2" y="518"/>
                      </a:lnTo>
                      <a:lnTo>
                        <a:pt x="16" y="518"/>
                      </a:lnTo>
                      <a:lnTo>
                        <a:pt x="16" y="518"/>
                      </a:lnTo>
                      <a:lnTo>
                        <a:pt x="62" y="524"/>
                      </a:lnTo>
                      <a:lnTo>
                        <a:pt x="106" y="532"/>
                      </a:lnTo>
                      <a:lnTo>
                        <a:pt x="150" y="544"/>
                      </a:lnTo>
                      <a:lnTo>
                        <a:pt x="194" y="560"/>
                      </a:lnTo>
                      <a:lnTo>
                        <a:pt x="236" y="580"/>
                      </a:lnTo>
                      <a:lnTo>
                        <a:pt x="274" y="604"/>
                      </a:lnTo>
                      <a:lnTo>
                        <a:pt x="312" y="630"/>
                      </a:lnTo>
                      <a:lnTo>
                        <a:pt x="328" y="646"/>
                      </a:lnTo>
                      <a:lnTo>
                        <a:pt x="346" y="662"/>
                      </a:lnTo>
                      <a:lnTo>
                        <a:pt x="346" y="662"/>
                      </a:lnTo>
                      <a:lnTo>
                        <a:pt x="378" y="694"/>
                      </a:lnTo>
                      <a:lnTo>
                        <a:pt x="392" y="712"/>
                      </a:lnTo>
                      <a:lnTo>
                        <a:pt x="406" y="732"/>
                      </a:lnTo>
                      <a:lnTo>
                        <a:pt x="406" y="732"/>
                      </a:lnTo>
                      <a:lnTo>
                        <a:pt x="432" y="770"/>
                      </a:lnTo>
                      <a:lnTo>
                        <a:pt x="454" y="808"/>
                      </a:lnTo>
                      <a:lnTo>
                        <a:pt x="454" y="808"/>
                      </a:lnTo>
                      <a:lnTo>
                        <a:pt x="466" y="830"/>
                      </a:lnTo>
                      <a:lnTo>
                        <a:pt x="474" y="850"/>
                      </a:lnTo>
                      <a:lnTo>
                        <a:pt x="482" y="872"/>
                      </a:lnTo>
                      <a:lnTo>
                        <a:pt x="490" y="896"/>
                      </a:lnTo>
                      <a:lnTo>
                        <a:pt x="500" y="942"/>
                      </a:lnTo>
                      <a:lnTo>
                        <a:pt x="508" y="986"/>
                      </a:lnTo>
                      <a:lnTo>
                        <a:pt x="508" y="986"/>
                      </a:lnTo>
                      <a:lnTo>
                        <a:pt x="510" y="1010"/>
                      </a:lnTo>
                      <a:lnTo>
                        <a:pt x="510" y="1032"/>
                      </a:lnTo>
                      <a:lnTo>
                        <a:pt x="510" y="1080"/>
                      </a:lnTo>
                      <a:lnTo>
                        <a:pt x="504" y="1126"/>
                      </a:lnTo>
                      <a:lnTo>
                        <a:pt x="494" y="1172"/>
                      </a:lnTo>
                      <a:lnTo>
                        <a:pt x="494" y="1172"/>
                      </a:lnTo>
                      <a:lnTo>
                        <a:pt x="480" y="1218"/>
                      </a:lnTo>
                      <a:lnTo>
                        <a:pt x="472" y="1240"/>
                      </a:lnTo>
                      <a:lnTo>
                        <a:pt x="462" y="1260"/>
                      </a:lnTo>
                      <a:lnTo>
                        <a:pt x="462" y="1260"/>
                      </a:lnTo>
                      <a:lnTo>
                        <a:pt x="454" y="1274"/>
                      </a:lnTo>
                      <a:lnTo>
                        <a:pt x="454" y="1280"/>
                      </a:lnTo>
                      <a:lnTo>
                        <a:pt x="454" y="1286"/>
                      </a:lnTo>
                      <a:lnTo>
                        <a:pt x="454" y="1286"/>
                      </a:lnTo>
                      <a:lnTo>
                        <a:pt x="472" y="1324"/>
                      </a:lnTo>
                      <a:lnTo>
                        <a:pt x="472" y="1324"/>
                      </a:lnTo>
                      <a:lnTo>
                        <a:pt x="576" y="1542"/>
                      </a:lnTo>
                      <a:lnTo>
                        <a:pt x="576" y="1542"/>
                      </a:lnTo>
                      <a:lnTo>
                        <a:pt x="578" y="1544"/>
                      </a:lnTo>
                      <a:lnTo>
                        <a:pt x="580" y="1546"/>
                      </a:lnTo>
                      <a:lnTo>
                        <a:pt x="580" y="1546"/>
                      </a:lnTo>
                      <a:lnTo>
                        <a:pt x="586" y="1546"/>
                      </a:lnTo>
                      <a:lnTo>
                        <a:pt x="586" y="1546"/>
                      </a:lnTo>
                      <a:lnTo>
                        <a:pt x="624" y="1544"/>
                      </a:lnTo>
                      <a:lnTo>
                        <a:pt x="624" y="1544"/>
                      </a:lnTo>
                      <a:lnTo>
                        <a:pt x="760" y="1542"/>
                      </a:lnTo>
                      <a:lnTo>
                        <a:pt x="760" y="1542"/>
                      </a:lnTo>
                      <a:lnTo>
                        <a:pt x="882" y="1538"/>
                      </a:lnTo>
                      <a:lnTo>
                        <a:pt x="882" y="1538"/>
                      </a:lnTo>
                      <a:lnTo>
                        <a:pt x="888" y="1540"/>
                      </a:lnTo>
                      <a:lnTo>
                        <a:pt x="888" y="1540"/>
                      </a:lnTo>
                      <a:lnTo>
                        <a:pt x="894" y="1540"/>
                      </a:lnTo>
                      <a:lnTo>
                        <a:pt x="894" y="1540"/>
                      </a:lnTo>
                      <a:lnTo>
                        <a:pt x="902" y="1538"/>
                      </a:lnTo>
                      <a:lnTo>
                        <a:pt x="902" y="1538"/>
                      </a:lnTo>
                      <a:lnTo>
                        <a:pt x="906" y="1534"/>
                      </a:lnTo>
                      <a:lnTo>
                        <a:pt x="910" y="1526"/>
                      </a:lnTo>
                      <a:lnTo>
                        <a:pt x="916" y="1514"/>
                      </a:lnTo>
                      <a:lnTo>
                        <a:pt x="916" y="1514"/>
                      </a:lnTo>
                      <a:lnTo>
                        <a:pt x="924" y="1494"/>
                      </a:lnTo>
                      <a:lnTo>
                        <a:pt x="924" y="1494"/>
                      </a:lnTo>
                      <a:lnTo>
                        <a:pt x="944" y="1452"/>
                      </a:lnTo>
                      <a:lnTo>
                        <a:pt x="962" y="1408"/>
                      </a:lnTo>
                      <a:lnTo>
                        <a:pt x="978" y="1364"/>
                      </a:lnTo>
                      <a:lnTo>
                        <a:pt x="992" y="1318"/>
                      </a:lnTo>
                      <a:lnTo>
                        <a:pt x="992" y="1318"/>
                      </a:lnTo>
                      <a:lnTo>
                        <a:pt x="1002" y="1272"/>
                      </a:lnTo>
                      <a:lnTo>
                        <a:pt x="1012" y="1224"/>
                      </a:lnTo>
                      <a:lnTo>
                        <a:pt x="1018" y="1178"/>
                      </a:lnTo>
                      <a:lnTo>
                        <a:pt x="1024" y="1132"/>
                      </a:lnTo>
                      <a:lnTo>
                        <a:pt x="1028" y="1084"/>
                      </a:lnTo>
                      <a:lnTo>
                        <a:pt x="1028" y="1036"/>
                      </a:lnTo>
                      <a:lnTo>
                        <a:pt x="1026" y="990"/>
                      </a:lnTo>
                      <a:lnTo>
                        <a:pt x="1024" y="942"/>
                      </a:lnTo>
                      <a:lnTo>
                        <a:pt x="1024" y="942"/>
                      </a:lnTo>
                      <a:lnTo>
                        <a:pt x="1018" y="896"/>
                      </a:lnTo>
                      <a:lnTo>
                        <a:pt x="1012" y="850"/>
                      </a:lnTo>
                      <a:lnTo>
                        <a:pt x="1002" y="804"/>
                      </a:lnTo>
                      <a:lnTo>
                        <a:pt x="990" y="758"/>
                      </a:lnTo>
                      <a:lnTo>
                        <a:pt x="990" y="758"/>
                      </a:lnTo>
                      <a:lnTo>
                        <a:pt x="974" y="712"/>
                      </a:lnTo>
                      <a:lnTo>
                        <a:pt x="958" y="668"/>
                      </a:lnTo>
                      <a:lnTo>
                        <a:pt x="940" y="622"/>
                      </a:lnTo>
                      <a:lnTo>
                        <a:pt x="920" y="578"/>
                      </a:lnTo>
                      <a:lnTo>
                        <a:pt x="920" y="578"/>
                      </a:lnTo>
                      <a:lnTo>
                        <a:pt x="898" y="536"/>
                      </a:lnTo>
                      <a:lnTo>
                        <a:pt x="874" y="494"/>
                      </a:lnTo>
                      <a:lnTo>
                        <a:pt x="848" y="454"/>
                      </a:lnTo>
                      <a:lnTo>
                        <a:pt x="820" y="416"/>
                      </a:lnTo>
                      <a:lnTo>
                        <a:pt x="790" y="378"/>
                      </a:lnTo>
                      <a:lnTo>
                        <a:pt x="758" y="342"/>
                      </a:lnTo>
                      <a:lnTo>
                        <a:pt x="726" y="308"/>
                      </a:lnTo>
                      <a:lnTo>
                        <a:pt x="692" y="276"/>
                      </a:lnTo>
                      <a:lnTo>
                        <a:pt x="692" y="276"/>
                      </a:lnTo>
                      <a:lnTo>
                        <a:pt x="656" y="244"/>
                      </a:lnTo>
                      <a:lnTo>
                        <a:pt x="618" y="214"/>
                      </a:lnTo>
                      <a:lnTo>
                        <a:pt x="580" y="186"/>
                      </a:lnTo>
                      <a:lnTo>
                        <a:pt x="542" y="160"/>
                      </a:lnTo>
                      <a:lnTo>
                        <a:pt x="500" y="136"/>
                      </a:lnTo>
                      <a:lnTo>
                        <a:pt x="460" y="112"/>
                      </a:lnTo>
                      <a:lnTo>
                        <a:pt x="416" y="92"/>
                      </a:lnTo>
                      <a:lnTo>
                        <a:pt x="372" y="74"/>
                      </a:lnTo>
                      <a:lnTo>
                        <a:pt x="372" y="74"/>
                      </a:lnTo>
                      <a:lnTo>
                        <a:pt x="328" y="56"/>
                      </a:lnTo>
                      <a:lnTo>
                        <a:pt x="282" y="42"/>
                      </a:lnTo>
                      <a:lnTo>
                        <a:pt x="236" y="30"/>
                      </a:lnTo>
                      <a:lnTo>
                        <a:pt x="190" y="20"/>
                      </a:lnTo>
                      <a:lnTo>
                        <a:pt x="144" y="12"/>
                      </a:lnTo>
                      <a:lnTo>
                        <a:pt x="96" y="6"/>
                      </a:lnTo>
                      <a:lnTo>
                        <a:pt x="4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13" name="Freeform 13"/>
                <p:cNvSpPr>
                  <a:spLocks/>
                </p:cNvSpPr>
                <p:nvPr/>
              </p:nvSpPr>
              <p:spPr bwMode="auto">
                <a:xfrm>
                  <a:off x="5881191" y="2003227"/>
                  <a:ext cx="1555750" cy="1555750"/>
                </a:xfrm>
                <a:custGeom>
                  <a:avLst/>
                  <a:gdLst>
                    <a:gd name="T0" fmla="*/ 980 w 980"/>
                    <a:gd name="T1" fmla="*/ 490 h 980"/>
                    <a:gd name="T2" fmla="*/ 978 w 980"/>
                    <a:gd name="T3" fmla="*/ 540 h 980"/>
                    <a:gd name="T4" fmla="*/ 970 w 980"/>
                    <a:gd name="T5" fmla="*/ 590 h 980"/>
                    <a:gd name="T6" fmla="*/ 958 w 980"/>
                    <a:gd name="T7" fmla="*/ 636 h 980"/>
                    <a:gd name="T8" fmla="*/ 922 w 980"/>
                    <a:gd name="T9" fmla="*/ 724 h 980"/>
                    <a:gd name="T10" fmla="*/ 868 w 980"/>
                    <a:gd name="T11" fmla="*/ 802 h 980"/>
                    <a:gd name="T12" fmla="*/ 802 w 980"/>
                    <a:gd name="T13" fmla="*/ 868 h 980"/>
                    <a:gd name="T14" fmla="*/ 724 w 980"/>
                    <a:gd name="T15" fmla="*/ 922 h 980"/>
                    <a:gd name="T16" fmla="*/ 636 w 980"/>
                    <a:gd name="T17" fmla="*/ 958 h 980"/>
                    <a:gd name="T18" fmla="*/ 588 w 980"/>
                    <a:gd name="T19" fmla="*/ 970 h 980"/>
                    <a:gd name="T20" fmla="*/ 540 w 980"/>
                    <a:gd name="T21" fmla="*/ 978 h 980"/>
                    <a:gd name="T22" fmla="*/ 490 w 980"/>
                    <a:gd name="T23" fmla="*/ 980 h 980"/>
                    <a:gd name="T24" fmla="*/ 464 w 980"/>
                    <a:gd name="T25" fmla="*/ 980 h 980"/>
                    <a:gd name="T26" fmla="*/ 416 w 980"/>
                    <a:gd name="T27" fmla="*/ 976 h 980"/>
                    <a:gd name="T28" fmla="*/ 368 w 980"/>
                    <a:gd name="T29" fmla="*/ 966 h 980"/>
                    <a:gd name="T30" fmla="*/ 298 w 980"/>
                    <a:gd name="T31" fmla="*/ 942 h 980"/>
                    <a:gd name="T32" fmla="*/ 216 w 980"/>
                    <a:gd name="T33" fmla="*/ 898 h 980"/>
                    <a:gd name="T34" fmla="*/ 142 w 980"/>
                    <a:gd name="T35" fmla="*/ 838 h 980"/>
                    <a:gd name="T36" fmla="*/ 84 w 980"/>
                    <a:gd name="T37" fmla="*/ 764 h 980"/>
                    <a:gd name="T38" fmla="*/ 38 w 980"/>
                    <a:gd name="T39" fmla="*/ 682 h 980"/>
                    <a:gd name="T40" fmla="*/ 14 w 980"/>
                    <a:gd name="T41" fmla="*/ 612 h 980"/>
                    <a:gd name="T42" fmla="*/ 4 w 980"/>
                    <a:gd name="T43" fmla="*/ 564 h 980"/>
                    <a:gd name="T44" fmla="*/ 0 w 980"/>
                    <a:gd name="T45" fmla="*/ 516 h 980"/>
                    <a:gd name="T46" fmla="*/ 0 w 980"/>
                    <a:gd name="T47" fmla="*/ 490 h 980"/>
                    <a:gd name="T48" fmla="*/ 2 w 980"/>
                    <a:gd name="T49" fmla="*/ 440 h 980"/>
                    <a:gd name="T50" fmla="*/ 10 w 980"/>
                    <a:gd name="T51" fmla="*/ 392 h 980"/>
                    <a:gd name="T52" fmla="*/ 22 w 980"/>
                    <a:gd name="T53" fmla="*/ 344 h 980"/>
                    <a:gd name="T54" fmla="*/ 58 w 980"/>
                    <a:gd name="T55" fmla="*/ 256 h 980"/>
                    <a:gd name="T56" fmla="*/ 112 w 980"/>
                    <a:gd name="T57" fmla="*/ 178 h 980"/>
                    <a:gd name="T58" fmla="*/ 178 w 980"/>
                    <a:gd name="T59" fmla="*/ 112 h 980"/>
                    <a:gd name="T60" fmla="*/ 256 w 980"/>
                    <a:gd name="T61" fmla="*/ 58 h 980"/>
                    <a:gd name="T62" fmla="*/ 344 w 980"/>
                    <a:gd name="T63" fmla="*/ 22 h 980"/>
                    <a:gd name="T64" fmla="*/ 392 w 980"/>
                    <a:gd name="T65" fmla="*/ 10 h 980"/>
                    <a:gd name="T66" fmla="*/ 440 w 980"/>
                    <a:gd name="T67" fmla="*/ 2 h 980"/>
                    <a:gd name="T68" fmla="*/ 490 w 980"/>
                    <a:gd name="T69" fmla="*/ 0 h 980"/>
                    <a:gd name="T70" fmla="*/ 516 w 980"/>
                    <a:gd name="T71" fmla="*/ 0 h 980"/>
                    <a:gd name="T72" fmla="*/ 564 w 980"/>
                    <a:gd name="T73" fmla="*/ 6 h 980"/>
                    <a:gd name="T74" fmla="*/ 612 w 980"/>
                    <a:gd name="T75" fmla="*/ 14 h 980"/>
                    <a:gd name="T76" fmla="*/ 682 w 980"/>
                    <a:gd name="T77" fmla="*/ 38 h 980"/>
                    <a:gd name="T78" fmla="*/ 764 w 980"/>
                    <a:gd name="T79" fmla="*/ 84 h 980"/>
                    <a:gd name="T80" fmla="*/ 838 w 980"/>
                    <a:gd name="T81" fmla="*/ 144 h 980"/>
                    <a:gd name="T82" fmla="*/ 896 w 980"/>
                    <a:gd name="T83" fmla="*/ 216 h 980"/>
                    <a:gd name="T84" fmla="*/ 942 w 980"/>
                    <a:gd name="T85" fmla="*/ 300 h 980"/>
                    <a:gd name="T86" fmla="*/ 966 w 980"/>
                    <a:gd name="T87" fmla="*/ 368 h 980"/>
                    <a:gd name="T88" fmla="*/ 976 w 980"/>
                    <a:gd name="T89" fmla="*/ 416 h 980"/>
                    <a:gd name="T90" fmla="*/ 980 w 980"/>
                    <a:gd name="T91" fmla="*/ 464 h 980"/>
                    <a:gd name="T92" fmla="*/ 980 w 980"/>
                    <a:gd name="T93" fmla="*/ 490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80" h="980">
                      <a:moveTo>
                        <a:pt x="980" y="490"/>
                      </a:moveTo>
                      <a:lnTo>
                        <a:pt x="980" y="490"/>
                      </a:lnTo>
                      <a:lnTo>
                        <a:pt x="980" y="516"/>
                      </a:lnTo>
                      <a:lnTo>
                        <a:pt x="978" y="540"/>
                      </a:lnTo>
                      <a:lnTo>
                        <a:pt x="976" y="564"/>
                      </a:lnTo>
                      <a:lnTo>
                        <a:pt x="970" y="590"/>
                      </a:lnTo>
                      <a:lnTo>
                        <a:pt x="966" y="612"/>
                      </a:lnTo>
                      <a:lnTo>
                        <a:pt x="958" y="636"/>
                      </a:lnTo>
                      <a:lnTo>
                        <a:pt x="942" y="682"/>
                      </a:lnTo>
                      <a:lnTo>
                        <a:pt x="922" y="724"/>
                      </a:lnTo>
                      <a:lnTo>
                        <a:pt x="896" y="764"/>
                      </a:lnTo>
                      <a:lnTo>
                        <a:pt x="868" y="802"/>
                      </a:lnTo>
                      <a:lnTo>
                        <a:pt x="838" y="838"/>
                      </a:lnTo>
                      <a:lnTo>
                        <a:pt x="802" y="868"/>
                      </a:lnTo>
                      <a:lnTo>
                        <a:pt x="764" y="898"/>
                      </a:lnTo>
                      <a:lnTo>
                        <a:pt x="724" y="922"/>
                      </a:lnTo>
                      <a:lnTo>
                        <a:pt x="682" y="942"/>
                      </a:lnTo>
                      <a:lnTo>
                        <a:pt x="636" y="958"/>
                      </a:lnTo>
                      <a:lnTo>
                        <a:pt x="612" y="966"/>
                      </a:lnTo>
                      <a:lnTo>
                        <a:pt x="588" y="970"/>
                      </a:lnTo>
                      <a:lnTo>
                        <a:pt x="564" y="976"/>
                      </a:lnTo>
                      <a:lnTo>
                        <a:pt x="540" y="978"/>
                      </a:lnTo>
                      <a:lnTo>
                        <a:pt x="516" y="980"/>
                      </a:lnTo>
                      <a:lnTo>
                        <a:pt x="490" y="980"/>
                      </a:lnTo>
                      <a:lnTo>
                        <a:pt x="490" y="980"/>
                      </a:lnTo>
                      <a:lnTo>
                        <a:pt x="464" y="980"/>
                      </a:lnTo>
                      <a:lnTo>
                        <a:pt x="440" y="978"/>
                      </a:lnTo>
                      <a:lnTo>
                        <a:pt x="416" y="976"/>
                      </a:lnTo>
                      <a:lnTo>
                        <a:pt x="392" y="970"/>
                      </a:lnTo>
                      <a:lnTo>
                        <a:pt x="368" y="966"/>
                      </a:lnTo>
                      <a:lnTo>
                        <a:pt x="344" y="958"/>
                      </a:lnTo>
                      <a:lnTo>
                        <a:pt x="298" y="942"/>
                      </a:lnTo>
                      <a:lnTo>
                        <a:pt x="256" y="922"/>
                      </a:lnTo>
                      <a:lnTo>
                        <a:pt x="216" y="898"/>
                      </a:lnTo>
                      <a:lnTo>
                        <a:pt x="178" y="868"/>
                      </a:lnTo>
                      <a:lnTo>
                        <a:pt x="142" y="838"/>
                      </a:lnTo>
                      <a:lnTo>
                        <a:pt x="112" y="802"/>
                      </a:lnTo>
                      <a:lnTo>
                        <a:pt x="84" y="764"/>
                      </a:lnTo>
                      <a:lnTo>
                        <a:pt x="58" y="724"/>
                      </a:lnTo>
                      <a:lnTo>
                        <a:pt x="38" y="682"/>
                      </a:lnTo>
                      <a:lnTo>
                        <a:pt x="22" y="636"/>
                      </a:lnTo>
                      <a:lnTo>
                        <a:pt x="14" y="612"/>
                      </a:lnTo>
                      <a:lnTo>
                        <a:pt x="10" y="590"/>
                      </a:lnTo>
                      <a:lnTo>
                        <a:pt x="4" y="564"/>
                      </a:lnTo>
                      <a:lnTo>
                        <a:pt x="2" y="540"/>
                      </a:lnTo>
                      <a:lnTo>
                        <a:pt x="0" y="516"/>
                      </a:lnTo>
                      <a:lnTo>
                        <a:pt x="0" y="490"/>
                      </a:lnTo>
                      <a:lnTo>
                        <a:pt x="0" y="490"/>
                      </a:lnTo>
                      <a:lnTo>
                        <a:pt x="0" y="464"/>
                      </a:lnTo>
                      <a:lnTo>
                        <a:pt x="2" y="440"/>
                      </a:lnTo>
                      <a:lnTo>
                        <a:pt x="4" y="416"/>
                      </a:lnTo>
                      <a:lnTo>
                        <a:pt x="10" y="392"/>
                      </a:lnTo>
                      <a:lnTo>
                        <a:pt x="14" y="368"/>
                      </a:lnTo>
                      <a:lnTo>
                        <a:pt x="22" y="344"/>
                      </a:lnTo>
                      <a:lnTo>
                        <a:pt x="38" y="300"/>
                      </a:lnTo>
                      <a:lnTo>
                        <a:pt x="58" y="256"/>
                      </a:lnTo>
                      <a:lnTo>
                        <a:pt x="84" y="216"/>
                      </a:lnTo>
                      <a:lnTo>
                        <a:pt x="112" y="178"/>
                      </a:lnTo>
                      <a:lnTo>
                        <a:pt x="142" y="144"/>
                      </a:lnTo>
                      <a:lnTo>
                        <a:pt x="178" y="112"/>
                      </a:lnTo>
                      <a:lnTo>
                        <a:pt x="216" y="84"/>
                      </a:lnTo>
                      <a:lnTo>
                        <a:pt x="256" y="58"/>
                      </a:lnTo>
                      <a:lnTo>
                        <a:pt x="298" y="38"/>
                      </a:lnTo>
                      <a:lnTo>
                        <a:pt x="344" y="22"/>
                      </a:lnTo>
                      <a:lnTo>
                        <a:pt x="368" y="14"/>
                      </a:lnTo>
                      <a:lnTo>
                        <a:pt x="392" y="10"/>
                      </a:lnTo>
                      <a:lnTo>
                        <a:pt x="416" y="6"/>
                      </a:lnTo>
                      <a:lnTo>
                        <a:pt x="440" y="2"/>
                      </a:lnTo>
                      <a:lnTo>
                        <a:pt x="464" y="0"/>
                      </a:lnTo>
                      <a:lnTo>
                        <a:pt x="490" y="0"/>
                      </a:lnTo>
                      <a:lnTo>
                        <a:pt x="490" y="0"/>
                      </a:lnTo>
                      <a:lnTo>
                        <a:pt x="516" y="0"/>
                      </a:lnTo>
                      <a:lnTo>
                        <a:pt x="540" y="2"/>
                      </a:lnTo>
                      <a:lnTo>
                        <a:pt x="564" y="6"/>
                      </a:lnTo>
                      <a:lnTo>
                        <a:pt x="588" y="10"/>
                      </a:lnTo>
                      <a:lnTo>
                        <a:pt x="612" y="14"/>
                      </a:lnTo>
                      <a:lnTo>
                        <a:pt x="636" y="22"/>
                      </a:lnTo>
                      <a:lnTo>
                        <a:pt x="682" y="38"/>
                      </a:lnTo>
                      <a:lnTo>
                        <a:pt x="724" y="58"/>
                      </a:lnTo>
                      <a:lnTo>
                        <a:pt x="764" y="84"/>
                      </a:lnTo>
                      <a:lnTo>
                        <a:pt x="802" y="112"/>
                      </a:lnTo>
                      <a:lnTo>
                        <a:pt x="838" y="144"/>
                      </a:lnTo>
                      <a:lnTo>
                        <a:pt x="868" y="178"/>
                      </a:lnTo>
                      <a:lnTo>
                        <a:pt x="896" y="216"/>
                      </a:lnTo>
                      <a:lnTo>
                        <a:pt x="922" y="256"/>
                      </a:lnTo>
                      <a:lnTo>
                        <a:pt x="942" y="300"/>
                      </a:lnTo>
                      <a:lnTo>
                        <a:pt x="958" y="344"/>
                      </a:lnTo>
                      <a:lnTo>
                        <a:pt x="966" y="368"/>
                      </a:lnTo>
                      <a:lnTo>
                        <a:pt x="970" y="392"/>
                      </a:lnTo>
                      <a:lnTo>
                        <a:pt x="976" y="416"/>
                      </a:lnTo>
                      <a:lnTo>
                        <a:pt x="978" y="440"/>
                      </a:lnTo>
                      <a:lnTo>
                        <a:pt x="980" y="464"/>
                      </a:lnTo>
                      <a:lnTo>
                        <a:pt x="980" y="490"/>
                      </a:lnTo>
                      <a:lnTo>
                        <a:pt x="980" y="49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endParaRPr lang="zh-CN" altLang="en-US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6680401" y="2192855"/>
                <a:ext cx="781968" cy="5801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一公里</a:t>
                </a:r>
                <a:endParaRPr lang="en-US" altLang="zh-CN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生活圈</a:t>
                </a:r>
                <a:endParaRPr lang="zh-CN" altLang="en-US" sz="2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299750" y="3171425"/>
                <a:ext cx="1475650" cy="3026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深圳通充值查询</a:t>
                </a:r>
                <a:endPara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 rot="18274493">
                <a:off x="5718943" y="1911868"/>
                <a:ext cx="1286463" cy="302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社区化便利店</a:t>
                </a:r>
                <a:endPara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4125283">
                <a:off x="7415860" y="1974666"/>
                <a:ext cx="908092" cy="302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快餐外卖</a:t>
                </a:r>
                <a:endPara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5" name="Freeform 13"/>
            <p:cNvSpPr>
              <a:spLocks noChangeAspect="1"/>
            </p:cNvSpPr>
            <p:nvPr/>
          </p:nvSpPr>
          <p:spPr bwMode="auto">
            <a:xfrm>
              <a:off x="1577456" y="282458"/>
              <a:ext cx="3600000" cy="3600000"/>
            </a:xfrm>
            <a:custGeom>
              <a:avLst/>
              <a:gdLst>
                <a:gd name="T0" fmla="*/ 980 w 980"/>
                <a:gd name="T1" fmla="*/ 490 h 980"/>
                <a:gd name="T2" fmla="*/ 978 w 980"/>
                <a:gd name="T3" fmla="*/ 540 h 980"/>
                <a:gd name="T4" fmla="*/ 970 w 980"/>
                <a:gd name="T5" fmla="*/ 590 h 980"/>
                <a:gd name="T6" fmla="*/ 958 w 980"/>
                <a:gd name="T7" fmla="*/ 636 h 980"/>
                <a:gd name="T8" fmla="*/ 922 w 980"/>
                <a:gd name="T9" fmla="*/ 724 h 980"/>
                <a:gd name="T10" fmla="*/ 868 w 980"/>
                <a:gd name="T11" fmla="*/ 802 h 980"/>
                <a:gd name="T12" fmla="*/ 802 w 980"/>
                <a:gd name="T13" fmla="*/ 868 h 980"/>
                <a:gd name="T14" fmla="*/ 724 w 980"/>
                <a:gd name="T15" fmla="*/ 922 h 980"/>
                <a:gd name="T16" fmla="*/ 636 w 980"/>
                <a:gd name="T17" fmla="*/ 958 h 980"/>
                <a:gd name="T18" fmla="*/ 588 w 980"/>
                <a:gd name="T19" fmla="*/ 970 h 980"/>
                <a:gd name="T20" fmla="*/ 540 w 980"/>
                <a:gd name="T21" fmla="*/ 978 h 980"/>
                <a:gd name="T22" fmla="*/ 490 w 980"/>
                <a:gd name="T23" fmla="*/ 980 h 980"/>
                <a:gd name="T24" fmla="*/ 464 w 980"/>
                <a:gd name="T25" fmla="*/ 980 h 980"/>
                <a:gd name="T26" fmla="*/ 416 w 980"/>
                <a:gd name="T27" fmla="*/ 976 h 980"/>
                <a:gd name="T28" fmla="*/ 368 w 980"/>
                <a:gd name="T29" fmla="*/ 966 h 980"/>
                <a:gd name="T30" fmla="*/ 298 w 980"/>
                <a:gd name="T31" fmla="*/ 942 h 980"/>
                <a:gd name="T32" fmla="*/ 216 w 980"/>
                <a:gd name="T33" fmla="*/ 898 h 980"/>
                <a:gd name="T34" fmla="*/ 142 w 980"/>
                <a:gd name="T35" fmla="*/ 838 h 980"/>
                <a:gd name="T36" fmla="*/ 84 w 980"/>
                <a:gd name="T37" fmla="*/ 764 h 980"/>
                <a:gd name="T38" fmla="*/ 38 w 980"/>
                <a:gd name="T39" fmla="*/ 682 h 980"/>
                <a:gd name="T40" fmla="*/ 14 w 980"/>
                <a:gd name="T41" fmla="*/ 612 h 980"/>
                <a:gd name="T42" fmla="*/ 4 w 980"/>
                <a:gd name="T43" fmla="*/ 564 h 980"/>
                <a:gd name="T44" fmla="*/ 0 w 980"/>
                <a:gd name="T45" fmla="*/ 516 h 980"/>
                <a:gd name="T46" fmla="*/ 0 w 980"/>
                <a:gd name="T47" fmla="*/ 490 h 980"/>
                <a:gd name="T48" fmla="*/ 2 w 980"/>
                <a:gd name="T49" fmla="*/ 440 h 980"/>
                <a:gd name="T50" fmla="*/ 10 w 980"/>
                <a:gd name="T51" fmla="*/ 392 h 980"/>
                <a:gd name="T52" fmla="*/ 22 w 980"/>
                <a:gd name="T53" fmla="*/ 344 h 980"/>
                <a:gd name="T54" fmla="*/ 58 w 980"/>
                <a:gd name="T55" fmla="*/ 256 h 980"/>
                <a:gd name="T56" fmla="*/ 112 w 980"/>
                <a:gd name="T57" fmla="*/ 178 h 980"/>
                <a:gd name="T58" fmla="*/ 178 w 980"/>
                <a:gd name="T59" fmla="*/ 112 h 980"/>
                <a:gd name="T60" fmla="*/ 256 w 980"/>
                <a:gd name="T61" fmla="*/ 58 h 980"/>
                <a:gd name="T62" fmla="*/ 344 w 980"/>
                <a:gd name="T63" fmla="*/ 22 h 980"/>
                <a:gd name="T64" fmla="*/ 392 w 980"/>
                <a:gd name="T65" fmla="*/ 10 h 980"/>
                <a:gd name="T66" fmla="*/ 440 w 980"/>
                <a:gd name="T67" fmla="*/ 2 h 980"/>
                <a:gd name="T68" fmla="*/ 490 w 980"/>
                <a:gd name="T69" fmla="*/ 0 h 980"/>
                <a:gd name="T70" fmla="*/ 516 w 980"/>
                <a:gd name="T71" fmla="*/ 0 h 980"/>
                <a:gd name="T72" fmla="*/ 564 w 980"/>
                <a:gd name="T73" fmla="*/ 6 h 980"/>
                <a:gd name="T74" fmla="*/ 612 w 980"/>
                <a:gd name="T75" fmla="*/ 14 h 980"/>
                <a:gd name="T76" fmla="*/ 682 w 980"/>
                <a:gd name="T77" fmla="*/ 38 h 980"/>
                <a:gd name="T78" fmla="*/ 764 w 980"/>
                <a:gd name="T79" fmla="*/ 84 h 980"/>
                <a:gd name="T80" fmla="*/ 838 w 980"/>
                <a:gd name="T81" fmla="*/ 144 h 980"/>
                <a:gd name="T82" fmla="*/ 896 w 980"/>
                <a:gd name="T83" fmla="*/ 216 h 980"/>
                <a:gd name="T84" fmla="*/ 942 w 980"/>
                <a:gd name="T85" fmla="*/ 300 h 980"/>
                <a:gd name="T86" fmla="*/ 966 w 980"/>
                <a:gd name="T87" fmla="*/ 368 h 980"/>
                <a:gd name="T88" fmla="*/ 976 w 980"/>
                <a:gd name="T89" fmla="*/ 416 h 980"/>
                <a:gd name="T90" fmla="*/ 980 w 980"/>
                <a:gd name="T91" fmla="*/ 464 h 980"/>
                <a:gd name="T92" fmla="*/ 980 w 980"/>
                <a:gd name="T93" fmla="*/ 49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0" h="980">
                  <a:moveTo>
                    <a:pt x="980" y="490"/>
                  </a:moveTo>
                  <a:lnTo>
                    <a:pt x="980" y="490"/>
                  </a:lnTo>
                  <a:lnTo>
                    <a:pt x="980" y="516"/>
                  </a:lnTo>
                  <a:lnTo>
                    <a:pt x="978" y="540"/>
                  </a:lnTo>
                  <a:lnTo>
                    <a:pt x="976" y="564"/>
                  </a:lnTo>
                  <a:lnTo>
                    <a:pt x="970" y="590"/>
                  </a:lnTo>
                  <a:lnTo>
                    <a:pt x="966" y="612"/>
                  </a:lnTo>
                  <a:lnTo>
                    <a:pt x="958" y="636"/>
                  </a:lnTo>
                  <a:lnTo>
                    <a:pt x="942" y="682"/>
                  </a:lnTo>
                  <a:lnTo>
                    <a:pt x="922" y="724"/>
                  </a:lnTo>
                  <a:lnTo>
                    <a:pt x="896" y="764"/>
                  </a:lnTo>
                  <a:lnTo>
                    <a:pt x="868" y="802"/>
                  </a:lnTo>
                  <a:lnTo>
                    <a:pt x="838" y="838"/>
                  </a:lnTo>
                  <a:lnTo>
                    <a:pt x="802" y="868"/>
                  </a:lnTo>
                  <a:lnTo>
                    <a:pt x="764" y="898"/>
                  </a:lnTo>
                  <a:lnTo>
                    <a:pt x="724" y="922"/>
                  </a:lnTo>
                  <a:lnTo>
                    <a:pt x="682" y="942"/>
                  </a:lnTo>
                  <a:lnTo>
                    <a:pt x="636" y="958"/>
                  </a:lnTo>
                  <a:lnTo>
                    <a:pt x="612" y="966"/>
                  </a:lnTo>
                  <a:lnTo>
                    <a:pt x="588" y="970"/>
                  </a:lnTo>
                  <a:lnTo>
                    <a:pt x="564" y="976"/>
                  </a:lnTo>
                  <a:lnTo>
                    <a:pt x="540" y="978"/>
                  </a:lnTo>
                  <a:lnTo>
                    <a:pt x="516" y="980"/>
                  </a:lnTo>
                  <a:lnTo>
                    <a:pt x="490" y="980"/>
                  </a:lnTo>
                  <a:lnTo>
                    <a:pt x="490" y="980"/>
                  </a:lnTo>
                  <a:lnTo>
                    <a:pt x="464" y="980"/>
                  </a:lnTo>
                  <a:lnTo>
                    <a:pt x="440" y="978"/>
                  </a:lnTo>
                  <a:lnTo>
                    <a:pt x="416" y="976"/>
                  </a:lnTo>
                  <a:lnTo>
                    <a:pt x="392" y="970"/>
                  </a:lnTo>
                  <a:lnTo>
                    <a:pt x="368" y="966"/>
                  </a:lnTo>
                  <a:lnTo>
                    <a:pt x="344" y="958"/>
                  </a:lnTo>
                  <a:lnTo>
                    <a:pt x="298" y="942"/>
                  </a:lnTo>
                  <a:lnTo>
                    <a:pt x="256" y="922"/>
                  </a:lnTo>
                  <a:lnTo>
                    <a:pt x="216" y="898"/>
                  </a:lnTo>
                  <a:lnTo>
                    <a:pt x="178" y="868"/>
                  </a:lnTo>
                  <a:lnTo>
                    <a:pt x="142" y="838"/>
                  </a:lnTo>
                  <a:lnTo>
                    <a:pt x="112" y="802"/>
                  </a:lnTo>
                  <a:lnTo>
                    <a:pt x="84" y="764"/>
                  </a:lnTo>
                  <a:lnTo>
                    <a:pt x="58" y="724"/>
                  </a:lnTo>
                  <a:lnTo>
                    <a:pt x="38" y="682"/>
                  </a:lnTo>
                  <a:lnTo>
                    <a:pt x="22" y="636"/>
                  </a:lnTo>
                  <a:lnTo>
                    <a:pt x="14" y="612"/>
                  </a:lnTo>
                  <a:lnTo>
                    <a:pt x="10" y="590"/>
                  </a:lnTo>
                  <a:lnTo>
                    <a:pt x="4" y="564"/>
                  </a:lnTo>
                  <a:lnTo>
                    <a:pt x="2" y="540"/>
                  </a:lnTo>
                  <a:lnTo>
                    <a:pt x="0" y="516"/>
                  </a:lnTo>
                  <a:lnTo>
                    <a:pt x="0" y="490"/>
                  </a:lnTo>
                  <a:lnTo>
                    <a:pt x="0" y="490"/>
                  </a:lnTo>
                  <a:lnTo>
                    <a:pt x="0" y="464"/>
                  </a:lnTo>
                  <a:lnTo>
                    <a:pt x="2" y="440"/>
                  </a:lnTo>
                  <a:lnTo>
                    <a:pt x="4" y="416"/>
                  </a:lnTo>
                  <a:lnTo>
                    <a:pt x="10" y="392"/>
                  </a:lnTo>
                  <a:lnTo>
                    <a:pt x="14" y="368"/>
                  </a:lnTo>
                  <a:lnTo>
                    <a:pt x="22" y="344"/>
                  </a:lnTo>
                  <a:lnTo>
                    <a:pt x="38" y="300"/>
                  </a:lnTo>
                  <a:lnTo>
                    <a:pt x="58" y="256"/>
                  </a:lnTo>
                  <a:lnTo>
                    <a:pt x="84" y="216"/>
                  </a:lnTo>
                  <a:lnTo>
                    <a:pt x="112" y="178"/>
                  </a:lnTo>
                  <a:lnTo>
                    <a:pt x="142" y="144"/>
                  </a:lnTo>
                  <a:lnTo>
                    <a:pt x="178" y="112"/>
                  </a:lnTo>
                  <a:lnTo>
                    <a:pt x="216" y="84"/>
                  </a:lnTo>
                  <a:lnTo>
                    <a:pt x="256" y="58"/>
                  </a:lnTo>
                  <a:lnTo>
                    <a:pt x="298" y="38"/>
                  </a:lnTo>
                  <a:lnTo>
                    <a:pt x="344" y="22"/>
                  </a:lnTo>
                  <a:lnTo>
                    <a:pt x="368" y="14"/>
                  </a:lnTo>
                  <a:lnTo>
                    <a:pt x="392" y="10"/>
                  </a:lnTo>
                  <a:lnTo>
                    <a:pt x="416" y="6"/>
                  </a:lnTo>
                  <a:lnTo>
                    <a:pt x="440" y="2"/>
                  </a:lnTo>
                  <a:lnTo>
                    <a:pt x="464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516" y="0"/>
                  </a:lnTo>
                  <a:lnTo>
                    <a:pt x="540" y="2"/>
                  </a:lnTo>
                  <a:lnTo>
                    <a:pt x="564" y="6"/>
                  </a:lnTo>
                  <a:lnTo>
                    <a:pt x="588" y="10"/>
                  </a:lnTo>
                  <a:lnTo>
                    <a:pt x="612" y="14"/>
                  </a:lnTo>
                  <a:lnTo>
                    <a:pt x="636" y="22"/>
                  </a:lnTo>
                  <a:lnTo>
                    <a:pt x="682" y="38"/>
                  </a:lnTo>
                  <a:lnTo>
                    <a:pt x="724" y="58"/>
                  </a:lnTo>
                  <a:lnTo>
                    <a:pt x="764" y="84"/>
                  </a:lnTo>
                  <a:lnTo>
                    <a:pt x="802" y="112"/>
                  </a:lnTo>
                  <a:lnTo>
                    <a:pt x="838" y="144"/>
                  </a:lnTo>
                  <a:lnTo>
                    <a:pt x="868" y="178"/>
                  </a:lnTo>
                  <a:lnTo>
                    <a:pt x="896" y="216"/>
                  </a:lnTo>
                  <a:lnTo>
                    <a:pt x="922" y="256"/>
                  </a:lnTo>
                  <a:lnTo>
                    <a:pt x="942" y="300"/>
                  </a:lnTo>
                  <a:lnTo>
                    <a:pt x="958" y="344"/>
                  </a:lnTo>
                  <a:lnTo>
                    <a:pt x="966" y="368"/>
                  </a:lnTo>
                  <a:lnTo>
                    <a:pt x="970" y="392"/>
                  </a:lnTo>
                  <a:lnTo>
                    <a:pt x="976" y="416"/>
                  </a:lnTo>
                  <a:lnTo>
                    <a:pt x="978" y="440"/>
                  </a:lnTo>
                  <a:lnTo>
                    <a:pt x="980" y="464"/>
                  </a:lnTo>
                  <a:lnTo>
                    <a:pt x="980" y="490"/>
                  </a:lnTo>
                  <a:lnTo>
                    <a:pt x="980" y="490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txBody>
            <a:bodyPr/>
            <a:lstStyle/>
            <a:p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112596" y="346235"/>
              <a:ext cx="529721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停车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1874842">
              <a:off x="3957470" y="653281"/>
              <a:ext cx="529721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洗车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rot="4106264">
              <a:off x="4455970" y="1378535"/>
              <a:ext cx="529721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</a:t>
              </a:r>
              <a:r>
                <a: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衣</a:t>
              </a:r>
            </a:p>
          </p:txBody>
        </p:sp>
        <p:sp>
          <p:nvSpPr>
            <p:cNvPr id="19" name="矩形 18"/>
            <p:cNvSpPr/>
            <p:nvPr/>
          </p:nvSpPr>
          <p:spPr>
            <a:xfrm rot="18503668">
              <a:off x="1780877" y="965344"/>
              <a:ext cx="908093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宠物服务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3072922">
              <a:off x="2003753" y="2940859"/>
              <a:ext cx="529721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餐饮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20872257">
              <a:off x="1689467" y="2084498"/>
              <a:ext cx="378372" cy="4540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电影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 rot="810313">
              <a:off x="4718270" y="2094221"/>
              <a:ext cx="378372" cy="454046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理发</a:t>
              </a:r>
            </a:p>
          </p:txBody>
        </p:sp>
        <p:sp>
          <p:nvSpPr>
            <p:cNvPr id="23" name="矩形 22"/>
            <p:cNvSpPr/>
            <p:nvPr/>
          </p:nvSpPr>
          <p:spPr>
            <a:xfrm rot="19873149">
              <a:off x="4162734" y="3016544"/>
              <a:ext cx="529721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家政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108124" y="3463899"/>
              <a:ext cx="529721" cy="302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快递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793151" y="1936599"/>
            <a:ext cx="266429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移动化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社区化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本地化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93151" y="1092109"/>
            <a:ext cx="4681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在线上，通过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载体，给用户提供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4800574" y="4526259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彻底留住用户</a:t>
            </a:r>
          </a:p>
        </p:txBody>
      </p:sp>
    </p:spTree>
    <p:extLst>
      <p:ext uri="{BB962C8B-B14F-4D97-AF65-F5344CB8AC3E}">
        <p14:creationId xmlns:p14="http://schemas.microsoft.com/office/powerpoint/2010/main" val="16401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一公里生活圈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Freeform 12"/>
          <p:cNvSpPr>
            <a:spLocks/>
          </p:cNvSpPr>
          <p:nvPr/>
        </p:nvSpPr>
        <p:spPr bwMode="auto">
          <a:xfrm>
            <a:off x="6574821" y="1915840"/>
            <a:ext cx="1631950" cy="2454275"/>
          </a:xfrm>
          <a:custGeom>
            <a:avLst/>
            <a:gdLst>
              <a:gd name="T0" fmla="*/ 122 w 1028"/>
              <a:gd name="T1" fmla="*/ 210 h 1546"/>
              <a:gd name="T2" fmla="*/ 162 w 1028"/>
              <a:gd name="T3" fmla="*/ 282 h 1546"/>
              <a:gd name="T4" fmla="*/ 154 w 1028"/>
              <a:gd name="T5" fmla="*/ 294 h 1546"/>
              <a:gd name="T6" fmla="*/ 126 w 1028"/>
              <a:gd name="T7" fmla="*/ 336 h 1546"/>
              <a:gd name="T8" fmla="*/ 16 w 1028"/>
              <a:gd name="T9" fmla="*/ 518 h 1546"/>
              <a:gd name="T10" fmla="*/ 106 w 1028"/>
              <a:gd name="T11" fmla="*/ 532 h 1546"/>
              <a:gd name="T12" fmla="*/ 236 w 1028"/>
              <a:gd name="T13" fmla="*/ 580 h 1546"/>
              <a:gd name="T14" fmla="*/ 328 w 1028"/>
              <a:gd name="T15" fmla="*/ 646 h 1546"/>
              <a:gd name="T16" fmla="*/ 378 w 1028"/>
              <a:gd name="T17" fmla="*/ 694 h 1546"/>
              <a:gd name="T18" fmla="*/ 406 w 1028"/>
              <a:gd name="T19" fmla="*/ 732 h 1546"/>
              <a:gd name="T20" fmla="*/ 454 w 1028"/>
              <a:gd name="T21" fmla="*/ 808 h 1546"/>
              <a:gd name="T22" fmla="*/ 482 w 1028"/>
              <a:gd name="T23" fmla="*/ 872 h 1546"/>
              <a:gd name="T24" fmla="*/ 508 w 1028"/>
              <a:gd name="T25" fmla="*/ 986 h 1546"/>
              <a:gd name="T26" fmla="*/ 510 w 1028"/>
              <a:gd name="T27" fmla="*/ 1032 h 1546"/>
              <a:gd name="T28" fmla="*/ 494 w 1028"/>
              <a:gd name="T29" fmla="*/ 1172 h 1546"/>
              <a:gd name="T30" fmla="*/ 472 w 1028"/>
              <a:gd name="T31" fmla="*/ 1240 h 1546"/>
              <a:gd name="T32" fmla="*/ 454 w 1028"/>
              <a:gd name="T33" fmla="*/ 1274 h 1546"/>
              <a:gd name="T34" fmla="*/ 454 w 1028"/>
              <a:gd name="T35" fmla="*/ 1286 h 1546"/>
              <a:gd name="T36" fmla="*/ 576 w 1028"/>
              <a:gd name="T37" fmla="*/ 1542 h 1546"/>
              <a:gd name="T38" fmla="*/ 580 w 1028"/>
              <a:gd name="T39" fmla="*/ 1546 h 1546"/>
              <a:gd name="T40" fmla="*/ 586 w 1028"/>
              <a:gd name="T41" fmla="*/ 1546 h 1546"/>
              <a:gd name="T42" fmla="*/ 760 w 1028"/>
              <a:gd name="T43" fmla="*/ 1542 h 1546"/>
              <a:gd name="T44" fmla="*/ 882 w 1028"/>
              <a:gd name="T45" fmla="*/ 1538 h 1546"/>
              <a:gd name="T46" fmla="*/ 894 w 1028"/>
              <a:gd name="T47" fmla="*/ 1540 h 1546"/>
              <a:gd name="T48" fmla="*/ 902 w 1028"/>
              <a:gd name="T49" fmla="*/ 1538 h 1546"/>
              <a:gd name="T50" fmla="*/ 916 w 1028"/>
              <a:gd name="T51" fmla="*/ 1514 h 1546"/>
              <a:gd name="T52" fmla="*/ 924 w 1028"/>
              <a:gd name="T53" fmla="*/ 1494 h 1546"/>
              <a:gd name="T54" fmla="*/ 978 w 1028"/>
              <a:gd name="T55" fmla="*/ 1364 h 1546"/>
              <a:gd name="T56" fmla="*/ 1002 w 1028"/>
              <a:gd name="T57" fmla="*/ 1272 h 1546"/>
              <a:gd name="T58" fmla="*/ 1024 w 1028"/>
              <a:gd name="T59" fmla="*/ 1132 h 1546"/>
              <a:gd name="T60" fmla="*/ 1026 w 1028"/>
              <a:gd name="T61" fmla="*/ 990 h 1546"/>
              <a:gd name="T62" fmla="*/ 1018 w 1028"/>
              <a:gd name="T63" fmla="*/ 896 h 1546"/>
              <a:gd name="T64" fmla="*/ 990 w 1028"/>
              <a:gd name="T65" fmla="*/ 758 h 1546"/>
              <a:gd name="T66" fmla="*/ 958 w 1028"/>
              <a:gd name="T67" fmla="*/ 668 h 1546"/>
              <a:gd name="T68" fmla="*/ 920 w 1028"/>
              <a:gd name="T69" fmla="*/ 578 h 1546"/>
              <a:gd name="T70" fmla="*/ 848 w 1028"/>
              <a:gd name="T71" fmla="*/ 454 h 1546"/>
              <a:gd name="T72" fmla="*/ 758 w 1028"/>
              <a:gd name="T73" fmla="*/ 342 h 1546"/>
              <a:gd name="T74" fmla="*/ 692 w 1028"/>
              <a:gd name="T75" fmla="*/ 276 h 1546"/>
              <a:gd name="T76" fmla="*/ 580 w 1028"/>
              <a:gd name="T77" fmla="*/ 186 h 1546"/>
              <a:gd name="T78" fmla="*/ 460 w 1028"/>
              <a:gd name="T79" fmla="*/ 112 h 1546"/>
              <a:gd name="T80" fmla="*/ 372 w 1028"/>
              <a:gd name="T81" fmla="*/ 74 h 1546"/>
              <a:gd name="T82" fmla="*/ 236 w 1028"/>
              <a:gd name="T83" fmla="*/ 30 h 1546"/>
              <a:gd name="T84" fmla="*/ 96 w 1028"/>
              <a:gd name="T85" fmla="*/ 6 h 1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28" h="1546">
                <a:moveTo>
                  <a:pt x="0" y="0"/>
                </a:moveTo>
                <a:lnTo>
                  <a:pt x="0" y="0"/>
                </a:lnTo>
                <a:lnTo>
                  <a:pt x="122" y="210"/>
                </a:lnTo>
                <a:lnTo>
                  <a:pt x="122" y="210"/>
                </a:lnTo>
                <a:lnTo>
                  <a:pt x="162" y="282"/>
                </a:lnTo>
                <a:lnTo>
                  <a:pt x="162" y="282"/>
                </a:lnTo>
                <a:lnTo>
                  <a:pt x="162" y="284"/>
                </a:lnTo>
                <a:lnTo>
                  <a:pt x="160" y="288"/>
                </a:lnTo>
                <a:lnTo>
                  <a:pt x="154" y="294"/>
                </a:lnTo>
                <a:lnTo>
                  <a:pt x="154" y="294"/>
                </a:lnTo>
                <a:lnTo>
                  <a:pt x="126" y="336"/>
                </a:lnTo>
                <a:lnTo>
                  <a:pt x="126" y="336"/>
                </a:lnTo>
                <a:lnTo>
                  <a:pt x="2" y="518"/>
                </a:lnTo>
                <a:lnTo>
                  <a:pt x="2" y="518"/>
                </a:lnTo>
                <a:lnTo>
                  <a:pt x="16" y="518"/>
                </a:lnTo>
                <a:lnTo>
                  <a:pt x="16" y="518"/>
                </a:lnTo>
                <a:lnTo>
                  <a:pt x="62" y="524"/>
                </a:lnTo>
                <a:lnTo>
                  <a:pt x="106" y="532"/>
                </a:lnTo>
                <a:lnTo>
                  <a:pt x="150" y="544"/>
                </a:lnTo>
                <a:lnTo>
                  <a:pt x="194" y="560"/>
                </a:lnTo>
                <a:lnTo>
                  <a:pt x="236" y="580"/>
                </a:lnTo>
                <a:lnTo>
                  <a:pt x="274" y="604"/>
                </a:lnTo>
                <a:lnTo>
                  <a:pt x="312" y="630"/>
                </a:lnTo>
                <a:lnTo>
                  <a:pt x="328" y="646"/>
                </a:lnTo>
                <a:lnTo>
                  <a:pt x="346" y="662"/>
                </a:lnTo>
                <a:lnTo>
                  <a:pt x="346" y="662"/>
                </a:lnTo>
                <a:lnTo>
                  <a:pt x="378" y="694"/>
                </a:lnTo>
                <a:lnTo>
                  <a:pt x="392" y="712"/>
                </a:lnTo>
                <a:lnTo>
                  <a:pt x="406" y="732"/>
                </a:lnTo>
                <a:lnTo>
                  <a:pt x="406" y="732"/>
                </a:lnTo>
                <a:lnTo>
                  <a:pt x="432" y="770"/>
                </a:lnTo>
                <a:lnTo>
                  <a:pt x="454" y="808"/>
                </a:lnTo>
                <a:lnTo>
                  <a:pt x="454" y="808"/>
                </a:lnTo>
                <a:lnTo>
                  <a:pt x="466" y="830"/>
                </a:lnTo>
                <a:lnTo>
                  <a:pt x="474" y="850"/>
                </a:lnTo>
                <a:lnTo>
                  <a:pt x="482" y="872"/>
                </a:lnTo>
                <a:lnTo>
                  <a:pt x="490" y="896"/>
                </a:lnTo>
                <a:lnTo>
                  <a:pt x="500" y="942"/>
                </a:lnTo>
                <a:lnTo>
                  <a:pt x="508" y="986"/>
                </a:lnTo>
                <a:lnTo>
                  <a:pt x="508" y="986"/>
                </a:lnTo>
                <a:lnTo>
                  <a:pt x="510" y="1010"/>
                </a:lnTo>
                <a:lnTo>
                  <a:pt x="510" y="1032"/>
                </a:lnTo>
                <a:lnTo>
                  <a:pt x="510" y="1080"/>
                </a:lnTo>
                <a:lnTo>
                  <a:pt x="504" y="1126"/>
                </a:lnTo>
                <a:lnTo>
                  <a:pt x="494" y="1172"/>
                </a:lnTo>
                <a:lnTo>
                  <a:pt x="494" y="1172"/>
                </a:lnTo>
                <a:lnTo>
                  <a:pt x="480" y="1218"/>
                </a:lnTo>
                <a:lnTo>
                  <a:pt x="472" y="1240"/>
                </a:lnTo>
                <a:lnTo>
                  <a:pt x="462" y="1260"/>
                </a:lnTo>
                <a:lnTo>
                  <a:pt x="462" y="1260"/>
                </a:lnTo>
                <a:lnTo>
                  <a:pt x="454" y="1274"/>
                </a:lnTo>
                <a:lnTo>
                  <a:pt x="454" y="1280"/>
                </a:lnTo>
                <a:lnTo>
                  <a:pt x="454" y="1286"/>
                </a:lnTo>
                <a:lnTo>
                  <a:pt x="454" y="1286"/>
                </a:lnTo>
                <a:lnTo>
                  <a:pt x="472" y="1324"/>
                </a:lnTo>
                <a:lnTo>
                  <a:pt x="472" y="1324"/>
                </a:lnTo>
                <a:lnTo>
                  <a:pt x="576" y="1542"/>
                </a:lnTo>
                <a:lnTo>
                  <a:pt x="576" y="1542"/>
                </a:lnTo>
                <a:lnTo>
                  <a:pt x="578" y="1544"/>
                </a:lnTo>
                <a:lnTo>
                  <a:pt x="580" y="1546"/>
                </a:lnTo>
                <a:lnTo>
                  <a:pt x="580" y="1546"/>
                </a:lnTo>
                <a:lnTo>
                  <a:pt x="586" y="1546"/>
                </a:lnTo>
                <a:lnTo>
                  <a:pt x="586" y="1546"/>
                </a:lnTo>
                <a:lnTo>
                  <a:pt x="624" y="1544"/>
                </a:lnTo>
                <a:lnTo>
                  <a:pt x="624" y="1544"/>
                </a:lnTo>
                <a:lnTo>
                  <a:pt x="760" y="1542"/>
                </a:lnTo>
                <a:lnTo>
                  <a:pt x="760" y="1542"/>
                </a:lnTo>
                <a:lnTo>
                  <a:pt x="882" y="1538"/>
                </a:lnTo>
                <a:lnTo>
                  <a:pt x="882" y="1538"/>
                </a:lnTo>
                <a:lnTo>
                  <a:pt x="888" y="1540"/>
                </a:lnTo>
                <a:lnTo>
                  <a:pt x="888" y="1540"/>
                </a:lnTo>
                <a:lnTo>
                  <a:pt x="894" y="1540"/>
                </a:lnTo>
                <a:lnTo>
                  <a:pt x="894" y="1540"/>
                </a:lnTo>
                <a:lnTo>
                  <a:pt x="902" y="1538"/>
                </a:lnTo>
                <a:lnTo>
                  <a:pt x="902" y="1538"/>
                </a:lnTo>
                <a:lnTo>
                  <a:pt x="906" y="1534"/>
                </a:lnTo>
                <a:lnTo>
                  <a:pt x="910" y="1526"/>
                </a:lnTo>
                <a:lnTo>
                  <a:pt x="916" y="1514"/>
                </a:lnTo>
                <a:lnTo>
                  <a:pt x="916" y="1514"/>
                </a:lnTo>
                <a:lnTo>
                  <a:pt x="924" y="1494"/>
                </a:lnTo>
                <a:lnTo>
                  <a:pt x="924" y="1494"/>
                </a:lnTo>
                <a:lnTo>
                  <a:pt x="944" y="1452"/>
                </a:lnTo>
                <a:lnTo>
                  <a:pt x="962" y="1408"/>
                </a:lnTo>
                <a:lnTo>
                  <a:pt x="978" y="1364"/>
                </a:lnTo>
                <a:lnTo>
                  <a:pt x="992" y="1318"/>
                </a:lnTo>
                <a:lnTo>
                  <a:pt x="992" y="1318"/>
                </a:lnTo>
                <a:lnTo>
                  <a:pt x="1002" y="1272"/>
                </a:lnTo>
                <a:lnTo>
                  <a:pt x="1012" y="1224"/>
                </a:lnTo>
                <a:lnTo>
                  <a:pt x="1018" y="1178"/>
                </a:lnTo>
                <a:lnTo>
                  <a:pt x="1024" y="1132"/>
                </a:lnTo>
                <a:lnTo>
                  <a:pt x="1028" y="1084"/>
                </a:lnTo>
                <a:lnTo>
                  <a:pt x="1028" y="1036"/>
                </a:lnTo>
                <a:lnTo>
                  <a:pt x="1026" y="990"/>
                </a:lnTo>
                <a:lnTo>
                  <a:pt x="1024" y="942"/>
                </a:lnTo>
                <a:lnTo>
                  <a:pt x="1024" y="942"/>
                </a:lnTo>
                <a:lnTo>
                  <a:pt x="1018" y="896"/>
                </a:lnTo>
                <a:lnTo>
                  <a:pt x="1012" y="850"/>
                </a:lnTo>
                <a:lnTo>
                  <a:pt x="1002" y="804"/>
                </a:lnTo>
                <a:lnTo>
                  <a:pt x="990" y="758"/>
                </a:lnTo>
                <a:lnTo>
                  <a:pt x="990" y="758"/>
                </a:lnTo>
                <a:lnTo>
                  <a:pt x="974" y="712"/>
                </a:lnTo>
                <a:lnTo>
                  <a:pt x="958" y="668"/>
                </a:lnTo>
                <a:lnTo>
                  <a:pt x="940" y="622"/>
                </a:lnTo>
                <a:lnTo>
                  <a:pt x="920" y="578"/>
                </a:lnTo>
                <a:lnTo>
                  <a:pt x="920" y="578"/>
                </a:lnTo>
                <a:lnTo>
                  <a:pt x="898" y="536"/>
                </a:lnTo>
                <a:lnTo>
                  <a:pt x="874" y="494"/>
                </a:lnTo>
                <a:lnTo>
                  <a:pt x="848" y="454"/>
                </a:lnTo>
                <a:lnTo>
                  <a:pt x="820" y="416"/>
                </a:lnTo>
                <a:lnTo>
                  <a:pt x="790" y="378"/>
                </a:lnTo>
                <a:lnTo>
                  <a:pt x="758" y="342"/>
                </a:lnTo>
                <a:lnTo>
                  <a:pt x="726" y="308"/>
                </a:lnTo>
                <a:lnTo>
                  <a:pt x="692" y="276"/>
                </a:lnTo>
                <a:lnTo>
                  <a:pt x="692" y="276"/>
                </a:lnTo>
                <a:lnTo>
                  <a:pt x="656" y="244"/>
                </a:lnTo>
                <a:lnTo>
                  <a:pt x="618" y="214"/>
                </a:lnTo>
                <a:lnTo>
                  <a:pt x="580" y="186"/>
                </a:lnTo>
                <a:lnTo>
                  <a:pt x="542" y="160"/>
                </a:lnTo>
                <a:lnTo>
                  <a:pt x="500" y="136"/>
                </a:lnTo>
                <a:lnTo>
                  <a:pt x="460" y="112"/>
                </a:lnTo>
                <a:lnTo>
                  <a:pt x="416" y="92"/>
                </a:lnTo>
                <a:lnTo>
                  <a:pt x="372" y="74"/>
                </a:lnTo>
                <a:lnTo>
                  <a:pt x="372" y="74"/>
                </a:lnTo>
                <a:lnTo>
                  <a:pt x="328" y="56"/>
                </a:lnTo>
                <a:lnTo>
                  <a:pt x="282" y="42"/>
                </a:lnTo>
                <a:lnTo>
                  <a:pt x="236" y="30"/>
                </a:lnTo>
                <a:lnTo>
                  <a:pt x="190" y="20"/>
                </a:lnTo>
                <a:lnTo>
                  <a:pt x="144" y="12"/>
                </a:lnTo>
                <a:lnTo>
                  <a:pt x="96" y="6"/>
                </a:lnTo>
                <a:lnTo>
                  <a:pt x="4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Freeform 41"/>
          <p:cNvSpPr>
            <a:spLocks/>
          </p:cNvSpPr>
          <p:nvPr/>
        </p:nvSpPr>
        <p:spPr bwMode="auto">
          <a:xfrm>
            <a:off x="6848673" y="1787456"/>
            <a:ext cx="1755775" cy="2686050"/>
          </a:xfrm>
          <a:custGeom>
            <a:avLst/>
            <a:gdLst>
              <a:gd name="T0" fmla="*/ 976 w 1106"/>
              <a:gd name="T1" fmla="*/ 1692 h 1692"/>
              <a:gd name="T2" fmla="*/ 1032 w 1106"/>
              <a:gd name="T3" fmla="*/ 1566 h 1692"/>
              <a:gd name="T4" fmla="*/ 1074 w 1106"/>
              <a:gd name="T5" fmla="*/ 1434 h 1692"/>
              <a:gd name="T6" fmla="*/ 1098 w 1106"/>
              <a:gd name="T7" fmla="*/ 1298 h 1692"/>
              <a:gd name="T8" fmla="*/ 1106 w 1106"/>
              <a:gd name="T9" fmla="*/ 1158 h 1692"/>
              <a:gd name="T10" fmla="*/ 1104 w 1106"/>
              <a:gd name="T11" fmla="*/ 1084 h 1692"/>
              <a:gd name="T12" fmla="*/ 1092 w 1106"/>
              <a:gd name="T13" fmla="*/ 974 h 1692"/>
              <a:gd name="T14" fmla="*/ 1076 w 1106"/>
              <a:gd name="T15" fmla="*/ 900 h 1692"/>
              <a:gd name="T16" fmla="*/ 1058 w 1106"/>
              <a:gd name="T17" fmla="*/ 828 h 1692"/>
              <a:gd name="T18" fmla="*/ 1034 w 1106"/>
              <a:gd name="T19" fmla="*/ 756 h 1692"/>
              <a:gd name="T20" fmla="*/ 1004 w 1106"/>
              <a:gd name="T21" fmla="*/ 684 h 1692"/>
              <a:gd name="T22" fmla="*/ 970 w 1106"/>
              <a:gd name="T23" fmla="*/ 614 h 1692"/>
              <a:gd name="T24" fmla="*/ 950 w 1106"/>
              <a:gd name="T25" fmla="*/ 580 h 1692"/>
              <a:gd name="T26" fmla="*/ 910 w 1106"/>
              <a:gd name="T27" fmla="*/ 514 h 1692"/>
              <a:gd name="T28" fmla="*/ 866 w 1106"/>
              <a:gd name="T29" fmla="*/ 454 h 1692"/>
              <a:gd name="T30" fmla="*/ 820 w 1106"/>
              <a:gd name="T31" fmla="*/ 396 h 1692"/>
              <a:gd name="T32" fmla="*/ 716 w 1106"/>
              <a:gd name="T33" fmla="*/ 292 h 1692"/>
              <a:gd name="T34" fmla="*/ 602 w 1106"/>
              <a:gd name="T35" fmla="*/ 202 h 1692"/>
              <a:gd name="T36" fmla="*/ 478 w 1106"/>
              <a:gd name="T37" fmla="*/ 128 h 1692"/>
              <a:gd name="T38" fmla="*/ 348 w 1106"/>
              <a:gd name="T39" fmla="*/ 72 h 1692"/>
              <a:gd name="T40" fmla="*/ 212 w 1106"/>
              <a:gd name="T41" fmla="*/ 30 h 1692"/>
              <a:gd name="T42" fmla="*/ 72 w 1106"/>
              <a:gd name="T43" fmla="*/ 6 h 1692"/>
              <a:gd name="T44" fmla="*/ 0 w 1106"/>
              <a:gd name="T45" fmla="*/ 16 h 1692"/>
              <a:gd name="T46" fmla="*/ 70 w 1106"/>
              <a:gd name="T47" fmla="*/ 22 h 1692"/>
              <a:gd name="T48" fmla="*/ 208 w 1106"/>
              <a:gd name="T49" fmla="*/ 46 h 1692"/>
              <a:gd name="T50" fmla="*/ 342 w 1106"/>
              <a:gd name="T51" fmla="*/ 86 h 1692"/>
              <a:gd name="T52" fmla="*/ 472 w 1106"/>
              <a:gd name="T53" fmla="*/ 144 h 1692"/>
              <a:gd name="T54" fmla="*/ 592 w 1106"/>
              <a:gd name="T55" fmla="*/ 216 h 1692"/>
              <a:gd name="T56" fmla="*/ 706 w 1106"/>
              <a:gd name="T57" fmla="*/ 304 h 1692"/>
              <a:gd name="T58" fmla="*/ 808 w 1106"/>
              <a:gd name="T59" fmla="*/ 406 h 1692"/>
              <a:gd name="T60" fmla="*/ 876 w 1106"/>
              <a:gd name="T61" fmla="*/ 492 h 1692"/>
              <a:gd name="T62" fmla="*/ 918 w 1106"/>
              <a:gd name="T63" fmla="*/ 556 h 1692"/>
              <a:gd name="T64" fmla="*/ 936 w 1106"/>
              <a:gd name="T65" fmla="*/ 588 h 1692"/>
              <a:gd name="T66" fmla="*/ 974 w 1106"/>
              <a:gd name="T67" fmla="*/ 656 h 1692"/>
              <a:gd name="T68" fmla="*/ 1004 w 1106"/>
              <a:gd name="T69" fmla="*/ 726 h 1692"/>
              <a:gd name="T70" fmla="*/ 1032 w 1106"/>
              <a:gd name="T71" fmla="*/ 796 h 1692"/>
              <a:gd name="T72" fmla="*/ 1052 w 1106"/>
              <a:gd name="T73" fmla="*/ 868 h 1692"/>
              <a:gd name="T74" fmla="*/ 1070 w 1106"/>
              <a:gd name="T75" fmla="*/ 940 h 1692"/>
              <a:gd name="T76" fmla="*/ 1088 w 1106"/>
              <a:gd name="T77" fmla="*/ 1086 h 1692"/>
              <a:gd name="T78" fmla="*/ 1090 w 1106"/>
              <a:gd name="T79" fmla="*/ 1158 h 1692"/>
              <a:gd name="T80" fmla="*/ 1082 w 1106"/>
              <a:gd name="T81" fmla="*/ 1296 h 1692"/>
              <a:gd name="T82" fmla="*/ 1058 w 1106"/>
              <a:gd name="T83" fmla="*/ 1430 h 1692"/>
              <a:gd name="T84" fmla="*/ 1018 w 1106"/>
              <a:gd name="T85" fmla="*/ 1560 h 1692"/>
              <a:gd name="T86" fmla="*/ 962 w 1106"/>
              <a:gd name="T87" fmla="*/ 1686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06" h="1692">
                <a:moveTo>
                  <a:pt x="976" y="1692"/>
                </a:moveTo>
                <a:lnTo>
                  <a:pt x="976" y="1692"/>
                </a:lnTo>
                <a:lnTo>
                  <a:pt x="1006" y="1630"/>
                </a:lnTo>
                <a:lnTo>
                  <a:pt x="1032" y="1566"/>
                </a:lnTo>
                <a:lnTo>
                  <a:pt x="1054" y="1500"/>
                </a:lnTo>
                <a:lnTo>
                  <a:pt x="1074" y="1434"/>
                </a:lnTo>
                <a:lnTo>
                  <a:pt x="1088" y="1366"/>
                </a:lnTo>
                <a:lnTo>
                  <a:pt x="1098" y="1298"/>
                </a:lnTo>
                <a:lnTo>
                  <a:pt x="1104" y="1228"/>
                </a:lnTo>
                <a:lnTo>
                  <a:pt x="1106" y="1158"/>
                </a:lnTo>
                <a:lnTo>
                  <a:pt x="1106" y="1158"/>
                </a:lnTo>
                <a:lnTo>
                  <a:pt x="1104" y="1084"/>
                </a:lnTo>
                <a:lnTo>
                  <a:pt x="1096" y="1010"/>
                </a:lnTo>
                <a:lnTo>
                  <a:pt x="1092" y="974"/>
                </a:lnTo>
                <a:lnTo>
                  <a:pt x="1084" y="936"/>
                </a:lnTo>
                <a:lnTo>
                  <a:pt x="1076" y="900"/>
                </a:lnTo>
                <a:lnTo>
                  <a:pt x="1068" y="864"/>
                </a:lnTo>
                <a:lnTo>
                  <a:pt x="1058" y="828"/>
                </a:lnTo>
                <a:lnTo>
                  <a:pt x="1046" y="792"/>
                </a:lnTo>
                <a:lnTo>
                  <a:pt x="1034" y="756"/>
                </a:lnTo>
                <a:lnTo>
                  <a:pt x="1020" y="720"/>
                </a:lnTo>
                <a:lnTo>
                  <a:pt x="1004" y="684"/>
                </a:lnTo>
                <a:lnTo>
                  <a:pt x="988" y="648"/>
                </a:lnTo>
                <a:lnTo>
                  <a:pt x="970" y="614"/>
                </a:lnTo>
                <a:lnTo>
                  <a:pt x="950" y="580"/>
                </a:lnTo>
                <a:lnTo>
                  <a:pt x="950" y="580"/>
                </a:lnTo>
                <a:lnTo>
                  <a:pt x="930" y="546"/>
                </a:lnTo>
                <a:lnTo>
                  <a:pt x="910" y="514"/>
                </a:lnTo>
                <a:lnTo>
                  <a:pt x="888" y="484"/>
                </a:lnTo>
                <a:lnTo>
                  <a:pt x="866" y="454"/>
                </a:lnTo>
                <a:lnTo>
                  <a:pt x="844" y="424"/>
                </a:lnTo>
                <a:lnTo>
                  <a:pt x="820" y="396"/>
                </a:lnTo>
                <a:lnTo>
                  <a:pt x="770" y="342"/>
                </a:lnTo>
                <a:lnTo>
                  <a:pt x="716" y="292"/>
                </a:lnTo>
                <a:lnTo>
                  <a:pt x="660" y="246"/>
                </a:lnTo>
                <a:lnTo>
                  <a:pt x="602" y="202"/>
                </a:lnTo>
                <a:lnTo>
                  <a:pt x="542" y="164"/>
                </a:lnTo>
                <a:lnTo>
                  <a:pt x="478" y="128"/>
                </a:lnTo>
                <a:lnTo>
                  <a:pt x="414" y="98"/>
                </a:lnTo>
                <a:lnTo>
                  <a:pt x="348" y="72"/>
                </a:lnTo>
                <a:lnTo>
                  <a:pt x="280" y="48"/>
                </a:lnTo>
                <a:lnTo>
                  <a:pt x="212" y="30"/>
                </a:lnTo>
                <a:lnTo>
                  <a:pt x="142" y="16"/>
                </a:lnTo>
                <a:lnTo>
                  <a:pt x="72" y="6"/>
                </a:lnTo>
                <a:lnTo>
                  <a:pt x="0" y="0"/>
                </a:lnTo>
                <a:lnTo>
                  <a:pt x="0" y="16"/>
                </a:lnTo>
                <a:lnTo>
                  <a:pt x="0" y="16"/>
                </a:lnTo>
                <a:lnTo>
                  <a:pt x="70" y="22"/>
                </a:lnTo>
                <a:lnTo>
                  <a:pt x="138" y="32"/>
                </a:lnTo>
                <a:lnTo>
                  <a:pt x="208" y="46"/>
                </a:lnTo>
                <a:lnTo>
                  <a:pt x="276" y="64"/>
                </a:lnTo>
                <a:lnTo>
                  <a:pt x="342" y="86"/>
                </a:lnTo>
                <a:lnTo>
                  <a:pt x="408" y="112"/>
                </a:lnTo>
                <a:lnTo>
                  <a:pt x="472" y="144"/>
                </a:lnTo>
                <a:lnTo>
                  <a:pt x="534" y="178"/>
                </a:lnTo>
                <a:lnTo>
                  <a:pt x="592" y="216"/>
                </a:lnTo>
                <a:lnTo>
                  <a:pt x="650" y="258"/>
                </a:lnTo>
                <a:lnTo>
                  <a:pt x="706" y="304"/>
                </a:lnTo>
                <a:lnTo>
                  <a:pt x="758" y="354"/>
                </a:lnTo>
                <a:lnTo>
                  <a:pt x="808" y="406"/>
                </a:lnTo>
                <a:lnTo>
                  <a:pt x="854" y="464"/>
                </a:lnTo>
                <a:lnTo>
                  <a:pt x="876" y="492"/>
                </a:lnTo>
                <a:lnTo>
                  <a:pt x="898" y="524"/>
                </a:lnTo>
                <a:lnTo>
                  <a:pt x="918" y="556"/>
                </a:lnTo>
                <a:lnTo>
                  <a:pt x="936" y="588"/>
                </a:lnTo>
                <a:lnTo>
                  <a:pt x="936" y="588"/>
                </a:lnTo>
                <a:lnTo>
                  <a:pt x="956" y="622"/>
                </a:lnTo>
                <a:lnTo>
                  <a:pt x="974" y="656"/>
                </a:lnTo>
                <a:lnTo>
                  <a:pt x="990" y="690"/>
                </a:lnTo>
                <a:lnTo>
                  <a:pt x="1004" y="726"/>
                </a:lnTo>
                <a:lnTo>
                  <a:pt x="1018" y="760"/>
                </a:lnTo>
                <a:lnTo>
                  <a:pt x="1032" y="796"/>
                </a:lnTo>
                <a:lnTo>
                  <a:pt x="1042" y="832"/>
                </a:lnTo>
                <a:lnTo>
                  <a:pt x="1052" y="868"/>
                </a:lnTo>
                <a:lnTo>
                  <a:pt x="1062" y="904"/>
                </a:lnTo>
                <a:lnTo>
                  <a:pt x="1070" y="940"/>
                </a:lnTo>
                <a:lnTo>
                  <a:pt x="1080" y="1012"/>
                </a:lnTo>
                <a:lnTo>
                  <a:pt x="1088" y="1086"/>
                </a:lnTo>
                <a:lnTo>
                  <a:pt x="1090" y="1158"/>
                </a:lnTo>
                <a:lnTo>
                  <a:pt x="1090" y="1158"/>
                </a:lnTo>
                <a:lnTo>
                  <a:pt x="1088" y="1228"/>
                </a:lnTo>
                <a:lnTo>
                  <a:pt x="1082" y="1296"/>
                </a:lnTo>
                <a:lnTo>
                  <a:pt x="1072" y="1362"/>
                </a:lnTo>
                <a:lnTo>
                  <a:pt x="1058" y="1430"/>
                </a:lnTo>
                <a:lnTo>
                  <a:pt x="1040" y="1496"/>
                </a:lnTo>
                <a:lnTo>
                  <a:pt x="1018" y="1560"/>
                </a:lnTo>
                <a:lnTo>
                  <a:pt x="992" y="1624"/>
                </a:lnTo>
                <a:lnTo>
                  <a:pt x="962" y="1686"/>
                </a:lnTo>
                <a:lnTo>
                  <a:pt x="976" y="169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5416421" y="1811540"/>
            <a:ext cx="2520000" cy="2520000"/>
            <a:chOff x="5796416" y="1267768"/>
            <a:chExt cx="2520000" cy="2520000"/>
          </a:xfrm>
        </p:grpSpPr>
        <p:grpSp>
          <p:nvGrpSpPr>
            <p:cNvPr id="67" name="组合 66"/>
            <p:cNvGrpSpPr/>
            <p:nvPr/>
          </p:nvGrpSpPr>
          <p:grpSpPr>
            <a:xfrm>
              <a:off x="5796416" y="1267768"/>
              <a:ext cx="2520000" cy="2520000"/>
              <a:chOff x="5001716" y="1123752"/>
              <a:chExt cx="3314700" cy="3328690"/>
            </a:xfrm>
          </p:grpSpPr>
          <p:sp>
            <p:nvSpPr>
              <p:cNvPr id="72" name="Freeform 7"/>
              <p:cNvSpPr>
                <a:spLocks/>
              </p:cNvSpPr>
              <p:nvPr/>
            </p:nvSpPr>
            <p:spPr bwMode="auto">
              <a:xfrm>
                <a:off x="5306516" y="3245942"/>
                <a:ext cx="2768600" cy="1206500"/>
              </a:xfrm>
              <a:custGeom>
                <a:avLst/>
                <a:gdLst>
                  <a:gd name="T0" fmla="*/ 1294 w 1744"/>
                  <a:gd name="T1" fmla="*/ 0 h 760"/>
                  <a:gd name="T2" fmla="*/ 1246 w 1744"/>
                  <a:gd name="T3" fmla="*/ 62 h 760"/>
                  <a:gd name="T4" fmla="*/ 1190 w 1744"/>
                  <a:gd name="T5" fmla="*/ 120 h 760"/>
                  <a:gd name="T6" fmla="*/ 1154 w 1744"/>
                  <a:gd name="T7" fmla="*/ 146 h 760"/>
                  <a:gd name="T8" fmla="*/ 1076 w 1744"/>
                  <a:gd name="T9" fmla="*/ 192 h 760"/>
                  <a:gd name="T10" fmla="*/ 1034 w 1744"/>
                  <a:gd name="T11" fmla="*/ 210 h 760"/>
                  <a:gd name="T12" fmla="*/ 990 w 1744"/>
                  <a:gd name="T13" fmla="*/ 224 h 760"/>
                  <a:gd name="T14" fmla="*/ 900 w 1744"/>
                  <a:gd name="T15" fmla="*/ 238 h 760"/>
                  <a:gd name="T16" fmla="*/ 852 w 1744"/>
                  <a:gd name="T17" fmla="*/ 242 h 760"/>
                  <a:gd name="T18" fmla="*/ 760 w 1744"/>
                  <a:gd name="T19" fmla="*/ 232 h 760"/>
                  <a:gd name="T20" fmla="*/ 714 w 1744"/>
                  <a:gd name="T21" fmla="*/ 224 h 760"/>
                  <a:gd name="T22" fmla="*/ 628 w 1744"/>
                  <a:gd name="T23" fmla="*/ 192 h 760"/>
                  <a:gd name="T24" fmla="*/ 586 w 1744"/>
                  <a:gd name="T25" fmla="*/ 170 h 760"/>
                  <a:gd name="T26" fmla="*/ 510 w 1744"/>
                  <a:gd name="T27" fmla="*/ 116 h 760"/>
                  <a:gd name="T28" fmla="*/ 492 w 1744"/>
                  <a:gd name="T29" fmla="*/ 100 h 760"/>
                  <a:gd name="T30" fmla="*/ 474 w 1744"/>
                  <a:gd name="T31" fmla="*/ 82 h 760"/>
                  <a:gd name="T32" fmla="*/ 458 w 1744"/>
                  <a:gd name="T33" fmla="*/ 66 h 760"/>
                  <a:gd name="T34" fmla="*/ 448 w 1744"/>
                  <a:gd name="T35" fmla="*/ 60 h 760"/>
                  <a:gd name="T36" fmla="*/ 438 w 1744"/>
                  <a:gd name="T37" fmla="*/ 58 h 760"/>
                  <a:gd name="T38" fmla="*/ 254 w 1744"/>
                  <a:gd name="T39" fmla="*/ 48 h 760"/>
                  <a:gd name="T40" fmla="*/ 144 w 1744"/>
                  <a:gd name="T41" fmla="*/ 42 h 760"/>
                  <a:gd name="T42" fmla="*/ 134 w 1744"/>
                  <a:gd name="T43" fmla="*/ 58 h 760"/>
                  <a:gd name="T44" fmla="*/ 110 w 1744"/>
                  <a:gd name="T45" fmla="*/ 104 h 760"/>
                  <a:gd name="T46" fmla="*/ 0 w 1744"/>
                  <a:gd name="T47" fmla="*/ 314 h 760"/>
                  <a:gd name="T48" fmla="*/ 0 w 1744"/>
                  <a:gd name="T49" fmla="*/ 318 h 760"/>
                  <a:gd name="T50" fmla="*/ 6 w 1744"/>
                  <a:gd name="T51" fmla="*/ 330 h 760"/>
                  <a:gd name="T52" fmla="*/ 18 w 1744"/>
                  <a:gd name="T53" fmla="*/ 342 h 760"/>
                  <a:gd name="T54" fmla="*/ 46 w 1744"/>
                  <a:gd name="T55" fmla="*/ 378 h 760"/>
                  <a:gd name="T56" fmla="*/ 110 w 1744"/>
                  <a:gd name="T57" fmla="*/ 452 h 760"/>
                  <a:gd name="T58" fmla="*/ 144 w 1744"/>
                  <a:gd name="T59" fmla="*/ 484 h 760"/>
                  <a:gd name="T60" fmla="*/ 218 w 1744"/>
                  <a:gd name="T61" fmla="*/ 546 h 760"/>
                  <a:gd name="T62" fmla="*/ 296 w 1744"/>
                  <a:gd name="T63" fmla="*/ 600 h 760"/>
                  <a:gd name="T64" fmla="*/ 378 w 1744"/>
                  <a:gd name="T65" fmla="*/ 646 h 760"/>
                  <a:gd name="T66" fmla="*/ 420 w 1744"/>
                  <a:gd name="T67" fmla="*/ 666 h 760"/>
                  <a:gd name="T68" fmla="*/ 508 w 1744"/>
                  <a:gd name="T69" fmla="*/ 702 h 760"/>
                  <a:gd name="T70" fmla="*/ 600 w 1744"/>
                  <a:gd name="T71" fmla="*/ 728 h 760"/>
                  <a:gd name="T72" fmla="*/ 692 w 1744"/>
                  <a:gd name="T73" fmla="*/ 746 h 760"/>
                  <a:gd name="T74" fmla="*/ 788 w 1744"/>
                  <a:gd name="T75" fmla="*/ 758 h 760"/>
                  <a:gd name="T76" fmla="*/ 812 w 1744"/>
                  <a:gd name="T77" fmla="*/ 760 h 760"/>
                  <a:gd name="T78" fmla="*/ 836 w 1744"/>
                  <a:gd name="T79" fmla="*/ 760 h 760"/>
                  <a:gd name="T80" fmla="*/ 886 w 1744"/>
                  <a:gd name="T81" fmla="*/ 760 h 760"/>
                  <a:gd name="T82" fmla="*/ 976 w 1744"/>
                  <a:gd name="T83" fmla="*/ 754 h 760"/>
                  <a:gd name="T84" fmla="*/ 1022 w 1744"/>
                  <a:gd name="T85" fmla="*/ 746 h 760"/>
                  <a:gd name="T86" fmla="*/ 1114 w 1744"/>
                  <a:gd name="T87" fmla="*/ 728 h 760"/>
                  <a:gd name="T88" fmla="*/ 1158 w 1744"/>
                  <a:gd name="T89" fmla="*/ 716 h 760"/>
                  <a:gd name="T90" fmla="*/ 1246 w 1744"/>
                  <a:gd name="T91" fmla="*/ 684 h 760"/>
                  <a:gd name="T92" fmla="*/ 1330 w 1744"/>
                  <a:gd name="T93" fmla="*/ 644 h 760"/>
                  <a:gd name="T94" fmla="*/ 1372 w 1744"/>
                  <a:gd name="T95" fmla="*/ 622 h 760"/>
                  <a:gd name="T96" fmla="*/ 1454 w 1744"/>
                  <a:gd name="T97" fmla="*/ 570 h 760"/>
                  <a:gd name="T98" fmla="*/ 1492 w 1744"/>
                  <a:gd name="T99" fmla="*/ 540 h 760"/>
                  <a:gd name="T100" fmla="*/ 1566 w 1744"/>
                  <a:gd name="T101" fmla="*/ 480 h 760"/>
                  <a:gd name="T102" fmla="*/ 1632 w 1744"/>
                  <a:gd name="T103" fmla="*/ 412 h 760"/>
                  <a:gd name="T104" fmla="*/ 1692 w 1744"/>
                  <a:gd name="T105" fmla="*/ 338 h 760"/>
                  <a:gd name="T106" fmla="*/ 1744 w 1744"/>
                  <a:gd name="T107" fmla="*/ 260 h 760"/>
                  <a:gd name="T108" fmla="*/ 1490 w 1744"/>
                  <a:gd name="T109" fmla="*/ 262 h 760"/>
                  <a:gd name="T110" fmla="*/ 1410 w 1744"/>
                  <a:gd name="T111" fmla="*/ 262 h 760"/>
                  <a:gd name="T112" fmla="*/ 1410 w 1744"/>
                  <a:gd name="T113" fmla="*/ 262 h 760"/>
                  <a:gd name="T114" fmla="*/ 1408 w 1744"/>
                  <a:gd name="T115" fmla="*/ 260 h 760"/>
                  <a:gd name="T116" fmla="*/ 1404 w 1744"/>
                  <a:gd name="T117" fmla="*/ 248 h 760"/>
                  <a:gd name="T118" fmla="*/ 1382 w 1744"/>
                  <a:gd name="T119" fmla="*/ 200 h 760"/>
                  <a:gd name="T120" fmla="*/ 1294 w 1744"/>
                  <a:gd name="T121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44" h="760">
                    <a:moveTo>
                      <a:pt x="1294" y="0"/>
                    </a:moveTo>
                    <a:lnTo>
                      <a:pt x="1294" y="0"/>
                    </a:lnTo>
                    <a:lnTo>
                      <a:pt x="1270" y="32"/>
                    </a:lnTo>
                    <a:lnTo>
                      <a:pt x="1246" y="62"/>
                    </a:lnTo>
                    <a:lnTo>
                      <a:pt x="1218" y="92"/>
                    </a:lnTo>
                    <a:lnTo>
                      <a:pt x="1190" y="120"/>
                    </a:lnTo>
                    <a:lnTo>
                      <a:pt x="1190" y="120"/>
                    </a:lnTo>
                    <a:lnTo>
                      <a:pt x="1154" y="146"/>
                    </a:lnTo>
                    <a:lnTo>
                      <a:pt x="1116" y="172"/>
                    </a:lnTo>
                    <a:lnTo>
                      <a:pt x="1076" y="192"/>
                    </a:lnTo>
                    <a:lnTo>
                      <a:pt x="1034" y="210"/>
                    </a:lnTo>
                    <a:lnTo>
                      <a:pt x="1034" y="210"/>
                    </a:lnTo>
                    <a:lnTo>
                      <a:pt x="1012" y="218"/>
                    </a:lnTo>
                    <a:lnTo>
                      <a:pt x="990" y="224"/>
                    </a:lnTo>
                    <a:lnTo>
                      <a:pt x="944" y="232"/>
                    </a:lnTo>
                    <a:lnTo>
                      <a:pt x="900" y="238"/>
                    </a:lnTo>
                    <a:lnTo>
                      <a:pt x="852" y="242"/>
                    </a:lnTo>
                    <a:lnTo>
                      <a:pt x="852" y="242"/>
                    </a:lnTo>
                    <a:lnTo>
                      <a:pt x="806" y="238"/>
                    </a:lnTo>
                    <a:lnTo>
                      <a:pt x="760" y="232"/>
                    </a:lnTo>
                    <a:lnTo>
                      <a:pt x="760" y="232"/>
                    </a:lnTo>
                    <a:lnTo>
                      <a:pt x="714" y="224"/>
                    </a:lnTo>
                    <a:lnTo>
                      <a:pt x="670" y="210"/>
                    </a:lnTo>
                    <a:lnTo>
                      <a:pt x="628" y="192"/>
                    </a:lnTo>
                    <a:lnTo>
                      <a:pt x="586" y="170"/>
                    </a:lnTo>
                    <a:lnTo>
                      <a:pt x="586" y="170"/>
                    </a:lnTo>
                    <a:lnTo>
                      <a:pt x="548" y="144"/>
                    </a:lnTo>
                    <a:lnTo>
                      <a:pt x="510" y="116"/>
                    </a:lnTo>
                    <a:lnTo>
                      <a:pt x="510" y="116"/>
                    </a:lnTo>
                    <a:lnTo>
                      <a:pt x="492" y="100"/>
                    </a:lnTo>
                    <a:lnTo>
                      <a:pt x="474" y="82"/>
                    </a:lnTo>
                    <a:lnTo>
                      <a:pt x="474" y="82"/>
                    </a:lnTo>
                    <a:lnTo>
                      <a:pt x="458" y="66"/>
                    </a:lnTo>
                    <a:lnTo>
                      <a:pt x="458" y="66"/>
                    </a:lnTo>
                    <a:lnTo>
                      <a:pt x="452" y="62"/>
                    </a:lnTo>
                    <a:lnTo>
                      <a:pt x="448" y="60"/>
                    </a:lnTo>
                    <a:lnTo>
                      <a:pt x="438" y="58"/>
                    </a:lnTo>
                    <a:lnTo>
                      <a:pt x="438" y="58"/>
                    </a:lnTo>
                    <a:lnTo>
                      <a:pt x="254" y="48"/>
                    </a:lnTo>
                    <a:lnTo>
                      <a:pt x="254" y="48"/>
                    </a:lnTo>
                    <a:lnTo>
                      <a:pt x="144" y="42"/>
                    </a:lnTo>
                    <a:lnTo>
                      <a:pt x="144" y="42"/>
                    </a:lnTo>
                    <a:lnTo>
                      <a:pt x="138" y="5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10" y="104"/>
                    </a:lnTo>
                    <a:lnTo>
                      <a:pt x="110" y="104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0" y="318"/>
                    </a:lnTo>
                    <a:lnTo>
                      <a:pt x="0" y="322"/>
                    </a:lnTo>
                    <a:lnTo>
                      <a:pt x="6" y="330"/>
                    </a:lnTo>
                    <a:lnTo>
                      <a:pt x="18" y="342"/>
                    </a:lnTo>
                    <a:lnTo>
                      <a:pt x="18" y="342"/>
                    </a:lnTo>
                    <a:lnTo>
                      <a:pt x="46" y="378"/>
                    </a:lnTo>
                    <a:lnTo>
                      <a:pt x="46" y="378"/>
                    </a:lnTo>
                    <a:lnTo>
                      <a:pt x="78" y="416"/>
                    </a:lnTo>
                    <a:lnTo>
                      <a:pt x="110" y="452"/>
                    </a:lnTo>
                    <a:lnTo>
                      <a:pt x="110" y="452"/>
                    </a:lnTo>
                    <a:lnTo>
                      <a:pt x="144" y="484"/>
                    </a:lnTo>
                    <a:lnTo>
                      <a:pt x="180" y="516"/>
                    </a:lnTo>
                    <a:lnTo>
                      <a:pt x="218" y="546"/>
                    </a:lnTo>
                    <a:lnTo>
                      <a:pt x="256" y="574"/>
                    </a:lnTo>
                    <a:lnTo>
                      <a:pt x="296" y="600"/>
                    </a:lnTo>
                    <a:lnTo>
                      <a:pt x="336" y="624"/>
                    </a:lnTo>
                    <a:lnTo>
                      <a:pt x="378" y="646"/>
                    </a:lnTo>
                    <a:lnTo>
                      <a:pt x="420" y="666"/>
                    </a:lnTo>
                    <a:lnTo>
                      <a:pt x="420" y="666"/>
                    </a:lnTo>
                    <a:lnTo>
                      <a:pt x="464" y="686"/>
                    </a:lnTo>
                    <a:lnTo>
                      <a:pt x="508" y="702"/>
                    </a:lnTo>
                    <a:lnTo>
                      <a:pt x="554" y="716"/>
                    </a:lnTo>
                    <a:lnTo>
                      <a:pt x="600" y="728"/>
                    </a:lnTo>
                    <a:lnTo>
                      <a:pt x="646" y="738"/>
                    </a:lnTo>
                    <a:lnTo>
                      <a:pt x="692" y="746"/>
                    </a:lnTo>
                    <a:lnTo>
                      <a:pt x="740" y="754"/>
                    </a:lnTo>
                    <a:lnTo>
                      <a:pt x="788" y="758"/>
                    </a:lnTo>
                    <a:lnTo>
                      <a:pt x="788" y="758"/>
                    </a:lnTo>
                    <a:lnTo>
                      <a:pt x="812" y="760"/>
                    </a:lnTo>
                    <a:lnTo>
                      <a:pt x="836" y="760"/>
                    </a:lnTo>
                    <a:lnTo>
                      <a:pt x="836" y="760"/>
                    </a:lnTo>
                    <a:lnTo>
                      <a:pt x="886" y="760"/>
                    </a:lnTo>
                    <a:lnTo>
                      <a:pt x="886" y="760"/>
                    </a:lnTo>
                    <a:lnTo>
                      <a:pt x="930" y="758"/>
                    </a:lnTo>
                    <a:lnTo>
                      <a:pt x="976" y="754"/>
                    </a:lnTo>
                    <a:lnTo>
                      <a:pt x="976" y="754"/>
                    </a:lnTo>
                    <a:lnTo>
                      <a:pt x="1022" y="746"/>
                    </a:lnTo>
                    <a:lnTo>
                      <a:pt x="1068" y="738"/>
                    </a:lnTo>
                    <a:lnTo>
                      <a:pt x="1114" y="728"/>
                    </a:lnTo>
                    <a:lnTo>
                      <a:pt x="1158" y="716"/>
                    </a:lnTo>
                    <a:lnTo>
                      <a:pt x="1158" y="716"/>
                    </a:lnTo>
                    <a:lnTo>
                      <a:pt x="1202" y="700"/>
                    </a:lnTo>
                    <a:lnTo>
                      <a:pt x="1246" y="684"/>
                    </a:lnTo>
                    <a:lnTo>
                      <a:pt x="1288" y="664"/>
                    </a:lnTo>
                    <a:lnTo>
                      <a:pt x="1330" y="644"/>
                    </a:lnTo>
                    <a:lnTo>
                      <a:pt x="1330" y="644"/>
                    </a:lnTo>
                    <a:lnTo>
                      <a:pt x="1372" y="622"/>
                    </a:lnTo>
                    <a:lnTo>
                      <a:pt x="1414" y="596"/>
                    </a:lnTo>
                    <a:lnTo>
                      <a:pt x="1454" y="570"/>
                    </a:lnTo>
                    <a:lnTo>
                      <a:pt x="1492" y="540"/>
                    </a:lnTo>
                    <a:lnTo>
                      <a:pt x="1492" y="540"/>
                    </a:lnTo>
                    <a:lnTo>
                      <a:pt x="1530" y="512"/>
                    </a:lnTo>
                    <a:lnTo>
                      <a:pt x="1566" y="480"/>
                    </a:lnTo>
                    <a:lnTo>
                      <a:pt x="1600" y="446"/>
                    </a:lnTo>
                    <a:lnTo>
                      <a:pt x="1632" y="412"/>
                    </a:lnTo>
                    <a:lnTo>
                      <a:pt x="1662" y="376"/>
                    </a:lnTo>
                    <a:lnTo>
                      <a:pt x="1692" y="338"/>
                    </a:lnTo>
                    <a:lnTo>
                      <a:pt x="1718" y="300"/>
                    </a:lnTo>
                    <a:lnTo>
                      <a:pt x="1744" y="260"/>
                    </a:lnTo>
                    <a:lnTo>
                      <a:pt x="1744" y="260"/>
                    </a:lnTo>
                    <a:lnTo>
                      <a:pt x="1490" y="262"/>
                    </a:lnTo>
                    <a:lnTo>
                      <a:pt x="149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08" y="260"/>
                    </a:lnTo>
                    <a:lnTo>
                      <a:pt x="1406" y="256"/>
                    </a:lnTo>
                    <a:lnTo>
                      <a:pt x="1404" y="248"/>
                    </a:lnTo>
                    <a:lnTo>
                      <a:pt x="1404" y="248"/>
                    </a:lnTo>
                    <a:lnTo>
                      <a:pt x="1382" y="200"/>
                    </a:lnTo>
                    <a:lnTo>
                      <a:pt x="1382" y="200"/>
                    </a:lnTo>
                    <a:lnTo>
                      <a:pt x="1294" y="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3" name="Freeform 9"/>
              <p:cNvSpPr>
                <a:spLocks/>
              </p:cNvSpPr>
              <p:nvPr/>
            </p:nvSpPr>
            <p:spPr bwMode="auto">
              <a:xfrm>
                <a:off x="5001716" y="1123752"/>
                <a:ext cx="1851025" cy="2540000"/>
              </a:xfrm>
              <a:custGeom>
                <a:avLst/>
                <a:gdLst>
                  <a:gd name="T0" fmla="*/ 264 w 1166"/>
                  <a:gd name="T1" fmla="*/ 1410 h 1600"/>
                  <a:gd name="T2" fmla="*/ 310 w 1166"/>
                  <a:gd name="T3" fmla="*/ 1324 h 1600"/>
                  <a:gd name="T4" fmla="*/ 320 w 1166"/>
                  <a:gd name="T5" fmla="*/ 1320 h 1600"/>
                  <a:gd name="T6" fmla="*/ 612 w 1166"/>
                  <a:gd name="T7" fmla="*/ 1342 h 1600"/>
                  <a:gd name="T8" fmla="*/ 566 w 1166"/>
                  <a:gd name="T9" fmla="*/ 1258 h 1600"/>
                  <a:gd name="T10" fmla="*/ 526 w 1166"/>
                  <a:gd name="T11" fmla="*/ 1124 h 1600"/>
                  <a:gd name="T12" fmla="*/ 524 w 1166"/>
                  <a:gd name="T13" fmla="*/ 982 h 1600"/>
                  <a:gd name="T14" fmla="*/ 542 w 1166"/>
                  <a:gd name="T15" fmla="*/ 892 h 1600"/>
                  <a:gd name="T16" fmla="*/ 576 w 1166"/>
                  <a:gd name="T17" fmla="*/ 804 h 1600"/>
                  <a:gd name="T18" fmla="*/ 624 w 1166"/>
                  <a:gd name="T19" fmla="*/ 732 h 1600"/>
                  <a:gd name="T20" fmla="*/ 668 w 1166"/>
                  <a:gd name="T21" fmla="*/ 678 h 1600"/>
                  <a:gd name="T22" fmla="*/ 718 w 1166"/>
                  <a:gd name="T23" fmla="*/ 634 h 1600"/>
                  <a:gd name="T24" fmla="*/ 832 w 1166"/>
                  <a:gd name="T25" fmla="*/ 564 h 1600"/>
                  <a:gd name="T26" fmla="*/ 922 w 1166"/>
                  <a:gd name="T27" fmla="*/ 534 h 1600"/>
                  <a:gd name="T28" fmla="*/ 966 w 1166"/>
                  <a:gd name="T29" fmla="*/ 526 h 1600"/>
                  <a:gd name="T30" fmla="*/ 986 w 1166"/>
                  <a:gd name="T31" fmla="*/ 522 h 1600"/>
                  <a:gd name="T32" fmla="*/ 1010 w 1166"/>
                  <a:gd name="T33" fmla="*/ 520 h 1600"/>
                  <a:gd name="T34" fmla="*/ 1016 w 1166"/>
                  <a:gd name="T35" fmla="*/ 512 h 1600"/>
                  <a:gd name="T36" fmla="*/ 1050 w 1166"/>
                  <a:gd name="T37" fmla="*/ 456 h 1600"/>
                  <a:gd name="T38" fmla="*/ 1126 w 1166"/>
                  <a:gd name="T39" fmla="*/ 336 h 1600"/>
                  <a:gd name="T40" fmla="*/ 1162 w 1166"/>
                  <a:gd name="T41" fmla="*/ 282 h 1600"/>
                  <a:gd name="T42" fmla="*/ 1128 w 1166"/>
                  <a:gd name="T43" fmla="*/ 208 h 1600"/>
                  <a:gd name="T44" fmla="*/ 1010 w 1166"/>
                  <a:gd name="T45" fmla="*/ 4 h 1600"/>
                  <a:gd name="T46" fmla="*/ 998 w 1166"/>
                  <a:gd name="T47" fmla="*/ 0 h 1600"/>
                  <a:gd name="T48" fmla="*/ 932 w 1166"/>
                  <a:gd name="T49" fmla="*/ 6 h 1600"/>
                  <a:gd name="T50" fmla="*/ 834 w 1166"/>
                  <a:gd name="T51" fmla="*/ 22 h 1600"/>
                  <a:gd name="T52" fmla="*/ 742 w 1166"/>
                  <a:gd name="T53" fmla="*/ 44 h 1600"/>
                  <a:gd name="T54" fmla="*/ 610 w 1166"/>
                  <a:gd name="T55" fmla="*/ 94 h 1600"/>
                  <a:gd name="T56" fmla="*/ 484 w 1166"/>
                  <a:gd name="T57" fmla="*/ 162 h 1600"/>
                  <a:gd name="T58" fmla="*/ 406 w 1166"/>
                  <a:gd name="T59" fmla="*/ 218 h 1600"/>
                  <a:gd name="T60" fmla="*/ 300 w 1166"/>
                  <a:gd name="T61" fmla="*/ 312 h 1600"/>
                  <a:gd name="T62" fmla="*/ 206 w 1166"/>
                  <a:gd name="T63" fmla="*/ 422 h 1600"/>
                  <a:gd name="T64" fmla="*/ 152 w 1166"/>
                  <a:gd name="T65" fmla="*/ 500 h 1600"/>
                  <a:gd name="T66" fmla="*/ 86 w 1166"/>
                  <a:gd name="T67" fmla="*/ 628 h 1600"/>
                  <a:gd name="T68" fmla="*/ 38 w 1166"/>
                  <a:gd name="T69" fmla="*/ 764 h 1600"/>
                  <a:gd name="T70" fmla="*/ 16 w 1166"/>
                  <a:gd name="T71" fmla="*/ 858 h 1600"/>
                  <a:gd name="T72" fmla="*/ 4 w 1166"/>
                  <a:gd name="T73" fmla="*/ 952 h 1600"/>
                  <a:gd name="T74" fmla="*/ 0 w 1166"/>
                  <a:gd name="T75" fmla="*/ 1092 h 1600"/>
                  <a:gd name="T76" fmla="*/ 18 w 1166"/>
                  <a:gd name="T77" fmla="*/ 1230 h 1600"/>
                  <a:gd name="T78" fmla="*/ 38 w 1166"/>
                  <a:gd name="T79" fmla="*/ 1322 h 1600"/>
                  <a:gd name="T80" fmla="*/ 64 w 1166"/>
                  <a:gd name="T81" fmla="*/ 1408 h 1600"/>
                  <a:gd name="T82" fmla="*/ 100 w 1166"/>
                  <a:gd name="T83" fmla="*/ 1490 h 1600"/>
                  <a:gd name="T84" fmla="*/ 160 w 1166"/>
                  <a:gd name="T85" fmla="*/ 160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66" h="1600">
                    <a:moveTo>
                      <a:pt x="160" y="1600"/>
                    </a:moveTo>
                    <a:lnTo>
                      <a:pt x="160" y="1600"/>
                    </a:lnTo>
                    <a:lnTo>
                      <a:pt x="264" y="1410"/>
                    </a:lnTo>
                    <a:lnTo>
                      <a:pt x="264" y="1410"/>
                    </a:lnTo>
                    <a:lnTo>
                      <a:pt x="310" y="1324"/>
                    </a:lnTo>
                    <a:lnTo>
                      <a:pt x="310" y="1324"/>
                    </a:lnTo>
                    <a:lnTo>
                      <a:pt x="314" y="1320"/>
                    </a:lnTo>
                    <a:lnTo>
                      <a:pt x="320" y="1320"/>
                    </a:lnTo>
                    <a:lnTo>
                      <a:pt x="320" y="1320"/>
                    </a:lnTo>
                    <a:lnTo>
                      <a:pt x="360" y="1322"/>
                    </a:lnTo>
                    <a:lnTo>
                      <a:pt x="360" y="1322"/>
                    </a:lnTo>
                    <a:lnTo>
                      <a:pt x="612" y="1342"/>
                    </a:lnTo>
                    <a:lnTo>
                      <a:pt x="612" y="1342"/>
                    </a:lnTo>
                    <a:lnTo>
                      <a:pt x="588" y="1302"/>
                    </a:lnTo>
                    <a:lnTo>
                      <a:pt x="566" y="1258"/>
                    </a:lnTo>
                    <a:lnTo>
                      <a:pt x="548" y="1216"/>
                    </a:lnTo>
                    <a:lnTo>
                      <a:pt x="536" y="1170"/>
                    </a:lnTo>
                    <a:lnTo>
                      <a:pt x="526" y="1124"/>
                    </a:lnTo>
                    <a:lnTo>
                      <a:pt x="520" y="1078"/>
                    </a:lnTo>
                    <a:lnTo>
                      <a:pt x="520" y="1030"/>
                    </a:lnTo>
                    <a:lnTo>
                      <a:pt x="524" y="982"/>
                    </a:lnTo>
                    <a:lnTo>
                      <a:pt x="524" y="982"/>
                    </a:lnTo>
                    <a:lnTo>
                      <a:pt x="530" y="936"/>
                    </a:lnTo>
                    <a:lnTo>
                      <a:pt x="542" y="892"/>
                    </a:lnTo>
                    <a:lnTo>
                      <a:pt x="558" y="848"/>
                    </a:lnTo>
                    <a:lnTo>
                      <a:pt x="576" y="804"/>
                    </a:lnTo>
                    <a:lnTo>
                      <a:pt x="576" y="804"/>
                    </a:lnTo>
                    <a:lnTo>
                      <a:pt x="586" y="784"/>
                    </a:lnTo>
                    <a:lnTo>
                      <a:pt x="598" y="766"/>
                    </a:lnTo>
                    <a:lnTo>
                      <a:pt x="624" y="732"/>
                    </a:lnTo>
                    <a:lnTo>
                      <a:pt x="624" y="732"/>
                    </a:lnTo>
                    <a:lnTo>
                      <a:pt x="652" y="696"/>
                    </a:lnTo>
                    <a:lnTo>
                      <a:pt x="668" y="678"/>
                    </a:lnTo>
                    <a:lnTo>
                      <a:pt x="684" y="662"/>
                    </a:lnTo>
                    <a:lnTo>
                      <a:pt x="684" y="662"/>
                    </a:lnTo>
                    <a:lnTo>
                      <a:pt x="718" y="634"/>
                    </a:lnTo>
                    <a:lnTo>
                      <a:pt x="754" y="606"/>
                    </a:lnTo>
                    <a:lnTo>
                      <a:pt x="792" y="584"/>
                    </a:lnTo>
                    <a:lnTo>
                      <a:pt x="832" y="564"/>
                    </a:lnTo>
                    <a:lnTo>
                      <a:pt x="832" y="564"/>
                    </a:lnTo>
                    <a:lnTo>
                      <a:pt x="876" y="546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44" y="528"/>
                    </a:lnTo>
                    <a:lnTo>
                      <a:pt x="966" y="526"/>
                    </a:lnTo>
                    <a:lnTo>
                      <a:pt x="966" y="526"/>
                    </a:lnTo>
                    <a:lnTo>
                      <a:pt x="986" y="522"/>
                    </a:lnTo>
                    <a:lnTo>
                      <a:pt x="986" y="522"/>
                    </a:lnTo>
                    <a:lnTo>
                      <a:pt x="998" y="522"/>
                    </a:lnTo>
                    <a:lnTo>
                      <a:pt x="1006" y="522"/>
                    </a:lnTo>
                    <a:lnTo>
                      <a:pt x="1010" y="520"/>
                    </a:lnTo>
                    <a:lnTo>
                      <a:pt x="1010" y="520"/>
                    </a:lnTo>
                    <a:lnTo>
                      <a:pt x="1014" y="516"/>
                    </a:lnTo>
                    <a:lnTo>
                      <a:pt x="1016" y="512"/>
                    </a:lnTo>
                    <a:lnTo>
                      <a:pt x="1022" y="502"/>
                    </a:lnTo>
                    <a:lnTo>
                      <a:pt x="1022" y="502"/>
                    </a:lnTo>
                    <a:lnTo>
                      <a:pt x="1050" y="456"/>
                    </a:lnTo>
                    <a:lnTo>
                      <a:pt x="1050" y="456"/>
                    </a:lnTo>
                    <a:lnTo>
                      <a:pt x="1126" y="336"/>
                    </a:lnTo>
                    <a:lnTo>
                      <a:pt x="1126" y="336"/>
                    </a:lnTo>
                    <a:lnTo>
                      <a:pt x="1156" y="290"/>
                    </a:lnTo>
                    <a:lnTo>
                      <a:pt x="1156" y="290"/>
                    </a:lnTo>
                    <a:lnTo>
                      <a:pt x="1162" y="282"/>
                    </a:lnTo>
                    <a:lnTo>
                      <a:pt x="1166" y="274"/>
                    </a:lnTo>
                    <a:lnTo>
                      <a:pt x="1166" y="274"/>
                    </a:lnTo>
                    <a:lnTo>
                      <a:pt x="1128" y="208"/>
                    </a:lnTo>
                    <a:lnTo>
                      <a:pt x="1128" y="208"/>
                    </a:lnTo>
                    <a:lnTo>
                      <a:pt x="1010" y="4"/>
                    </a:lnTo>
                    <a:lnTo>
                      <a:pt x="1010" y="4"/>
                    </a:lnTo>
                    <a:lnTo>
                      <a:pt x="1008" y="2"/>
                    </a:lnTo>
                    <a:lnTo>
                      <a:pt x="1006" y="0"/>
                    </a:lnTo>
                    <a:lnTo>
                      <a:pt x="998" y="0"/>
                    </a:lnTo>
                    <a:lnTo>
                      <a:pt x="982" y="2"/>
                    </a:lnTo>
                    <a:lnTo>
                      <a:pt x="982" y="2"/>
                    </a:lnTo>
                    <a:lnTo>
                      <a:pt x="932" y="6"/>
                    </a:lnTo>
                    <a:lnTo>
                      <a:pt x="932" y="6"/>
                    </a:lnTo>
                    <a:lnTo>
                      <a:pt x="882" y="12"/>
                    </a:lnTo>
                    <a:lnTo>
                      <a:pt x="834" y="22"/>
                    </a:lnTo>
                    <a:lnTo>
                      <a:pt x="834" y="22"/>
                    </a:lnTo>
                    <a:lnTo>
                      <a:pt x="788" y="32"/>
                    </a:lnTo>
                    <a:lnTo>
                      <a:pt x="742" y="44"/>
                    </a:lnTo>
                    <a:lnTo>
                      <a:pt x="698" y="58"/>
                    </a:lnTo>
                    <a:lnTo>
                      <a:pt x="654" y="76"/>
                    </a:lnTo>
                    <a:lnTo>
                      <a:pt x="610" y="94"/>
                    </a:lnTo>
                    <a:lnTo>
                      <a:pt x="566" y="116"/>
                    </a:lnTo>
                    <a:lnTo>
                      <a:pt x="526" y="138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46" y="190"/>
                    </a:lnTo>
                    <a:lnTo>
                      <a:pt x="406" y="218"/>
                    </a:lnTo>
                    <a:lnTo>
                      <a:pt x="370" y="248"/>
                    </a:lnTo>
                    <a:lnTo>
                      <a:pt x="334" y="280"/>
                    </a:lnTo>
                    <a:lnTo>
                      <a:pt x="300" y="312"/>
                    </a:lnTo>
                    <a:lnTo>
                      <a:pt x="268" y="348"/>
                    </a:lnTo>
                    <a:lnTo>
                      <a:pt x="236" y="384"/>
                    </a:lnTo>
                    <a:lnTo>
                      <a:pt x="206" y="422"/>
                    </a:lnTo>
                    <a:lnTo>
                      <a:pt x="206" y="422"/>
                    </a:lnTo>
                    <a:lnTo>
                      <a:pt x="178" y="460"/>
                    </a:lnTo>
                    <a:lnTo>
                      <a:pt x="152" y="500"/>
                    </a:lnTo>
                    <a:lnTo>
                      <a:pt x="128" y="542"/>
                    </a:lnTo>
                    <a:lnTo>
                      <a:pt x="106" y="584"/>
                    </a:lnTo>
                    <a:lnTo>
                      <a:pt x="86" y="628"/>
                    </a:lnTo>
                    <a:lnTo>
                      <a:pt x="68" y="672"/>
                    </a:lnTo>
                    <a:lnTo>
                      <a:pt x="52" y="718"/>
                    </a:lnTo>
                    <a:lnTo>
                      <a:pt x="38" y="764"/>
                    </a:lnTo>
                    <a:lnTo>
                      <a:pt x="38" y="764"/>
                    </a:lnTo>
                    <a:lnTo>
                      <a:pt x="28" y="810"/>
                    </a:lnTo>
                    <a:lnTo>
                      <a:pt x="16" y="858"/>
                    </a:lnTo>
                    <a:lnTo>
                      <a:pt x="10" y="904"/>
                    </a:lnTo>
                    <a:lnTo>
                      <a:pt x="4" y="952"/>
                    </a:lnTo>
                    <a:lnTo>
                      <a:pt x="4" y="952"/>
                    </a:lnTo>
                    <a:lnTo>
                      <a:pt x="2" y="1000"/>
                    </a:lnTo>
                    <a:lnTo>
                      <a:pt x="0" y="1046"/>
                    </a:lnTo>
                    <a:lnTo>
                      <a:pt x="0" y="1092"/>
                    </a:lnTo>
                    <a:lnTo>
                      <a:pt x="4" y="1140"/>
                    </a:lnTo>
                    <a:lnTo>
                      <a:pt x="4" y="1140"/>
                    </a:lnTo>
                    <a:lnTo>
                      <a:pt x="18" y="1230"/>
                    </a:lnTo>
                    <a:lnTo>
                      <a:pt x="26" y="1276"/>
                    </a:lnTo>
                    <a:lnTo>
                      <a:pt x="38" y="1322"/>
                    </a:lnTo>
                    <a:lnTo>
                      <a:pt x="38" y="1322"/>
                    </a:lnTo>
                    <a:lnTo>
                      <a:pt x="50" y="1364"/>
                    </a:lnTo>
                    <a:lnTo>
                      <a:pt x="56" y="1386"/>
                    </a:lnTo>
                    <a:lnTo>
                      <a:pt x="64" y="1408"/>
                    </a:lnTo>
                    <a:lnTo>
                      <a:pt x="64" y="1408"/>
                    </a:lnTo>
                    <a:lnTo>
                      <a:pt x="100" y="1490"/>
                    </a:lnTo>
                    <a:lnTo>
                      <a:pt x="100" y="1490"/>
                    </a:lnTo>
                    <a:lnTo>
                      <a:pt x="114" y="1518"/>
                    </a:lnTo>
                    <a:lnTo>
                      <a:pt x="128" y="1546"/>
                    </a:lnTo>
                    <a:lnTo>
                      <a:pt x="160" y="160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6684466" y="1126927"/>
                <a:ext cx="1631950" cy="2454275"/>
              </a:xfrm>
              <a:custGeom>
                <a:avLst/>
                <a:gdLst>
                  <a:gd name="T0" fmla="*/ 122 w 1028"/>
                  <a:gd name="T1" fmla="*/ 210 h 1546"/>
                  <a:gd name="T2" fmla="*/ 162 w 1028"/>
                  <a:gd name="T3" fmla="*/ 282 h 1546"/>
                  <a:gd name="T4" fmla="*/ 154 w 1028"/>
                  <a:gd name="T5" fmla="*/ 294 h 1546"/>
                  <a:gd name="T6" fmla="*/ 126 w 1028"/>
                  <a:gd name="T7" fmla="*/ 336 h 1546"/>
                  <a:gd name="T8" fmla="*/ 16 w 1028"/>
                  <a:gd name="T9" fmla="*/ 518 h 1546"/>
                  <a:gd name="T10" fmla="*/ 106 w 1028"/>
                  <a:gd name="T11" fmla="*/ 532 h 1546"/>
                  <a:gd name="T12" fmla="*/ 236 w 1028"/>
                  <a:gd name="T13" fmla="*/ 580 h 1546"/>
                  <a:gd name="T14" fmla="*/ 328 w 1028"/>
                  <a:gd name="T15" fmla="*/ 646 h 1546"/>
                  <a:gd name="T16" fmla="*/ 378 w 1028"/>
                  <a:gd name="T17" fmla="*/ 694 h 1546"/>
                  <a:gd name="T18" fmla="*/ 406 w 1028"/>
                  <a:gd name="T19" fmla="*/ 732 h 1546"/>
                  <a:gd name="T20" fmla="*/ 454 w 1028"/>
                  <a:gd name="T21" fmla="*/ 808 h 1546"/>
                  <a:gd name="T22" fmla="*/ 482 w 1028"/>
                  <a:gd name="T23" fmla="*/ 872 h 1546"/>
                  <a:gd name="T24" fmla="*/ 508 w 1028"/>
                  <a:gd name="T25" fmla="*/ 986 h 1546"/>
                  <a:gd name="T26" fmla="*/ 510 w 1028"/>
                  <a:gd name="T27" fmla="*/ 1032 h 1546"/>
                  <a:gd name="T28" fmla="*/ 494 w 1028"/>
                  <a:gd name="T29" fmla="*/ 1172 h 1546"/>
                  <a:gd name="T30" fmla="*/ 472 w 1028"/>
                  <a:gd name="T31" fmla="*/ 1240 h 1546"/>
                  <a:gd name="T32" fmla="*/ 454 w 1028"/>
                  <a:gd name="T33" fmla="*/ 1274 h 1546"/>
                  <a:gd name="T34" fmla="*/ 454 w 1028"/>
                  <a:gd name="T35" fmla="*/ 1286 h 1546"/>
                  <a:gd name="T36" fmla="*/ 576 w 1028"/>
                  <a:gd name="T37" fmla="*/ 1542 h 1546"/>
                  <a:gd name="T38" fmla="*/ 580 w 1028"/>
                  <a:gd name="T39" fmla="*/ 1546 h 1546"/>
                  <a:gd name="T40" fmla="*/ 586 w 1028"/>
                  <a:gd name="T41" fmla="*/ 1546 h 1546"/>
                  <a:gd name="T42" fmla="*/ 760 w 1028"/>
                  <a:gd name="T43" fmla="*/ 1542 h 1546"/>
                  <a:gd name="T44" fmla="*/ 882 w 1028"/>
                  <a:gd name="T45" fmla="*/ 1538 h 1546"/>
                  <a:gd name="T46" fmla="*/ 894 w 1028"/>
                  <a:gd name="T47" fmla="*/ 1540 h 1546"/>
                  <a:gd name="T48" fmla="*/ 902 w 1028"/>
                  <a:gd name="T49" fmla="*/ 1538 h 1546"/>
                  <a:gd name="T50" fmla="*/ 916 w 1028"/>
                  <a:gd name="T51" fmla="*/ 1514 h 1546"/>
                  <a:gd name="T52" fmla="*/ 924 w 1028"/>
                  <a:gd name="T53" fmla="*/ 1494 h 1546"/>
                  <a:gd name="T54" fmla="*/ 978 w 1028"/>
                  <a:gd name="T55" fmla="*/ 1364 h 1546"/>
                  <a:gd name="T56" fmla="*/ 1002 w 1028"/>
                  <a:gd name="T57" fmla="*/ 1272 h 1546"/>
                  <a:gd name="T58" fmla="*/ 1024 w 1028"/>
                  <a:gd name="T59" fmla="*/ 1132 h 1546"/>
                  <a:gd name="T60" fmla="*/ 1026 w 1028"/>
                  <a:gd name="T61" fmla="*/ 990 h 1546"/>
                  <a:gd name="T62" fmla="*/ 1018 w 1028"/>
                  <a:gd name="T63" fmla="*/ 896 h 1546"/>
                  <a:gd name="T64" fmla="*/ 990 w 1028"/>
                  <a:gd name="T65" fmla="*/ 758 h 1546"/>
                  <a:gd name="T66" fmla="*/ 958 w 1028"/>
                  <a:gd name="T67" fmla="*/ 668 h 1546"/>
                  <a:gd name="T68" fmla="*/ 920 w 1028"/>
                  <a:gd name="T69" fmla="*/ 578 h 1546"/>
                  <a:gd name="T70" fmla="*/ 848 w 1028"/>
                  <a:gd name="T71" fmla="*/ 454 h 1546"/>
                  <a:gd name="T72" fmla="*/ 758 w 1028"/>
                  <a:gd name="T73" fmla="*/ 342 h 1546"/>
                  <a:gd name="T74" fmla="*/ 692 w 1028"/>
                  <a:gd name="T75" fmla="*/ 276 h 1546"/>
                  <a:gd name="T76" fmla="*/ 580 w 1028"/>
                  <a:gd name="T77" fmla="*/ 186 h 1546"/>
                  <a:gd name="T78" fmla="*/ 460 w 1028"/>
                  <a:gd name="T79" fmla="*/ 112 h 1546"/>
                  <a:gd name="T80" fmla="*/ 372 w 1028"/>
                  <a:gd name="T81" fmla="*/ 74 h 1546"/>
                  <a:gd name="T82" fmla="*/ 236 w 1028"/>
                  <a:gd name="T83" fmla="*/ 30 h 1546"/>
                  <a:gd name="T84" fmla="*/ 96 w 1028"/>
                  <a:gd name="T85" fmla="*/ 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28" h="1546">
                    <a:moveTo>
                      <a:pt x="0" y="0"/>
                    </a:moveTo>
                    <a:lnTo>
                      <a:pt x="0" y="0"/>
                    </a:lnTo>
                    <a:lnTo>
                      <a:pt x="122" y="210"/>
                    </a:lnTo>
                    <a:lnTo>
                      <a:pt x="122" y="210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4"/>
                    </a:lnTo>
                    <a:lnTo>
                      <a:pt x="160" y="288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26" y="336"/>
                    </a:lnTo>
                    <a:lnTo>
                      <a:pt x="126" y="336"/>
                    </a:lnTo>
                    <a:lnTo>
                      <a:pt x="2" y="518"/>
                    </a:lnTo>
                    <a:lnTo>
                      <a:pt x="2" y="518"/>
                    </a:lnTo>
                    <a:lnTo>
                      <a:pt x="16" y="518"/>
                    </a:lnTo>
                    <a:lnTo>
                      <a:pt x="16" y="518"/>
                    </a:lnTo>
                    <a:lnTo>
                      <a:pt x="62" y="524"/>
                    </a:lnTo>
                    <a:lnTo>
                      <a:pt x="106" y="532"/>
                    </a:lnTo>
                    <a:lnTo>
                      <a:pt x="150" y="544"/>
                    </a:lnTo>
                    <a:lnTo>
                      <a:pt x="194" y="560"/>
                    </a:lnTo>
                    <a:lnTo>
                      <a:pt x="236" y="580"/>
                    </a:lnTo>
                    <a:lnTo>
                      <a:pt x="274" y="604"/>
                    </a:lnTo>
                    <a:lnTo>
                      <a:pt x="312" y="630"/>
                    </a:lnTo>
                    <a:lnTo>
                      <a:pt x="328" y="646"/>
                    </a:lnTo>
                    <a:lnTo>
                      <a:pt x="346" y="662"/>
                    </a:lnTo>
                    <a:lnTo>
                      <a:pt x="346" y="662"/>
                    </a:lnTo>
                    <a:lnTo>
                      <a:pt x="378" y="694"/>
                    </a:lnTo>
                    <a:lnTo>
                      <a:pt x="392" y="712"/>
                    </a:lnTo>
                    <a:lnTo>
                      <a:pt x="406" y="732"/>
                    </a:lnTo>
                    <a:lnTo>
                      <a:pt x="406" y="732"/>
                    </a:lnTo>
                    <a:lnTo>
                      <a:pt x="432" y="770"/>
                    </a:lnTo>
                    <a:lnTo>
                      <a:pt x="454" y="808"/>
                    </a:lnTo>
                    <a:lnTo>
                      <a:pt x="454" y="808"/>
                    </a:lnTo>
                    <a:lnTo>
                      <a:pt x="466" y="830"/>
                    </a:lnTo>
                    <a:lnTo>
                      <a:pt x="474" y="850"/>
                    </a:lnTo>
                    <a:lnTo>
                      <a:pt x="482" y="872"/>
                    </a:lnTo>
                    <a:lnTo>
                      <a:pt x="490" y="896"/>
                    </a:lnTo>
                    <a:lnTo>
                      <a:pt x="500" y="942"/>
                    </a:lnTo>
                    <a:lnTo>
                      <a:pt x="508" y="986"/>
                    </a:lnTo>
                    <a:lnTo>
                      <a:pt x="508" y="986"/>
                    </a:lnTo>
                    <a:lnTo>
                      <a:pt x="510" y="1010"/>
                    </a:lnTo>
                    <a:lnTo>
                      <a:pt x="510" y="1032"/>
                    </a:lnTo>
                    <a:lnTo>
                      <a:pt x="510" y="1080"/>
                    </a:lnTo>
                    <a:lnTo>
                      <a:pt x="504" y="1126"/>
                    </a:lnTo>
                    <a:lnTo>
                      <a:pt x="494" y="1172"/>
                    </a:lnTo>
                    <a:lnTo>
                      <a:pt x="494" y="1172"/>
                    </a:lnTo>
                    <a:lnTo>
                      <a:pt x="480" y="1218"/>
                    </a:lnTo>
                    <a:lnTo>
                      <a:pt x="472" y="1240"/>
                    </a:lnTo>
                    <a:lnTo>
                      <a:pt x="462" y="1260"/>
                    </a:lnTo>
                    <a:lnTo>
                      <a:pt x="462" y="1260"/>
                    </a:lnTo>
                    <a:lnTo>
                      <a:pt x="454" y="1274"/>
                    </a:lnTo>
                    <a:lnTo>
                      <a:pt x="454" y="1280"/>
                    </a:lnTo>
                    <a:lnTo>
                      <a:pt x="454" y="1286"/>
                    </a:lnTo>
                    <a:lnTo>
                      <a:pt x="454" y="1286"/>
                    </a:lnTo>
                    <a:lnTo>
                      <a:pt x="472" y="1324"/>
                    </a:lnTo>
                    <a:lnTo>
                      <a:pt x="472" y="1324"/>
                    </a:lnTo>
                    <a:lnTo>
                      <a:pt x="576" y="1542"/>
                    </a:lnTo>
                    <a:lnTo>
                      <a:pt x="576" y="1542"/>
                    </a:lnTo>
                    <a:lnTo>
                      <a:pt x="578" y="1544"/>
                    </a:lnTo>
                    <a:lnTo>
                      <a:pt x="580" y="1546"/>
                    </a:lnTo>
                    <a:lnTo>
                      <a:pt x="580" y="1546"/>
                    </a:lnTo>
                    <a:lnTo>
                      <a:pt x="586" y="1546"/>
                    </a:lnTo>
                    <a:lnTo>
                      <a:pt x="586" y="1546"/>
                    </a:lnTo>
                    <a:lnTo>
                      <a:pt x="624" y="1544"/>
                    </a:lnTo>
                    <a:lnTo>
                      <a:pt x="624" y="1544"/>
                    </a:lnTo>
                    <a:lnTo>
                      <a:pt x="760" y="1542"/>
                    </a:lnTo>
                    <a:lnTo>
                      <a:pt x="760" y="1542"/>
                    </a:lnTo>
                    <a:lnTo>
                      <a:pt x="882" y="1538"/>
                    </a:lnTo>
                    <a:lnTo>
                      <a:pt x="882" y="1538"/>
                    </a:lnTo>
                    <a:lnTo>
                      <a:pt x="888" y="1540"/>
                    </a:lnTo>
                    <a:lnTo>
                      <a:pt x="888" y="1540"/>
                    </a:lnTo>
                    <a:lnTo>
                      <a:pt x="894" y="1540"/>
                    </a:lnTo>
                    <a:lnTo>
                      <a:pt x="894" y="1540"/>
                    </a:lnTo>
                    <a:lnTo>
                      <a:pt x="902" y="1538"/>
                    </a:lnTo>
                    <a:lnTo>
                      <a:pt x="902" y="1538"/>
                    </a:lnTo>
                    <a:lnTo>
                      <a:pt x="906" y="1534"/>
                    </a:lnTo>
                    <a:lnTo>
                      <a:pt x="910" y="1526"/>
                    </a:lnTo>
                    <a:lnTo>
                      <a:pt x="916" y="1514"/>
                    </a:lnTo>
                    <a:lnTo>
                      <a:pt x="916" y="1514"/>
                    </a:lnTo>
                    <a:lnTo>
                      <a:pt x="924" y="1494"/>
                    </a:lnTo>
                    <a:lnTo>
                      <a:pt x="924" y="1494"/>
                    </a:lnTo>
                    <a:lnTo>
                      <a:pt x="944" y="1452"/>
                    </a:lnTo>
                    <a:lnTo>
                      <a:pt x="962" y="1408"/>
                    </a:lnTo>
                    <a:lnTo>
                      <a:pt x="978" y="1364"/>
                    </a:lnTo>
                    <a:lnTo>
                      <a:pt x="992" y="1318"/>
                    </a:lnTo>
                    <a:lnTo>
                      <a:pt x="992" y="1318"/>
                    </a:lnTo>
                    <a:lnTo>
                      <a:pt x="1002" y="1272"/>
                    </a:lnTo>
                    <a:lnTo>
                      <a:pt x="1012" y="1224"/>
                    </a:lnTo>
                    <a:lnTo>
                      <a:pt x="1018" y="1178"/>
                    </a:lnTo>
                    <a:lnTo>
                      <a:pt x="1024" y="1132"/>
                    </a:lnTo>
                    <a:lnTo>
                      <a:pt x="1028" y="1084"/>
                    </a:lnTo>
                    <a:lnTo>
                      <a:pt x="1028" y="1036"/>
                    </a:lnTo>
                    <a:lnTo>
                      <a:pt x="1026" y="990"/>
                    </a:lnTo>
                    <a:lnTo>
                      <a:pt x="1024" y="942"/>
                    </a:lnTo>
                    <a:lnTo>
                      <a:pt x="1024" y="942"/>
                    </a:lnTo>
                    <a:lnTo>
                      <a:pt x="1018" y="896"/>
                    </a:lnTo>
                    <a:lnTo>
                      <a:pt x="1012" y="850"/>
                    </a:lnTo>
                    <a:lnTo>
                      <a:pt x="1002" y="804"/>
                    </a:lnTo>
                    <a:lnTo>
                      <a:pt x="990" y="758"/>
                    </a:lnTo>
                    <a:lnTo>
                      <a:pt x="990" y="758"/>
                    </a:lnTo>
                    <a:lnTo>
                      <a:pt x="974" y="712"/>
                    </a:lnTo>
                    <a:lnTo>
                      <a:pt x="958" y="668"/>
                    </a:lnTo>
                    <a:lnTo>
                      <a:pt x="940" y="622"/>
                    </a:lnTo>
                    <a:lnTo>
                      <a:pt x="920" y="578"/>
                    </a:lnTo>
                    <a:lnTo>
                      <a:pt x="920" y="578"/>
                    </a:lnTo>
                    <a:lnTo>
                      <a:pt x="898" y="536"/>
                    </a:lnTo>
                    <a:lnTo>
                      <a:pt x="874" y="494"/>
                    </a:lnTo>
                    <a:lnTo>
                      <a:pt x="848" y="454"/>
                    </a:lnTo>
                    <a:lnTo>
                      <a:pt x="820" y="416"/>
                    </a:lnTo>
                    <a:lnTo>
                      <a:pt x="790" y="378"/>
                    </a:lnTo>
                    <a:lnTo>
                      <a:pt x="758" y="342"/>
                    </a:lnTo>
                    <a:lnTo>
                      <a:pt x="726" y="308"/>
                    </a:lnTo>
                    <a:lnTo>
                      <a:pt x="692" y="276"/>
                    </a:lnTo>
                    <a:lnTo>
                      <a:pt x="692" y="276"/>
                    </a:lnTo>
                    <a:lnTo>
                      <a:pt x="656" y="244"/>
                    </a:lnTo>
                    <a:lnTo>
                      <a:pt x="618" y="214"/>
                    </a:lnTo>
                    <a:lnTo>
                      <a:pt x="580" y="186"/>
                    </a:lnTo>
                    <a:lnTo>
                      <a:pt x="542" y="160"/>
                    </a:lnTo>
                    <a:lnTo>
                      <a:pt x="500" y="136"/>
                    </a:lnTo>
                    <a:lnTo>
                      <a:pt x="460" y="112"/>
                    </a:lnTo>
                    <a:lnTo>
                      <a:pt x="416" y="92"/>
                    </a:lnTo>
                    <a:lnTo>
                      <a:pt x="372" y="74"/>
                    </a:lnTo>
                    <a:lnTo>
                      <a:pt x="372" y="74"/>
                    </a:lnTo>
                    <a:lnTo>
                      <a:pt x="328" y="56"/>
                    </a:lnTo>
                    <a:lnTo>
                      <a:pt x="282" y="42"/>
                    </a:lnTo>
                    <a:lnTo>
                      <a:pt x="236" y="30"/>
                    </a:lnTo>
                    <a:lnTo>
                      <a:pt x="190" y="20"/>
                    </a:lnTo>
                    <a:lnTo>
                      <a:pt x="144" y="12"/>
                    </a:lnTo>
                    <a:lnTo>
                      <a:pt x="96" y="6"/>
                    </a:lnTo>
                    <a:lnTo>
                      <a:pt x="48" y="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5" name="Freeform 13"/>
              <p:cNvSpPr>
                <a:spLocks/>
              </p:cNvSpPr>
              <p:nvPr/>
            </p:nvSpPr>
            <p:spPr bwMode="auto">
              <a:xfrm>
                <a:off x="5881191" y="2003227"/>
                <a:ext cx="1555750" cy="1555750"/>
              </a:xfrm>
              <a:custGeom>
                <a:avLst/>
                <a:gdLst>
                  <a:gd name="T0" fmla="*/ 980 w 980"/>
                  <a:gd name="T1" fmla="*/ 490 h 980"/>
                  <a:gd name="T2" fmla="*/ 978 w 980"/>
                  <a:gd name="T3" fmla="*/ 540 h 980"/>
                  <a:gd name="T4" fmla="*/ 970 w 980"/>
                  <a:gd name="T5" fmla="*/ 590 h 980"/>
                  <a:gd name="T6" fmla="*/ 958 w 980"/>
                  <a:gd name="T7" fmla="*/ 636 h 980"/>
                  <a:gd name="T8" fmla="*/ 922 w 980"/>
                  <a:gd name="T9" fmla="*/ 724 h 980"/>
                  <a:gd name="T10" fmla="*/ 868 w 980"/>
                  <a:gd name="T11" fmla="*/ 802 h 980"/>
                  <a:gd name="T12" fmla="*/ 802 w 980"/>
                  <a:gd name="T13" fmla="*/ 868 h 980"/>
                  <a:gd name="T14" fmla="*/ 724 w 980"/>
                  <a:gd name="T15" fmla="*/ 922 h 980"/>
                  <a:gd name="T16" fmla="*/ 636 w 980"/>
                  <a:gd name="T17" fmla="*/ 958 h 980"/>
                  <a:gd name="T18" fmla="*/ 588 w 980"/>
                  <a:gd name="T19" fmla="*/ 970 h 980"/>
                  <a:gd name="T20" fmla="*/ 540 w 980"/>
                  <a:gd name="T21" fmla="*/ 978 h 980"/>
                  <a:gd name="T22" fmla="*/ 490 w 980"/>
                  <a:gd name="T23" fmla="*/ 980 h 980"/>
                  <a:gd name="T24" fmla="*/ 464 w 980"/>
                  <a:gd name="T25" fmla="*/ 980 h 980"/>
                  <a:gd name="T26" fmla="*/ 416 w 980"/>
                  <a:gd name="T27" fmla="*/ 976 h 980"/>
                  <a:gd name="T28" fmla="*/ 368 w 980"/>
                  <a:gd name="T29" fmla="*/ 966 h 980"/>
                  <a:gd name="T30" fmla="*/ 298 w 980"/>
                  <a:gd name="T31" fmla="*/ 942 h 980"/>
                  <a:gd name="T32" fmla="*/ 216 w 980"/>
                  <a:gd name="T33" fmla="*/ 898 h 980"/>
                  <a:gd name="T34" fmla="*/ 142 w 980"/>
                  <a:gd name="T35" fmla="*/ 838 h 980"/>
                  <a:gd name="T36" fmla="*/ 84 w 980"/>
                  <a:gd name="T37" fmla="*/ 764 h 980"/>
                  <a:gd name="T38" fmla="*/ 38 w 980"/>
                  <a:gd name="T39" fmla="*/ 682 h 980"/>
                  <a:gd name="T40" fmla="*/ 14 w 980"/>
                  <a:gd name="T41" fmla="*/ 612 h 980"/>
                  <a:gd name="T42" fmla="*/ 4 w 980"/>
                  <a:gd name="T43" fmla="*/ 564 h 980"/>
                  <a:gd name="T44" fmla="*/ 0 w 980"/>
                  <a:gd name="T45" fmla="*/ 516 h 980"/>
                  <a:gd name="T46" fmla="*/ 0 w 980"/>
                  <a:gd name="T47" fmla="*/ 490 h 980"/>
                  <a:gd name="T48" fmla="*/ 2 w 980"/>
                  <a:gd name="T49" fmla="*/ 440 h 980"/>
                  <a:gd name="T50" fmla="*/ 10 w 980"/>
                  <a:gd name="T51" fmla="*/ 392 h 980"/>
                  <a:gd name="T52" fmla="*/ 22 w 980"/>
                  <a:gd name="T53" fmla="*/ 344 h 980"/>
                  <a:gd name="T54" fmla="*/ 58 w 980"/>
                  <a:gd name="T55" fmla="*/ 256 h 980"/>
                  <a:gd name="T56" fmla="*/ 112 w 980"/>
                  <a:gd name="T57" fmla="*/ 178 h 980"/>
                  <a:gd name="T58" fmla="*/ 178 w 980"/>
                  <a:gd name="T59" fmla="*/ 112 h 980"/>
                  <a:gd name="T60" fmla="*/ 256 w 980"/>
                  <a:gd name="T61" fmla="*/ 58 h 980"/>
                  <a:gd name="T62" fmla="*/ 344 w 980"/>
                  <a:gd name="T63" fmla="*/ 22 h 980"/>
                  <a:gd name="T64" fmla="*/ 392 w 980"/>
                  <a:gd name="T65" fmla="*/ 10 h 980"/>
                  <a:gd name="T66" fmla="*/ 440 w 980"/>
                  <a:gd name="T67" fmla="*/ 2 h 980"/>
                  <a:gd name="T68" fmla="*/ 490 w 980"/>
                  <a:gd name="T69" fmla="*/ 0 h 980"/>
                  <a:gd name="T70" fmla="*/ 516 w 980"/>
                  <a:gd name="T71" fmla="*/ 0 h 980"/>
                  <a:gd name="T72" fmla="*/ 564 w 980"/>
                  <a:gd name="T73" fmla="*/ 6 h 980"/>
                  <a:gd name="T74" fmla="*/ 612 w 980"/>
                  <a:gd name="T75" fmla="*/ 14 h 980"/>
                  <a:gd name="T76" fmla="*/ 682 w 980"/>
                  <a:gd name="T77" fmla="*/ 38 h 980"/>
                  <a:gd name="T78" fmla="*/ 764 w 980"/>
                  <a:gd name="T79" fmla="*/ 84 h 980"/>
                  <a:gd name="T80" fmla="*/ 838 w 980"/>
                  <a:gd name="T81" fmla="*/ 144 h 980"/>
                  <a:gd name="T82" fmla="*/ 896 w 980"/>
                  <a:gd name="T83" fmla="*/ 216 h 980"/>
                  <a:gd name="T84" fmla="*/ 942 w 980"/>
                  <a:gd name="T85" fmla="*/ 300 h 980"/>
                  <a:gd name="T86" fmla="*/ 966 w 980"/>
                  <a:gd name="T87" fmla="*/ 368 h 980"/>
                  <a:gd name="T88" fmla="*/ 976 w 980"/>
                  <a:gd name="T89" fmla="*/ 416 h 980"/>
                  <a:gd name="T90" fmla="*/ 980 w 980"/>
                  <a:gd name="T91" fmla="*/ 464 h 980"/>
                  <a:gd name="T92" fmla="*/ 980 w 980"/>
                  <a:gd name="T93" fmla="*/ 49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0" h="980">
                    <a:moveTo>
                      <a:pt x="980" y="490"/>
                    </a:moveTo>
                    <a:lnTo>
                      <a:pt x="980" y="490"/>
                    </a:lnTo>
                    <a:lnTo>
                      <a:pt x="980" y="516"/>
                    </a:lnTo>
                    <a:lnTo>
                      <a:pt x="978" y="540"/>
                    </a:lnTo>
                    <a:lnTo>
                      <a:pt x="976" y="564"/>
                    </a:lnTo>
                    <a:lnTo>
                      <a:pt x="970" y="590"/>
                    </a:lnTo>
                    <a:lnTo>
                      <a:pt x="966" y="612"/>
                    </a:lnTo>
                    <a:lnTo>
                      <a:pt x="958" y="636"/>
                    </a:lnTo>
                    <a:lnTo>
                      <a:pt x="942" y="682"/>
                    </a:lnTo>
                    <a:lnTo>
                      <a:pt x="922" y="724"/>
                    </a:lnTo>
                    <a:lnTo>
                      <a:pt x="896" y="764"/>
                    </a:lnTo>
                    <a:lnTo>
                      <a:pt x="868" y="802"/>
                    </a:lnTo>
                    <a:lnTo>
                      <a:pt x="838" y="838"/>
                    </a:lnTo>
                    <a:lnTo>
                      <a:pt x="802" y="868"/>
                    </a:lnTo>
                    <a:lnTo>
                      <a:pt x="764" y="898"/>
                    </a:lnTo>
                    <a:lnTo>
                      <a:pt x="724" y="922"/>
                    </a:lnTo>
                    <a:lnTo>
                      <a:pt x="682" y="942"/>
                    </a:lnTo>
                    <a:lnTo>
                      <a:pt x="636" y="958"/>
                    </a:lnTo>
                    <a:lnTo>
                      <a:pt x="612" y="966"/>
                    </a:lnTo>
                    <a:lnTo>
                      <a:pt x="588" y="970"/>
                    </a:lnTo>
                    <a:lnTo>
                      <a:pt x="564" y="976"/>
                    </a:lnTo>
                    <a:lnTo>
                      <a:pt x="540" y="978"/>
                    </a:lnTo>
                    <a:lnTo>
                      <a:pt x="516" y="980"/>
                    </a:lnTo>
                    <a:lnTo>
                      <a:pt x="490" y="980"/>
                    </a:lnTo>
                    <a:lnTo>
                      <a:pt x="490" y="980"/>
                    </a:lnTo>
                    <a:lnTo>
                      <a:pt x="464" y="980"/>
                    </a:lnTo>
                    <a:lnTo>
                      <a:pt x="440" y="978"/>
                    </a:lnTo>
                    <a:lnTo>
                      <a:pt x="416" y="976"/>
                    </a:lnTo>
                    <a:lnTo>
                      <a:pt x="392" y="970"/>
                    </a:lnTo>
                    <a:lnTo>
                      <a:pt x="368" y="966"/>
                    </a:lnTo>
                    <a:lnTo>
                      <a:pt x="344" y="958"/>
                    </a:lnTo>
                    <a:lnTo>
                      <a:pt x="298" y="942"/>
                    </a:lnTo>
                    <a:lnTo>
                      <a:pt x="256" y="922"/>
                    </a:lnTo>
                    <a:lnTo>
                      <a:pt x="216" y="898"/>
                    </a:lnTo>
                    <a:lnTo>
                      <a:pt x="178" y="868"/>
                    </a:lnTo>
                    <a:lnTo>
                      <a:pt x="142" y="838"/>
                    </a:lnTo>
                    <a:lnTo>
                      <a:pt x="112" y="802"/>
                    </a:lnTo>
                    <a:lnTo>
                      <a:pt x="84" y="764"/>
                    </a:lnTo>
                    <a:lnTo>
                      <a:pt x="58" y="724"/>
                    </a:lnTo>
                    <a:lnTo>
                      <a:pt x="38" y="682"/>
                    </a:lnTo>
                    <a:lnTo>
                      <a:pt x="22" y="636"/>
                    </a:lnTo>
                    <a:lnTo>
                      <a:pt x="14" y="612"/>
                    </a:lnTo>
                    <a:lnTo>
                      <a:pt x="10" y="590"/>
                    </a:lnTo>
                    <a:lnTo>
                      <a:pt x="4" y="564"/>
                    </a:lnTo>
                    <a:lnTo>
                      <a:pt x="2" y="540"/>
                    </a:lnTo>
                    <a:lnTo>
                      <a:pt x="0" y="516"/>
                    </a:lnTo>
                    <a:lnTo>
                      <a:pt x="0" y="490"/>
                    </a:lnTo>
                    <a:lnTo>
                      <a:pt x="0" y="490"/>
                    </a:lnTo>
                    <a:lnTo>
                      <a:pt x="0" y="464"/>
                    </a:lnTo>
                    <a:lnTo>
                      <a:pt x="2" y="440"/>
                    </a:lnTo>
                    <a:lnTo>
                      <a:pt x="4" y="416"/>
                    </a:lnTo>
                    <a:lnTo>
                      <a:pt x="10" y="392"/>
                    </a:lnTo>
                    <a:lnTo>
                      <a:pt x="14" y="368"/>
                    </a:lnTo>
                    <a:lnTo>
                      <a:pt x="22" y="344"/>
                    </a:lnTo>
                    <a:lnTo>
                      <a:pt x="38" y="300"/>
                    </a:lnTo>
                    <a:lnTo>
                      <a:pt x="58" y="256"/>
                    </a:lnTo>
                    <a:lnTo>
                      <a:pt x="84" y="216"/>
                    </a:lnTo>
                    <a:lnTo>
                      <a:pt x="112" y="178"/>
                    </a:lnTo>
                    <a:lnTo>
                      <a:pt x="142" y="144"/>
                    </a:lnTo>
                    <a:lnTo>
                      <a:pt x="178" y="112"/>
                    </a:lnTo>
                    <a:lnTo>
                      <a:pt x="216" y="84"/>
                    </a:lnTo>
                    <a:lnTo>
                      <a:pt x="256" y="58"/>
                    </a:lnTo>
                    <a:lnTo>
                      <a:pt x="298" y="38"/>
                    </a:lnTo>
                    <a:lnTo>
                      <a:pt x="344" y="22"/>
                    </a:lnTo>
                    <a:lnTo>
                      <a:pt x="368" y="14"/>
                    </a:lnTo>
                    <a:lnTo>
                      <a:pt x="392" y="10"/>
                    </a:lnTo>
                    <a:lnTo>
                      <a:pt x="416" y="6"/>
                    </a:lnTo>
                    <a:lnTo>
                      <a:pt x="440" y="2"/>
                    </a:lnTo>
                    <a:lnTo>
                      <a:pt x="464" y="0"/>
                    </a:lnTo>
                    <a:lnTo>
                      <a:pt x="490" y="0"/>
                    </a:lnTo>
                    <a:lnTo>
                      <a:pt x="490" y="0"/>
                    </a:lnTo>
                    <a:lnTo>
                      <a:pt x="516" y="0"/>
                    </a:lnTo>
                    <a:lnTo>
                      <a:pt x="540" y="2"/>
                    </a:lnTo>
                    <a:lnTo>
                      <a:pt x="564" y="6"/>
                    </a:lnTo>
                    <a:lnTo>
                      <a:pt x="588" y="10"/>
                    </a:lnTo>
                    <a:lnTo>
                      <a:pt x="612" y="14"/>
                    </a:lnTo>
                    <a:lnTo>
                      <a:pt x="636" y="22"/>
                    </a:lnTo>
                    <a:lnTo>
                      <a:pt x="682" y="38"/>
                    </a:lnTo>
                    <a:lnTo>
                      <a:pt x="724" y="58"/>
                    </a:lnTo>
                    <a:lnTo>
                      <a:pt x="764" y="84"/>
                    </a:lnTo>
                    <a:lnTo>
                      <a:pt x="802" y="112"/>
                    </a:lnTo>
                    <a:lnTo>
                      <a:pt x="838" y="144"/>
                    </a:lnTo>
                    <a:lnTo>
                      <a:pt x="868" y="178"/>
                    </a:lnTo>
                    <a:lnTo>
                      <a:pt x="896" y="216"/>
                    </a:lnTo>
                    <a:lnTo>
                      <a:pt x="922" y="256"/>
                    </a:lnTo>
                    <a:lnTo>
                      <a:pt x="942" y="300"/>
                    </a:lnTo>
                    <a:lnTo>
                      <a:pt x="958" y="344"/>
                    </a:lnTo>
                    <a:lnTo>
                      <a:pt x="966" y="368"/>
                    </a:lnTo>
                    <a:lnTo>
                      <a:pt x="970" y="392"/>
                    </a:lnTo>
                    <a:lnTo>
                      <a:pt x="976" y="416"/>
                    </a:lnTo>
                    <a:lnTo>
                      <a:pt x="978" y="440"/>
                    </a:lnTo>
                    <a:lnTo>
                      <a:pt x="980" y="464"/>
                    </a:lnTo>
                    <a:lnTo>
                      <a:pt x="980" y="490"/>
                    </a:lnTo>
                    <a:lnTo>
                      <a:pt x="980" y="490"/>
                    </a:ln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6594332" y="2192855"/>
              <a:ext cx="9541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一公里</a:t>
              </a:r>
              <a:endPara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生活圈</a:t>
              </a:r>
              <a:endParaRPr lang="zh-CN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6137328" y="3171425"/>
              <a:ext cx="1800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深圳通充值查询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 rot="18274493">
              <a:off x="5577345" y="1878552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社区化便利店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 rot="4125283">
              <a:off x="7315908" y="1941349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快餐外卖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76" name="矩形 75"/>
          <p:cNvSpPr/>
          <p:nvPr/>
        </p:nvSpPr>
        <p:spPr>
          <a:xfrm>
            <a:off x="5695693" y="5035939"/>
            <a:ext cx="20834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深圳本地</a:t>
            </a:r>
            <a:r>
              <a:rPr lang="en-US" altLang="zh-CN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</a:t>
            </a:r>
            <a:r>
              <a:rPr lang="zh-CN" altLang="en-US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圈</a:t>
            </a:r>
          </a:p>
        </p:txBody>
      </p:sp>
      <p:sp>
        <p:nvSpPr>
          <p:cNvPr id="77" name="圆角矩形 76"/>
          <p:cNvSpPr/>
          <p:nvPr/>
        </p:nvSpPr>
        <p:spPr bwMode="auto">
          <a:xfrm>
            <a:off x="1115616" y="1811540"/>
            <a:ext cx="1080120" cy="648072"/>
          </a:xfrm>
          <a:prstGeom prst="roundRect">
            <a:avLst/>
          </a:prstGeom>
          <a:noFill/>
          <a:ln w="19050" cap="flat" cmpd="sng">
            <a:solidFill>
              <a:srgbClr val="0070C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979712" y="2099576"/>
            <a:ext cx="108000" cy="108000"/>
          </a:xfrm>
          <a:prstGeom prst="rect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9" name="肘形连接符 78"/>
          <p:cNvCxnSpPr/>
          <p:nvPr/>
        </p:nvCxnSpPr>
        <p:spPr bwMode="auto">
          <a:xfrm rot="10800000">
            <a:off x="1184178" y="1956842"/>
            <a:ext cx="795537" cy="1600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肘形连接符 79"/>
          <p:cNvCxnSpPr/>
          <p:nvPr/>
        </p:nvCxnSpPr>
        <p:spPr bwMode="auto">
          <a:xfrm rot="10800000" flipV="1">
            <a:off x="1184178" y="2167328"/>
            <a:ext cx="799727" cy="1445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矩形 81"/>
          <p:cNvSpPr/>
          <p:nvPr/>
        </p:nvSpPr>
        <p:spPr>
          <a:xfrm>
            <a:off x="953350" y="2495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深圳通充值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3" name="直接连接符 82"/>
          <p:cNvCxnSpPr/>
          <p:nvPr/>
        </p:nvCxnSpPr>
        <p:spPr bwMode="auto">
          <a:xfrm>
            <a:off x="1184177" y="1956842"/>
            <a:ext cx="0" cy="355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5" name="组合 84"/>
          <p:cNvGrpSpPr>
            <a:grpSpLocks noChangeAspect="1"/>
          </p:cNvGrpSpPr>
          <p:nvPr/>
        </p:nvGrpSpPr>
        <p:grpSpPr>
          <a:xfrm>
            <a:off x="1115616" y="3283992"/>
            <a:ext cx="1080120" cy="713951"/>
            <a:chOff x="2072293" y="4355129"/>
            <a:chExt cx="1851633" cy="1223915"/>
          </a:xfrm>
        </p:grpSpPr>
        <p:sp>
          <p:nvSpPr>
            <p:cNvPr id="86" name="圆角矩形 85"/>
            <p:cNvSpPr/>
            <p:nvPr/>
          </p:nvSpPr>
          <p:spPr bwMode="auto">
            <a:xfrm>
              <a:off x="2072293" y="4355129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337" y="4393198"/>
              <a:ext cx="1666583" cy="1167342"/>
            </a:xfrm>
            <a:prstGeom prst="rect">
              <a:avLst/>
            </a:prstGeom>
          </p:spPr>
        </p:pic>
      </p:grpSp>
      <p:sp>
        <p:nvSpPr>
          <p:cNvPr id="88" name="矩形 87"/>
          <p:cNvSpPr/>
          <p:nvPr/>
        </p:nvSpPr>
        <p:spPr>
          <a:xfrm>
            <a:off x="1068766" y="4060856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刷卡消费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07050" y="2707928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lang="zh-CN" altLang="en-US" sz="32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右箭头 4"/>
          <p:cNvSpPr/>
          <p:nvPr/>
        </p:nvSpPr>
        <p:spPr bwMode="auto">
          <a:xfrm>
            <a:off x="2864357" y="2772999"/>
            <a:ext cx="1656184" cy="571709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9" name="Freeform 13"/>
          <p:cNvSpPr>
            <a:spLocks noChangeAspect="1"/>
          </p:cNvSpPr>
          <p:nvPr/>
        </p:nvSpPr>
        <p:spPr bwMode="auto">
          <a:xfrm>
            <a:off x="4876421" y="1290570"/>
            <a:ext cx="3600000" cy="3600000"/>
          </a:xfrm>
          <a:custGeom>
            <a:avLst/>
            <a:gdLst>
              <a:gd name="T0" fmla="*/ 980 w 980"/>
              <a:gd name="T1" fmla="*/ 490 h 980"/>
              <a:gd name="T2" fmla="*/ 978 w 980"/>
              <a:gd name="T3" fmla="*/ 540 h 980"/>
              <a:gd name="T4" fmla="*/ 970 w 980"/>
              <a:gd name="T5" fmla="*/ 590 h 980"/>
              <a:gd name="T6" fmla="*/ 958 w 980"/>
              <a:gd name="T7" fmla="*/ 636 h 980"/>
              <a:gd name="T8" fmla="*/ 922 w 980"/>
              <a:gd name="T9" fmla="*/ 724 h 980"/>
              <a:gd name="T10" fmla="*/ 868 w 980"/>
              <a:gd name="T11" fmla="*/ 802 h 980"/>
              <a:gd name="T12" fmla="*/ 802 w 980"/>
              <a:gd name="T13" fmla="*/ 868 h 980"/>
              <a:gd name="T14" fmla="*/ 724 w 980"/>
              <a:gd name="T15" fmla="*/ 922 h 980"/>
              <a:gd name="T16" fmla="*/ 636 w 980"/>
              <a:gd name="T17" fmla="*/ 958 h 980"/>
              <a:gd name="T18" fmla="*/ 588 w 980"/>
              <a:gd name="T19" fmla="*/ 970 h 980"/>
              <a:gd name="T20" fmla="*/ 540 w 980"/>
              <a:gd name="T21" fmla="*/ 978 h 980"/>
              <a:gd name="T22" fmla="*/ 490 w 980"/>
              <a:gd name="T23" fmla="*/ 980 h 980"/>
              <a:gd name="T24" fmla="*/ 464 w 980"/>
              <a:gd name="T25" fmla="*/ 980 h 980"/>
              <a:gd name="T26" fmla="*/ 416 w 980"/>
              <a:gd name="T27" fmla="*/ 976 h 980"/>
              <a:gd name="T28" fmla="*/ 368 w 980"/>
              <a:gd name="T29" fmla="*/ 966 h 980"/>
              <a:gd name="T30" fmla="*/ 298 w 980"/>
              <a:gd name="T31" fmla="*/ 942 h 980"/>
              <a:gd name="T32" fmla="*/ 216 w 980"/>
              <a:gd name="T33" fmla="*/ 898 h 980"/>
              <a:gd name="T34" fmla="*/ 142 w 980"/>
              <a:gd name="T35" fmla="*/ 838 h 980"/>
              <a:gd name="T36" fmla="*/ 84 w 980"/>
              <a:gd name="T37" fmla="*/ 764 h 980"/>
              <a:gd name="T38" fmla="*/ 38 w 980"/>
              <a:gd name="T39" fmla="*/ 682 h 980"/>
              <a:gd name="T40" fmla="*/ 14 w 980"/>
              <a:gd name="T41" fmla="*/ 612 h 980"/>
              <a:gd name="T42" fmla="*/ 4 w 980"/>
              <a:gd name="T43" fmla="*/ 564 h 980"/>
              <a:gd name="T44" fmla="*/ 0 w 980"/>
              <a:gd name="T45" fmla="*/ 516 h 980"/>
              <a:gd name="T46" fmla="*/ 0 w 980"/>
              <a:gd name="T47" fmla="*/ 490 h 980"/>
              <a:gd name="T48" fmla="*/ 2 w 980"/>
              <a:gd name="T49" fmla="*/ 440 h 980"/>
              <a:gd name="T50" fmla="*/ 10 w 980"/>
              <a:gd name="T51" fmla="*/ 392 h 980"/>
              <a:gd name="T52" fmla="*/ 22 w 980"/>
              <a:gd name="T53" fmla="*/ 344 h 980"/>
              <a:gd name="T54" fmla="*/ 58 w 980"/>
              <a:gd name="T55" fmla="*/ 256 h 980"/>
              <a:gd name="T56" fmla="*/ 112 w 980"/>
              <a:gd name="T57" fmla="*/ 178 h 980"/>
              <a:gd name="T58" fmla="*/ 178 w 980"/>
              <a:gd name="T59" fmla="*/ 112 h 980"/>
              <a:gd name="T60" fmla="*/ 256 w 980"/>
              <a:gd name="T61" fmla="*/ 58 h 980"/>
              <a:gd name="T62" fmla="*/ 344 w 980"/>
              <a:gd name="T63" fmla="*/ 22 h 980"/>
              <a:gd name="T64" fmla="*/ 392 w 980"/>
              <a:gd name="T65" fmla="*/ 10 h 980"/>
              <a:gd name="T66" fmla="*/ 440 w 980"/>
              <a:gd name="T67" fmla="*/ 2 h 980"/>
              <a:gd name="T68" fmla="*/ 490 w 980"/>
              <a:gd name="T69" fmla="*/ 0 h 980"/>
              <a:gd name="T70" fmla="*/ 516 w 980"/>
              <a:gd name="T71" fmla="*/ 0 h 980"/>
              <a:gd name="T72" fmla="*/ 564 w 980"/>
              <a:gd name="T73" fmla="*/ 6 h 980"/>
              <a:gd name="T74" fmla="*/ 612 w 980"/>
              <a:gd name="T75" fmla="*/ 14 h 980"/>
              <a:gd name="T76" fmla="*/ 682 w 980"/>
              <a:gd name="T77" fmla="*/ 38 h 980"/>
              <a:gd name="T78" fmla="*/ 764 w 980"/>
              <a:gd name="T79" fmla="*/ 84 h 980"/>
              <a:gd name="T80" fmla="*/ 838 w 980"/>
              <a:gd name="T81" fmla="*/ 144 h 980"/>
              <a:gd name="T82" fmla="*/ 896 w 980"/>
              <a:gd name="T83" fmla="*/ 216 h 980"/>
              <a:gd name="T84" fmla="*/ 942 w 980"/>
              <a:gd name="T85" fmla="*/ 300 h 980"/>
              <a:gd name="T86" fmla="*/ 966 w 980"/>
              <a:gd name="T87" fmla="*/ 368 h 980"/>
              <a:gd name="T88" fmla="*/ 976 w 980"/>
              <a:gd name="T89" fmla="*/ 416 h 980"/>
              <a:gd name="T90" fmla="*/ 980 w 980"/>
              <a:gd name="T91" fmla="*/ 464 h 980"/>
              <a:gd name="T92" fmla="*/ 980 w 980"/>
              <a:gd name="T93" fmla="*/ 490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0" h="980">
                <a:moveTo>
                  <a:pt x="980" y="490"/>
                </a:moveTo>
                <a:lnTo>
                  <a:pt x="980" y="490"/>
                </a:lnTo>
                <a:lnTo>
                  <a:pt x="980" y="516"/>
                </a:lnTo>
                <a:lnTo>
                  <a:pt x="978" y="540"/>
                </a:lnTo>
                <a:lnTo>
                  <a:pt x="976" y="564"/>
                </a:lnTo>
                <a:lnTo>
                  <a:pt x="970" y="590"/>
                </a:lnTo>
                <a:lnTo>
                  <a:pt x="966" y="612"/>
                </a:lnTo>
                <a:lnTo>
                  <a:pt x="958" y="636"/>
                </a:lnTo>
                <a:lnTo>
                  <a:pt x="942" y="682"/>
                </a:lnTo>
                <a:lnTo>
                  <a:pt x="922" y="724"/>
                </a:lnTo>
                <a:lnTo>
                  <a:pt x="896" y="764"/>
                </a:lnTo>
                <a:lnTo>
                  <a:pt x="868" y="802"/>
                </a:lnTo>
                <a:lnTo>
                  <a:pt x="838" y="838"/>
                </a:lnTo>
                <a:lnTo>
                  <a:pt x="802" y="868"/>
                </a:lnTo>
                <a:lnTo>
                  <a:pt x="764" y="898"/>
                </a:lnTo>
                <a:lnTo>
                  <a:pt x="724" y="922"/>
                </a:lnTo>
                <a:lnTo>
                  <a:pt x="682" y="942"/>
                </a:lnTo>
                <a:lnTo>
                  <a:pt x="636" y="958"/>
                </a:lnTo>
                <a:lnTo>
                  <a:pt x="612" y="966"/>
                </a:lnTo>
                <a:lnTo>
                  <a:pt x="588" y="970"/>
                </a:lnTo>
                <a:lnTo>
                  <a:pt x="564" y="976"/>
                </a:lnTo>
                <a:lnTo>
                  <a:pt x="540" y="978"/>
                </a:lnTo>
                <a:lnTo>
                  <a:pt x="516" y="980"/>
                </a:lnTo>
                <a:lnTo>
                  <a:pt x="490" y="980"/>
                </a:lnTo>
                <a:lnTo>
                  <a:pt x="490" y="980"/>
                </a:lnTo>
                <a:lnTo>
                  <a:pt x="464" y="980"/>
                </a:lnTo>
                <a:lnTo>
                  <a:pt x="440" y="978"/>
                </a:lnTo>
                <a:lnTo>
                  <a:pt x="416" y="976"/>
                </a:lnTo>
                <a:lnTo>
                  <a:pt x="392" y="970"/>
                </a:lnTo>
                <a:lnTo>
                  <a:pt x="368" y="966"/>
                </a:lnTo>
                <a:lnTo>
                  <a:pt x="344" y="958"/>
                </a:lnTo>
                <a:lnTo>
                  <a:pt x="298" y="942"/>
                </a:lnTo>
                <a:lnTo>
                  <a:pt x="256" y="922"/>
                </a:lnTo>
                <a:lnTo>
                  <a:pt x="216" y="898"/>
                </a:lnTo>
                <a:lnTo>
                  <a:pt x="178" y="868"/>
                </a:lnTo>
                <a:lnTo>
                  <a:pt x="142" y="838"/>
                </a:lnTo>
                <a:lnTo>
                  <a:pt x="112" y="802"/>
                </a:lnTo>
                <a:lnTo>
                  <a:pt x="84" y="764"/>
                </a:lnTo>
                <a:lnTo>
                  <a:pt x="58" y="724"/>
                </a:lnTo>
                <a:lnTo>
                  <a:pt x="38" y="682"/>
                </a:lnTo>
                <a:lnTo>
                  <a:pt x="22" y="636"/>
                </a:lnTo>
                <a:lnTo>
                  <a:pt x="14" y="612"/>
                </a:lnTo>
                <a:lnTo>
                  <a:pt x="10" y="590"/>
                </a:lnTo>
                <a:lnTo>
                  <a:pt x="4" y="564"/>
                </a:lnTo>
                <a:lnTo>
                  <a:pt x="2" y="540"/>
                </a:lnTo>
                <a:lnTo>
                  <a:pt x="0" y="516"/>
                </a:lnTo>
                <a:lnTo>
                  <a:pt x="0" y="490"/>
                </a:lnTo>
                <a:lnTo>
                  <a:pt x="0" y="490"/>
                </a:lnTo>
                <a:lnTo>
                  <a:pt x="0" y="464"/>
                </a:lnTo>
                <a:lnTo>
                  <a:pt x="2" y="440"/>
                </a:lnTo>
                <a:lnTo>
                  <a:pt x="4" y="416"/>
                </a:lnTo>
                <a:lnTo>
                  <a:pt x="10" y="392"/>
                </a:lnTo>
                <a:lnTo>
                  <a:pt x="14" y="368"/>
                </a:lnTo>
                <a:lnTo>
                  <a:pt x="22" y="344"/>
                </a:lnTo>
                <a:lnTo>
                  <a:pt x="38" y="300"/>
                </a:lnTo>
                <a:lnTo>
                  <a:pt x="58" y="256"/>
                </a:lnTo>
                <a:lnTo>
                  <a:pt x="84" y="216"/>
                </a:lnTo>
                <a:lnTo>
                  <a:pt x="112" y="178"/>
                </a:lnTo>
                <a:lnTo>
                  <a:pt x="142" y="144"/>
                </a:lnTo>
                <a:lnTo>
                  <a:pt x="178" y="112"/>
                </a:lnTo>
                <a:lnTo>
                  <a:pt x="216" y="84"/>
                </a:lnTo>
                <a:lnTo>
                  <a:pt x="256" y="58"/>
                </a:lnTo>
                <a:lnTo>
                  <a:pt x="298" y="38"/>
                </a:lnTo>
                <a:lnTo>
                  <a:pt x="344" y="22"/>
                </a:lnTo>
                <a:lnTo>
                  <a:pt x="368" y="14"/>
                </a:lnTo>
                <a:lnTo>
                  <a:pt x="392" y="10"/>
                </a:lnTo>
                <a:lnTo>
                  <a:pt x="416" y="6"/>
                </a:lnTo>
                <a:lnTo>
                  <a:pt x="440" y="2"/>
                </a:lnTo>
                <a:lnTo>
                  <a:pt x="464" y="0"/>
                </a:lnTo>
                <a:lnTo>
                  <a:pt x="490" y="0"/>
                </a:lnTo>
                <a:lnTo>
                  <a:pt x="490" y="0"/>
                </a:lnTo>
                <a:lnTo>
                  <a:pt x="516" y="0"/>
                </a:lnTo>
                <a:lnTo>
                  <a:pt x="540" y="2"/>
                </a:lnTo>
                <a:lnTo>
                  <a:pt x="564" y="6"/>
                </a:lnTo>
                <a:lnTo>
                  <a:pt x="588" y="10"/>
                </a:lnTo>
                <a:lnTo>
                  <a:pt x="612" y="14"/>
                </a:lnTo>
                <a:lnTo>
                  <a:pt x="636" y="22"/>
                </a:lnTo>
                <a:lnTo>
                  <a:pt x="682" y="38"/>
                </a:lnTo>
                <a:lnTo>
                  <a:pt x="724" y="58"/>
                </a:lnTo>
                <a:lnTo>
                  <a:pt x="764" y="84"/>
                </a:lnTo>
                <a:lnTo>
                  <a:pt x="802" y="112"/>
                </a:lnTo>
                <a:lnTo>
                  <a:pt x="838" y="144"/>
                </a:lnTo>
                <a:lnTo>
                  <a:pt x="868" y="178"/>
                </a:lnTo>
                <a:lnTo>
                  <a:pt x="896" y="216"/>
                </a:lnTo>
                <a:lnTo>
                  <a:pt x="922" y="256"/>
                </a:lnTo>
                <a:lnTo>
                  <a:pt x="942" y="300"/>
                </a:lnTo>
                <a:lnTo>
                  <a:pt x="958" y="344"/>
                </a:lnTo>
                <a:lnTo>
                  <a:pt x="966" y="368"/>
                </a:lnTo>
                <a:lnTo>
                  <a:pt x="970" y="392"/>
                </a:lnTo>
                <a:lnTo>
                  <a:pt x="976" y="416"/>
                </a:lnTo>
                <a:lnTo>
                  <a:pt x="978" y="440"/>
                </a:lnTo>
                <a:lnTo>
                  <a:pt x="980" y="464"/>
                </a:lnTo>
                <a:lnTo>
                  <a:pt x="980" y="490"/>
                </a:lnTo>
                <a:lnTo>
                  <a:pt x="980" y="4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6353255" y="1354347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停车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矩形 90"/>
          <p:cNvSpPr/>
          <p:nvPr/>
        </p:nvSpPr>
        <p:spPr>
          <a:xfrm rot="1874842">
            <a:off x="7198129" y="1628076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洗车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矩形 91"/>
          <p:cNvSpPr/>
          <p:nvPr/>
        </p:nvSpPr>
        <p:spPr>
          <a:xfrm rot="4106264">
            <a:off x="7696629" y="2353330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洗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衣</a:t>
            </a:r>
          </a:p>
        </p:txBody>
      </p:sp>
      <p:sp>
        <p:nvSpPr>
          <p:cNvPr id="94" name="矩形 93"/>
          <p:cNvSpPr/>
          <p:nvPr/>
        </p:nvSpPr>
        <p:spPr>
          <a:xfrm rot="18503668">
            <a:off x="4979890" y="1940140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宠物服务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矩形 95"/>
          <p:cNvSpPr/>
          <p:nvPr/>
        </p:nvSpPr>
        <p:spPr>
          <a:xfrm rot="3072922">
            <a:off x="5244412" y="3915654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餐饮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/>
          <p:cNvSpPr txBox="1"/>
          <p:nvPr/>
        </p:nvSpPr>
        <p:spPr>
          <a:xfrm rot="20872257">
            <a:off x="4946786" y="3042634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电影</a:t>
            </a:r>
          </a:p>
        </p:txBody>
      </p:sp>
      <p:sp>
        <p:nvSpPr>
          <p:cNvPr id="97" name="文本框 96"/>
          <p:cNvSpPr txBox="1"/>
          <p:nvPr/>
        </p:nvSpPr>
        <p:spPr>
          <a:xfrm rot="810313">
            <a:off x="7975589" y="3052357"/>
            <a:ext cx="461665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理发</a:t>
            </a:r>
          </a:p>
        </p:txBody>
      </p:sp>
      <p:sp>
        <p:nvSpPr>
          <p:cNvPr id="99" name="矩形 98"/>
          <p:cNvSpPr/>
          <p:nvPr/>
        </p:nvSpPr>
        <p:spPr>
          <a:xfrm rot="19873149">
            <a:off x="7403394" y="3991339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家政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348783" y="4472011"/>
            <a:ext cx="646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接连接符 11"/>
          <p:cNvCxnSpPr/>
          <p:nvPr/>
        </p:nvCxnSpPr>
        <p:spPr bwMode="auto">
          <a:xfrm flipH="1">
            <a:off x="3347864" y="2531620"/>
            <a:ext cx="684076" cy="104040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连接符 13"/>
          <p:cNvCxnSpPr/>
          <p:nvPr/>
        </p:nvCxnSpPr>
        <p:spPr bwMode="auto">
          <a:xfrm>
            <a:off x="3347864" y="2531620"/>
            <a:ext cx="718778" cy="104040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493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3528" y="25965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实际运营上的难题：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地推？都是我们自己来推动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132" y="1650113"/>
            <a:ext cx="18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时间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25613" y="2247226"/>
            <a:ext cx="18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计划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3888" y="2844339"/>
            <a:ext cx="18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进度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02163" y="3441452"/>
            <a:ext cx="18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效果评估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60232" y="4038566"/>
            <a:ext cx="180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服务保障</a:t>
            </a:r>
          </a:p>
        </p:txBody>
      </p:sp>
      <p:cxnSp>
        <p:nvCxnSpPr>
          <p:cNvPr id="10" name="直接箭头连接符 9"/>
          <p:cNvCxnSpPr>
            <a:stCxn id="3" idx="1"/>
          </p:cNvCxnSpPr>
          <p:nvPr/>
        </p:nvCxnSpPr>
        <p:spPr bwMode="auto">
          <a:xfrm>
            <a:off x="507132" y="1850168"/>
            <a:ext cx="7377236" cy="29459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/>
          <p:cNvSpPr txBox="1"/>
          <p:nvPr/>
        </p:nvSpPr>
        <p:spPr>
          <a:xfrm>
            <a:off x="107504" y="4494756"/>
            <a:ext cx="471294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耗费大量的人力、财力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等真正形成规模，可能需要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189057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业务本质的困扰：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能一下子实现么？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038764" y="2116221"/>
            <a:ext cx="2083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“社会主义”高级阶段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323528" y="4292104"/>
            <a:ext cx="1080120" cy="648072"/>
          </a:xfrm>
          <a:prstGeom prst="roundRect">
            <a:avLst/>
          </a:prstGeom>
          <a:noFill/>
          <a:ln w="19050" cap="flat" cmpd="sng">
            <a:solidFill>
              <a:srgbClr val="0070C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187624" y="4580140"/>
            <a:ext cx="108000" cy="108000"/>
          </a:xfrm>
          <a:prstGeom prst="rect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9" name="肘形连接符 78"/>
          <p:cNvCxnSpPr/>
          <p:nvPr/>
        </p:nvCxnSpPr>
        <p:spPr bwMode="auto">
          <a:xfrm rot="10800000">
            <a:off x="392090" y="4437406"/>
            <a:ext cx="795537" cy="1600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肘形连接符 79"/>
          <p:cNvCxnSpPr/>
          <p:nvPr/>
        </p:nvCxnSpPr>
        <p:spPr bwMode="auto">
          <a:xfrm rot="10800000" flipV="1">
            <a:off x="392090" y="4647892"/>
            <a:ext cx="799727" cy="1445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矩形 81"/>
          <p:cNvSpPr/>
          <p:nvPr/>
        </p:nvSpPr>
        <p:spPr>
          <a:xfrm>
            <a:off x="289502" y="497617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深圳通充值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3" name="直接连接符 82"/>
          <p:cNvCxnSpPr/>
          <p:nvPr/>
        </p:nvCxnSpPr>
        <p:spPr bwMode="auto">
          <a:xfrm>
            <a:off x="392089" y="4437406"/>
            <a:ext cx="0" cy="355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5" name="组合 84"/>
          <p:cNvGrpSpPr>
            <a:grpSpLocks noChangeAspect="1"/>
          </p:cNvGrpSpPr>
          <p:nvPr/>
        </p:nvGrpSpPr>
        <p:grpSpPr>
          <a:xfrm>
            <a:off x="2128895" y="4290916"/>
            <a:ext cx="1080120" cy="713951"/>
            <a:chOff x="2072293" y="4355129"/>
            <a:chExt cx="1851633" cy="1223915"/>
          </a:xfrm>
        </p:grpSpPr>
        <p:sp>
          <p:nvSpPr>
            <p:cNvPr id="86" name="圆角矩形 85"/>
            <p:cNvSpPr/>
            <p:nvPr/>
          </p:nvSpPr>
          <p:spPr bwMode="auto">
            <a:xfrm>
              <a:off x="2072293" y="4355129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337" y="4393198"/>
              <a:ext cx="1666583" cy="1167342"/>
            </a:xfrm>
            <a:prstGeom prst="rect">
              <a:avLst/>
            </a:prstGeom>
          </p:spPr>
        </p:pic>
      </p:grpSp>
      <p:sp>
        <p:nvSpPr>
          <p:cNvPr id="88" name="矩形 87"/>
          <p:cNvSpPr/>
          <p:nvPr/>
        </p:nvSpPr>
        <p:spPr>
          <a:xfrm>
            <a:off x="2184637" y="50677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刷卡消费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3619" y="4355503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endParaRPr lang="zh-CN" altLang="en-US" sz="3200" b="1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7116368" y="353368"/>
            <a:ext cx="1824034" cy="1782484"/>
            <a:chOff x="4827063" y="1290570"/>
            <a:chExt cx="3777385" cy="3691339"/>
          </a:xfrm>
        </p:grpSpPr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6574821" y="1915840"/>
              <a:ext cx="1631950" cy="2454275"/>
            </a:xfrm>
            <a:custGeom>
              <a:avLst/>
              <a:gdLst>
                <a:gd name="T0" fmla="*/ 122 w 1028"/>
                <a:gd name="T1" fmla="*/ 210 h 1546"/>
                <a:gd name="T2" fmla="*/ 162 w 1028"/>
                <a:gd name="T3" fmla="*/ 282 h 1546"/>
                <a:gd name="T4" fmla="*/ 154 w 1028"/>
                <a:gd name="T5" fmla="*/ 294 h 1546"/>
                <a:gd name="T6" fmla="*/ 126 w 1028"/>
                <a:gd name="T7" fmla="*/ 336 h 1546"/>
                <a:gd name="T8" fmla="*/ 16 w 1028"/>
                <a:gd name="T9" fmla="*/ 518 h 1546"/>
                <a:gd name="T10" fmla="*/ 106 w 1028"/>
                <a:gd name="T11" fmla="*/ 532 h 1546"/>
                <a:gd name="T12" fmla="*/ 236 w 1028"/>
                <a:gd name="T13" fmla="*/ 580 h 1546"/>
                <a:gd name="T14" fmla="*/ 328 w 1028"/>
                <a:gd name="T15" fmla="*/ 646 h 1546"/>
                <a:gd name="T16" fmla="*/ 378 w 1028"/>
                <a:gd name="T17" fmla="*/ 694 h 1546"/>
                <a:gd name="T18" fmla="*/ 406 w 1028"/>
                <a:gd name="T19" fmla="*/ 732 h 1546"/>
                <a:gd name="T20" fmla="*/ 454 w 1028"/>
                <a:gd name="T21" fmla="*/ 808 h 1546"/>
                <a:gd name="T22" fmla="*/ 482 w 1028"/>
                <a:gd name="T23" fmla="*/ 872 h 1546"/>
                <a:gd name="T24" fmla="*/ 508 w 1028"/>
                <a:gd name="T25" fmla="*/ 986 h 1546"/>
                <a:gd name="T26" fmla="*/ 510 w 1028"/>
                <a:gd name="T27" fmla="*/ 1032 h 1546"/>
                <a:gd name="T28" fmla="*/ 494 w 1028"/>
                <a:gd name="T29" fmla="*/ 1172 h 1546"/>
                <a:gd name="T30" fmla="*/ 472 w 1028"/>
                <a:gd name="T31" fmla="*/ 1240 h 1546"/>
                <a:gd name="T32" fmla="*/ 454 w 1028"/>
                <a:gd name="T33" fmla="*/ 1274 h 1546"/>
                <a:gd name="T34" fmla="*/ 454 w 1028"/>
                <a:gd name="T35" fmla="*/ 1286 h 1546"/>
                <a:gd name="T36" fmla="*/ 576 w 1028"/>
                <a:gd name="T37" fmla="*/ 1542 h 1546"/>
                <a:gd name="T38" fmla="*/ 580 w 1028"/>
                <a:gd name="T39" fmla="*/ 1546 h 1546"/>
                <a:gd name="T40" fmla="*/ 586 w 1028"/>
                <a:gd name="T41" fmla="*/ 1546 h 1546"/>
                <a:gd name="T42" fmla="*/ 760 w 1028"/>
                <a:gd name="T43" fmla="*/ 1542 h 1546"/>
                <a:gd name="T44" fmla="*/ 882 w 1028"/>
                <a:gd name="T45" fmla="*/ 1538 h 1546"/>
                <a:gd name="T46" fmla="*/ 894 w 1028"/>
                <a:gd name="T47" fmla="*/ 1540 h 1546"/>
                <a:gd name="T48" fmla="*/ 902 w 1028"/>
                <a:gd name="T49" fmla="*/ 1538 h 1546"/>
                <a:gd name="T50" fmla="*/ 916 w 1028"/>
                <a:gd name="T51" fmla="*/ 1514 h 1546"/>
                <a:gd name="T52" fmla="*/ 924 w 1028"/>
                <a:gd name="T53" fmla="*/ 1494 h 1546"/>
                <a:gd name="T54" fmla="*/ 978 w 1028"/>
                <a:gd name="T55" fmla="*/ 1364 h 1546"/>
                <a:gd name="T56" fmla="*/ 1002 w 1028"/>
                <a:gd name="T57" fmla="*/ 1272 h 1546"/>
                <a:gd name="T58" fmla="*/ 1024 w 1028"/>
                <a:gd name="T59" fmla="*/ 1132 h 1546"/>
                <a:gd name="T60" fmla="*/ 1026 w 1028"/>
                <a:gd name="T61" fmla="*/ 990 h 1546"/>
                <a:gd name="T62" fmla="*/ 1018 w 1028"/>
                <a:gd name="T63" fmla="*/ 896 h 1546"/>
                <a:gd name="T64" fmla="*/ 990 w 1028"/>
                <a:gd name="T65" fmla="*/ 758 h 1546"/>
                <a:gd name="T66" fmla="*/ 958 w 1028"/>
                <a:gd name="T67" fmla="*/ 668 h 1546"/>
                <a:gd name="T68" fmla="*/ 920 w 1028"/>
                <a:gd name="T69" fmla="*/ 578 h 1546"/>
                <a:gd name="T70" fmla="*/ 848 w 1028"/>
                <a:gd name="T71" fmla="*/ 454 h 1546"/>
                <a:gd name="T72" fmla="*/ 758 w 1028"/>
                <a:gd name="T73" fmla="*/ 342 h 1546"/>
                <a:gd name="T74" fmla="*/ 692 w 1028"/>
                <a:gd name="T75" fmla="*/ 276 h 1546"/>
                <a:gd name="T76" fmla="*/ 580 w 1028"/>
                <a:gd name="T77" fmla="*/ 186 h 1546"/>
                <a:gd name="T78" fmla="*/ 460 w 1028"/>
                <a:gd name="T79" fmla="*/ 112 h 1546"/>
                <a:gd name="T80" fmla="*/ 372 w 1028"/>
                <a:gd name="T81" fmla="*/ 74 h 1546"/>
                <a:gd name="T82" fmla="*/ 236 w 1028"/>
                <a:gd name="T83" fmla="*/ 30 h 1546"/>
                <a:gd name="T84" fmla="*/ 96 w 1028"/>
                <a:gd name="T85" fmla="*/ 6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8" h="1546">
                  <a:moveTo>
                    <a:pt x="0" y="0"/>
                  </a:moveTo>
                  <a:lnTo>
                    <a:pt x="0" y="0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62" y="282"/>
                  </a:lnTo>
                  <a:lnTo>
                    <a:pt x="162" y="282"/>
                  </a:lnTo>
                  <a:lnTo>
                    <a:pt x="162" y="284"/>
                  </a:lnTo>
                  <a:lnTo>
                    <a:pt x="160" y="288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26" y="336"/>
                  </a:lnTo>
                  <a:lnTo>
                    <a:pt x="126" y="336"/>
                  </a:lnTo>
                  <a:lnTo>
                    <a:pt x="2" y="518"/>
                  </a:lnTo>
                  <a:lnTo>
                    <a:pt x="2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62" y="524"/>
                  </a:lnTo>
                  <a:lnTo>
                    <a:pt x="106" y="532"/>
                  </a:lnTo>
                  <a:lnTo>
                    <a:pt x="150" y="544"/>
                  </a:lnTo>
                  <a:lnTo>
                    <a:pt x="194" y="560"/>
                  </a:lnTo>
                  <a:lnTo>
                    <a:pt x="236" y="580"/>
                  </a:lnTo>
                  <a:lnTo>
                    <a:pt x="274" y="604"/>
                  </a:lnTo>
                  <a:lnTo>
                    <a:pt x="312" y="630"/>
                  </a:lnTo>
                  <a:lnTo>
                    <a:pt x="328" y="646"/>
                  </a:lnTo>
                  <a:lnTo>
                    <a:pt x="346" y="662"/>
                  </a:lnTo>
                  <a:lnTo>
                    <a:pt x="346" y="662"/>
                  </a:lnTo>
                  <a:lnTo>
                    <a:pt x="378" y="694"/>
                  </a:lnTo>
                  <a:lnTo>
                    <a:pt x="392" y="712"/>
                  </a:lnTo>
                  <a:lnTo>
                    <a:pt x="406" y="732"/>
                  </a:lnTo>
                  <a:lnTo>
                    <a:pt x="406" y="732"/>
                  </a:lnTo>
                  <a:lnTo>
                    <a:pt x="432" y="770"/>
                  </a:lnTo>
                  <a:lnTo>
                    <a:pt x="454" y="808"/>
                  </a:lnTo>
                  <a:lnTo>
                    <a:pt x="454" y="808"/>
                  </a:lnTo>
                  <a:lnTo>
                    <a:pt x="466" y="830"/>
                  </a:lnTo>
                  <a:lnTo>
                    <a:pt x="474" y="850"/>
                  </a:lnTo>
                  <a:lnTo>
                    <a:pt x="482" y="872"/>
                  </a:lnTo>
                  <a:lnTo>
                    <a:pt x="490" y="896"/>
                  </a:lnTo>
                  <a:lnTo>
                    <a:pt x="500" y="942"/>
                  </a:lnTo>
                  <a:lnTo>
                    <a:pt x="508" y="986"/>
                  </a:lnTo>
                  <a:lnTo>
                    <a:pt x="508" y="986"/>
                  </a:lnTo>
                  <a:lnTo>
                    <a:pt x="510" y="1010"/>
                  </a:lnTo>
                  <a:lnTo>
                    <a:pt x="510" y="1032"/>
                  </a:lnTo>
                  <a:lnTo>
                    <a:pt x="510" y="1080"/>
                  </a:lnTo>
                  <a:lnTo>
                    <a:pt x="504" y="1126"/>
                  </a:lnTo>
                  <a:lnTo>
                    <a:pt x="494" y="1172"/>
                  </a:lnTo>
                  <a:lnTo>
                    <a:pt x="494" y="1172"/>
                  </a:lnTo>
                  <a:lnTo>
                    <a:pt x="480" y="1218"/>
                  </a:lnTo>
                  <a:lnTo>
                    <a:pt x="472" y="1240"/>
                  </a:lnTo>
                  <a:lnTo>
                    <a:pt x="462" y="1260"/>
                  </a:lnTo>
                  <a:lnTo>
                    <a:pt x="462" y="1260"/>
                  </a:lnTo>
                  <a:lnTo>
                    <a:pt x="454" y="1274"/>
                  </a:lnTo>
                  <a:lnTo>
                    <a:pt x="454" y="1280"/>
                  </a:lnTo>
                  <a:lnTo>
                    <a:pt x="454" y="1286"/>
                  </a:lnTo>
                  <a:lnTo>
                    <a:pt x="454" y="1286"/>
                  </a:lnTo>
                  <a:lnTo>
                    <a:pt x="472" y="1324"/>
                  </a:lnTo>
                  <a:lnTo>
                    <a:pt x="472" y="1324"/>
                  </a:lnTo>
                  <a:lnTo>
                    <a:pt x="576" y="1542"/>
                  </a:lnTo>
                  <a:lnTo>
                    <a:pt x="576" y="1542"/>
                  </a:lnTo>
                  <a:lnTo>
                    <a:pt x="578" y="1544"/>
                  </a:lnTo>
                  <a:lnTo>
                    <a:pt x="580" y="1546"/>
                  </a:lnTo>
                  <a:lnTo>
                    <a:pt x="580" y="1546"/>
                  </a:lnTo>
                  <a:lnTo>
                    <a:pt x="586" y="1546"/>
                  </a:lnTo>
                  <a:lnTo>
                    <a:pt x="586" y="1546"/>
                  </a:lnTo>
                  <a:lnTo>
                    <a:pt x="624" y="1544"/>
                  </a:lnTo>
                  <a:lnTo>
                    <a:pt x="624" y="1544"/>
                  </a:lnTo>
                  <a:lnTo>
                    <a:pt x="760" y="1542"/>
                  </a:lnTo>
                  <a:lnTo>
                    <a:pt x="760" y="1542"/>
                  </a:lnTo>
                  <a:lnTo>
                    <a:pt x="882" y="1538"/>
                  </a:lnTo>
                  <a:lnTo>
                    <a:pt x="882" y="1538"/>
                  </a:lnTo>
                  <a:lnTo>
                    <a:pt x="888" y="1540"/>
                  </a:lnTo>
                  <a:lnTo>
                    <a:pt x="888" y="1540"/>
                  </a:lnTo>
                  <a:lnTo>
                    <a:pt x="894" y="1540"/>
                  </a:lnTo>
                  <a:lnTo>
                    <a:pt x="894" y="1540"/>
                  </a:lnTo>
                  <a:lnTo>
                    <a:pt x="902" y="1538"/>
                  </a:lnTo>
                  <a:lnTo>
                    <a:pt x="902" y="1538"/>
                  </a:lnTo>
                  <a:lnTo>
                    <a:pt x="906" y="1534"/>
                  </a:lnTo>
                  <a:lnTo>
                    <a:pt x="910" y="1526"/>
                  </a:lnTo>
                  <a:lnTo>
                    <a:pt x="916" y="1514"/>
                  </a:lnTo>
                  <a:lnTo>
                    <a:pt x="916" y="1514"/>
                  </a:lnTo>
                  <a:lnTo>
                    <a:pt x="924" y="1494"/>
                  </a:lnTo>
                  <a:lnTo>
                    <a:pt x="924" y="1494"/>
                  </a:lnTo>
                  <a:lnTo>
                    <a:pt x="944" y="1452"/>
                  </a:lnTo>
                  <a:lnTo>
                    <a:pt x="962" y="1408"/>
                  </a:lnTo>
                  <a:lnTo>
                    <a:pt x="978" y="1364"/>
                  </a:lnTo>
                  <a:lnTo>
                    <a:pt x="992" y="1318"/>
                  </a:lnTo>
                  <a:lnTo>
                    <a:pt x="992" y="1318"/>
                  </a:lnTo>
                  <a:lnTo>
                    <a:pt x="1002" y="1272"/>
                  </a:lnTo>
                  <a:lnTo>
                    <a:pt x="1012" y="1224"/>
                  </a:lnTo>
                  <a:lnTo>
                    <a:pt x="1018" y="1178"/>
                  </a:lnTo>
                  <a:lnTo>
                    <a:pt x="1024" y="1132"/>
                  </a:lnTo>
                  <a:lnTo>
                    <a:pt x="1028" y="1084"/>
                  </a:lnTo>
                  <a:lnTo>
                    <a:pt x="1028" y="1036"/>
                  </a:lnTo>
                  <a:lnTo>
                    <a:pt x="1026" y="990"/>
                  </a:lnTo>
                  <a:lnTo>
                    <a:pt x="1024" y="942"/>
                  </a:lnTo>
                  <a:lnTo>
                    <a:pt x="1024" y="942"/>
                  </a:lnTo>
                  <a:lnTo>
                    <a:pt x="1018" y="896"/>
                  </a:lnTo>
                  <a:lnTo>
                    <a:pt x="1012" y="850"/>
                  </a:lnTo>
                  <a:lnTo>
                    <a:pt x="1002" y="804"/>
                  </a:lnTo>
                  <a:lnTo>
                    <a:pt x="990" y="758"/>
                  </a:lnTo>
                  <a:lnTo>
                    <a:pt x="990" y="758"/>
                  </a:lnTo>
                  <a:lnTo>
                    <a:pt x="974" y="712"/>
                  </a:lnTo>
                  <a:lnTo>
                    <a:pt x="958" y="668"/>
                  </a:lnTo>
                  <a:lnTo>
                    <a:pt x="940" y="622"/>
                  </a:lnTo>
                  <a:lnTo>
                    <a:pt x="920" y="578"/>
                  </a:lnTo>
                  <a:lnTo>
                    <a:pt x="920" y="578"/>
                  </a:lnTo>
                  <a:lnTo>
                    <a:pt x="898" y="536"/>
                  </a:lnTo>
                  <a:lnTo>
                    <a:pt x="874" y="494"/>
                  </a:lnTo>
                  <a:lnTo>
                    <a:pt x="848" y="454"/>
                  </a:lnTo>
                  <a:lnTo>
                    <a:pt x="820" y="416"/>
                  </a:lnTo>
                  <a:lnTo>
                    <a:pt x="790" y="378"/>
                  </a:lnTo>
                  <a:lnTo>
                    <a:pt x="758" y="342"/>
                  </a:lnTo>
                  <a:lnTo>
                    <a:pt x="726" y="308"/>
                  </a:lnTo>
                  <a:lnTo>
                    <a:pt x="692" y="276"/>
                  </a:lnTo>
                  <a:lnTo>
                    <a:pt x="692" y="276"/>
                  </a:lnTo>
                  <a:lnTo>
                    <a:pt x="656" y="244"/>
                  </a:lnTo>
                  <a:lnTo>
                    <a:pt x="618" y="214"/>
                  </a:lnTo>
                  <a:lnTo>
                    <a:pt x="580" y="186"/>
                  </a:lnTo>
                  <a:lnTo>
                    <a:pt x="542" y="160"/>
                  </a:lnTo>
                  <a:lnTo>
                    <a:pt x="500" y="136"/>
                  </a:lnTo>
                  <a:lnTo>
                    <a:pt x="460" y="112"/>
                  </a:lnTo>
                  <a:lnTo>
                    <a:pt x="416" y="92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28" y="56"/>
                  </a:lnTo>
                  <a:lnTo>
                    <a:pt x="282" y="42"/>
                  </a:lnTo>
                  <a:lnTo>
                    <a:pt x="236" y="30"/>
                  </a:lnTo>
                  <a:lnTo>
                    <a:pt x="190" y="20"/>
                  </a:lnTo>
                  <a:lnTo>
                    <a:pt x="144" y="12"/>
                  </a:lnTo>
                  <a:lnTo>
                    <a:pt x="96" y="6"/>
                  </a:lnTo>
                  <a:lnTo>
                    <a:pt x="48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6848673" y="1787456"/>
              <a:ext cx="1755775" cy="2686050"/>
            </a:xfrm>
            <a:custGeom>
              <a:avLst/>
              <a:gdLst>
                <a:gd name="T0" fmla="*/ 976 w 1106"/>
                <a:gd name="T1" fmla="*/ 1692 h 1692"/>
                <a:gd name="T2" fmla="*/ 1032 w 1106"/>
                <a:gd name="T3" fmla="*/ 1566 h 1692"/>
                <a:gd name="T4" fmla="*/ 1074 w 1106"/>
                <a:gd name="T5" fmla="*/ 1434 h 1692"/>
                <a:gd name="T6" fmla="*/ 1098 w 1106"/>
                <a:gd name="T7" fmla="*/ 1298 h 1692"/>
                <a:gd name="T8" fmla="*/ 1106 w 1106"/>
                <a:gd name="T9" fmla="*/ 1158 h 1692"/>
                <a:gd name="T10" fmla="*/ 1104 w 1106"/>
                <a:gd name="T11" fmla="*/ 1084 h 1692"/>
                <a:gd name="T12" fmla="*/ 1092 w 1106"/>
                <a:gd name="T13" fmla="*/ 974 h 1692"/>
                <a:gd name="T14" fmla="*/ 1076 w 1106"/>
                <a:gd name="T15" fmla="*/ 900 h 1692"/>
                <a:gd name="T16" fmla="*/ 1058 w 1106"/>
                <a:gd name="T17" fmla="*/ 828 h 1692"/>
                <a:gd name="T18" fmla="*/ 1034 w 1106"/>
                <a:gd name="T19" fmla="*/ 756 h 1692"/>
                <a:gd name="T20" fmla="*/ 1004 w 1106"/>
                <a:gd name="T21" fmla="*/ 684 h 1692"/>
                <a:gd name="T22" fmla="*/ 970 w 1106"/>
                <a:gd name="T23" fmla="*/ 614 h 1692"/>
                <a:gd name="T24" fmla="*/ 950 w 1106"/>
                <a:gd name="T25" fmla="*/ 580 h 1692"/>
                <a:gd name="T26" fmla="*/ 910 w 1106"/>
                <a:gd name="T27" fmla="*/ 514 h 1692"/>
                <a:gd name="T28" fmla="*/ 866 w 1106"/>
                <a:gd name="T29" fmla="*/ 454 h 1692"/>
                <a:gd name="T30" fmla="*/ 820 w 1106"/>
                <a:gd name="T31" fmla="*/ 396 h 1692"/>
                <a:gd name="T32" fmla="*/ 716 w 1106"/>
                <a:gd name="T33" fmla="*/ 292 h 1692"/>
                <a:gd name="T34" fmla="*/ 602 w 1106"/>
                <a:gd name="T35" fmla="*/ 202 h 1692"/>
                <a:gd name="T36" fmla="*/ 478 w 1106"/>
                <a:gd name="T37" fmla="*/ 128 h 1692"/>
                <a:gd name="T38" fmla="*/ 348 w 1106"/>
                <a:gd name="T39" fmla="*/ 72 h 1692"/>
                <a:gd name="T40" fmla="*/ 212 w 1106"/>
                <a:gd name="T41" fmla="*/ 30 h 1692"/>
                <a:gd name="T42" fmla="*/ 72 w 1106"/>
                <a:gd name="T43" fmla="*/ 6 h 1692"/>
                <a:gd name="T44" fmla="*/ 0 w 1106"/>
                <a:gd name="T45" fmla="*/ 16 h 1692"/>
                <a:gd name="T46" fmla="*/ 70 w 1106"/>
                <a:gd name="T47" fmla="*/ 22 h 1692"/>
                <a:gd name="T48" fmla="*/ 208 w 1106"/>
                <a:gd name="T49" fmla="*/ 46 h 1692"/>
                <a:gd name="T50" fmla="*/ 342 w 1106"/>
                <a:gd name="T51" fmla="*/ 86 h 1692"/>
                <a:gd name="T52" fmla="*/ 472 w 1106"/>
                <a:gd name="T53" fmla="*/ 144 h 1692"/>
                <a:gd name="T54" fmla="*/ 592 w 1106"/>
                <a:gd name="T55" fmla="*/ 216 h 1692"/>
                <a:gd name="T56" fmla="*/ 706 w 1106"/>
                <a:gd name="T57" fmla="*/ 304 h 1692"/>
                <a:gd name="T58" fmla="*/ 808 w 1106"/>
                <a:gd name="T59" fmla="*/ 406 h 1692"/>
                <a:gd name="T60" fmla="*/ 876 w 1106"/>
                <a:gd name="T61" fmla="*/ 492 h 1692"/>
                <a:gd name="T62" fmla="*/ 918 w 1106"/>
                <a:gd name="T63" fmla="*/ 556 h 1692"/>
                <a:gd name="T64" fmla="*/ 936 w 1106"/>
                <a:gd name="T65" fmla="*/ 588 h 1692"/>
                <a:gd name="T66" fmla="*/ 974 w 1106"/>
                <a:gd name="T67" fmla="*/ 656 h 1692"/>
                <a:gd name="T68" fmla="*/ 1004 w 1106"/>
                <a:gd name="T69" fmla="*/ 726 h 1692"/>
                <a:gd name="T70" fmla="*/ 1032 w 1106"/>
                <a:gd name="T71" fmla="*/ 796 h 1692"/>
                <a:gd name="T72" fmla="*/ 1052 w 1106"/>
                <a:gd name="T73" fmla="*/ 868 h 1692"/>
                <a:gd name="T74" fmla="*/ 1070 w 1106"/>
                <a:gd name="T75" fmla="*/ 940 h 1692"/>
                <a:gd name="T76" fmla="*/ 1088 w 1106"/>
                <a:gd name="T77" fmla="*/ 1086 h 1692"/>
                <a:gd name="T78" fmla="*/ 1090 w 1106"/>
                <a:gd name="T79" fmla="*/ 1158 h 1692"/>
                <a:gd name="T80" fmla="*/ 1082 w 1106"/>
                <a:gd name="T81" fmla="*/ 1296 h 1692"/>
                <a:gd name="T82" fmla="*/ 1058 w 1106"/>
                <a:gd name="T83" fmla="*/ 1430 h 1692"/>
                <a:gd name="T84" fmla="*/ 1018 w 1106"/>
                <a:gd name="T85" fmla="*/ 1560 h 1692"/>
                <a:gd name="T86" fmla="*/ 962 w 1106"/>
                <a:gd name="T87" fmla="*/ 1686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6" h="1692">
                  <a:moveTo>
                    <a:pt x="976" y="1692"/>
                  </a:moveTo>
                  <a:lnTo>
                    <a:pt x="976" y="1692"/>
                  </a:lnTo>
                  <a:lnTo>
                    <a:pt x="1006" y="1630"/>
                  </a:lnTo>
                  <a:lnTo>
                    <a:pt x="1032" y="1566"/>
                  </a:lnTo>
                  <a:lnTo>
                    <a:pt x="1054" y="1500"/>
                  </a:lnTo>
                  <a:lnTo>
                    <a:pt x="1074" y="1434"/>
                  </a:lnTo>
                  <a:lnTo>
                    <a:pt x="1088" y="1366"/>
                  </a:lnTo>
                  <a:lnTo>
                    <a:pt x="1098" y="1298"/>
                  </a:lnTo>
                  <a:lnTo>
                    <a:pt x="1104" y="1228"/>
                  </a:lnTo>
                  <a:lnTo>
                    <a:pt x="1106" y="1158"/>
                  </a:lnTo>
                  <a:lnTo>
                    <a:pt x="1106" y="1158"/>
                  </a:lnTo>
                  <a:lnTo>
                    <a:pt x="1104" y="1084"/>
                  </a:lnTo>
                  <a:lnTo>
                    <a:pt x="1096" y="1010"/>
                  </a:lnTo>
                  <a:lnTo>
                    <a:pt x="1092" y="974"/>
                  </a:lnTo>
                  <a:lnTo>
                    <a:pt x="1084" y="936"/>
                  </a:lnTo>
                  <a:lnTo>
                    <a:pt x="1076" y="900"/>
                  </a:lnTo>
                  <a:lnTo>
                    <a:pt x="1068" y="864"/>
                  </a:lnTo>
                  <a:lnTo>
                    <a:pt x="1058" y="828"/>
                  </a:lnTo>
                  <a:lnTo>
                    <a:pt x="1046" y="792"/>
                  </a:lnTo>
                  <a:lnTo>
                    <a:pt x="1034" y="756"/>
                  </a:lnTo>
                  <a:lnTo>
                    <a:pt x="1020" y="720"/>
                  </a:lnTo>
                  <a:lnTo>
                    <a:pt x="1004" y="684"/>
                  </a:lnTo>
                  <a:lnTo>
                    <a:pt x="988" y="648"/>
                  </a:lnTo>
                  <a:lnTo>
                    <a:pt x="970" y="614"/>
                  </a:lnTo>
                  <a:lnTo>
                    <a:pt x="950" y="580"/>
                  </a:lnTo>
                  <a:lnTo>
                    <a:pt x="950" y="580"/>
                  </a:lnTo>
                  <a:lnTo>
                    <a:pt x="930" y="546"/>
                  </a:lnTo>
                  <a:lnTo>
                    <a:pt x="910" y="514"/>
                  </a:lnTo>
                  <a:lnTo>
                    <a:pt x="888" y="484"/>
                  </a:lnTo>
                  <a:lnTo>
                    <a:pt x="866" y="454"/>
                  </a:lnTo>
                  <a:lnTo>
                    <a:pt x="844" y="424"/>
                  </a:lnTo>
                  <a:lnTo>
                    <a:pt x="820" y="396"/>
                  </a:lnTo>
                  <a:lnTo>
                    <a:pt x="770" y="342"/>
                  </a:lnTo>
                  <a:lnTo>
                    <a:pt x="716" y="292"/>
                  </a:lnTo>
                  <a:lnTo>
                    <a:pt x="660" y="246"/>
                  </a:lnTo>
                  <a:lnTo>
                    <a:pt x="602" y="202"/>
                  </a:lnTo>
                  <a:lnTo>
                    <a:pt x="542" y="164"/>
                  </a:lnTo>
                  <a:lnTo>
                    <a:pt x="478" y="128"/>
                  </a:lnTo>
                  <a:lnTo>
                    <a:pt x="414" y="98"/>
                  </a:lnTo>
                  <a:lnTo>
                    <a:pt x="348" y="72"/>
                  </a:lnTo>
                  <a:lnTo>
                    <a:pt x="280" y="48"/>
                  </a:lnTo>
                  <a:lnTo>
                    <a:pt x="212" y="30"/>
                  </a:lnTo>
                  <a:lnTo>
                    <a:pt x="142" y="16"/>
                  </a:lnTo>
                  <a:lnTo>
                    <a:pt x="72" y="6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70" y="22"/>
                  </a:lnTo>
                  <a:lnTo>
                    <a:pt x="138" y="32"/>
                  </a:lnTo>
                  <a:lnTo>
                    <a:pt x="208" y="46"/>
                  </a:lnTo>
                  <a:lnTo>
                    <a:pt x="276" y="64"/>
                  </a:lnTo>
                  <a:lnTo>
                    <a:pt x="342" y="86"/>
                  </a:lnTo>
                  <a:lnTo>
                    <a:pt x="408" y="112"/>
                  </a:lnTo>
                  <a:lnTo>
                    <a:pt x="472" y="144"/>
                  </a:lnTo>
                  <a:lnTo>
                    <a:pt x="534" y="178"/>
                  </a:lnTo>
                  <a:lnTo>
                    <a:pt x="592" y="216"/>
                  </a:lnTo>
                  <a:lnTo>
                    <a:pt x="650" y="258"/>
                  </a:lnTo>
                  <a:lnTo>
                    <a:pt x="706" y="304"/>
                  </a:lnTo>
                  <a:lnTo>
                    <a:pt x="758" y="354"/>
                  </a:lnTo>
                  <a:lnTo>
                    <a:pt x="808" y="406"/>
                  </a:lnTo>
                  <a:lnTo>
                    <a:pt x="854" y="464"/>
                  </a:lnTo>
                  <a:lnTo>
                    <a:pt x="876" y="492"/>
                  </a:lnTo>
                  <a:lnTo>
                    <a:pt x="898" y="524"/>
                  </a:lnTo>
                  <a:lnTo>
                    <a:pt x="918" y="556"/>
                  </a:lnTo>
                  <a:lnTo>
                    <a:pt x="936" y="588"/>
                  </a:lnTo>
                  <a:lnTo>
                    <a:pt x="936" y="588"/>
                  </a:lnTo>
                  <a:lnTo>
                    <a:pt x="956" y="622"/>
                  </a:lnTo>
                  <a:lnTo>
                    <a:pt x="974" y="656"/>
                  </a:lnTo>
                  <a:lnTo>
                    <a:pt x="990" y="690"/>
                  </a:lnTo>
                  <a:lnTo>
                    <a:pt x="1004" y="726"/>
                  </a:lnTo>
                  <a:lnTo>
                    <a:pt x="1018" y="760"/>
                  </a:lnTo>
                  <a:lnTo>
                    <a:pt x="1032" y="796"/>
                  </a:lnTo>
                  <a:lnTo>
                    <a:pt x="1042" y="832"/>
                  </a:lnTo>
                  <a:lnTo>
                    <a:pt x="1052" y="868"/>
                  </a:lnTo>
                  <a:lnTo>
                    <a:pt x="1062" y="904"/>
                  </a:lnTo>
                  <a:lnTo>
                    <a:pt x="1070" y="940"/>
                  </a:lnTo>
                  <a:lnTo>
                    <a:pt x="1080" y="1012"/>
                  </a:lnTo>
                  <a:lnTo>
                    <a:pt x="1088" y="1086"/>
                  </a:lnTo>
                  <a:lnTo>
                    <a:pt x="1090" y="1158"/>
                  </a:lnTo>
                  <a:lnTo>
                    <a:pt x="1090" y="1158"/>
                  </a:lnTo>
                  <a:lnTo>
                    <a:pt x="1088" y="1228"/>
                  </a:lnTo>
                  <a:lnTo>
                    <a:pt x="1082" y="1296"/>
                  </a:lnTo>
                  <a:lnTo>
                    <a:pt x="1072" y="1362"/>
                  </a:lnTo>
                  <a:lnTo>
                    <a:pt x="1058" y="1430"/>
                  </a:lnTo>
                  <a:lnTo>
                    <a:pt x="1040" y="1496"/>
                  </a:lnTo>
                  <a:lnTo>
                    <a:pt x="1018" y="1560"/>
                  </a:lnTo>
                  <a:lnTo>
                    <a:pt x="992" y="1624"/>
                  </a:lnTo>
                  <a:lnTo>
                    <a:pt x="962" y="1686"/>
                  </a:lnTo>
                  <a:lnTo>
                    <a:pt x="976" y="16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416421" y="1619062"/>
              <a:ext cx="2520000" cy="2712478"/>
              <a:chOff x="5796416" y="1075290"/>
              <a:chExt cx="2520000" cy="2712478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796416" y="1267768"/>
                <a:ext cx="2520000" cy="2520000"/>
                <a:chOff x="5001716" y="1123752"/>
                <a:chExt cx="3314700" cy="3328690"/>
              </a:xfrm>
            </p:grpSpPr>
            <p:sp>
              <p:nvSpPr>
                <p:cNvPr id="72" name="Freeform 7"/>
                <p:cNvSpPr>
                  <a:spLocks/>
                </p:cNvSpPr>
                <p:nvPr/>
              </p:nvSpPr>
              <p:spPr bwMode="auto">
                <a:xfrm>
                  <a:off x="5306516" y="3245942"/>
                  <a:ext cx="2768600" cy="1206500"/>
                </a:xfrm>
                <a:custGeom>
                  <a:avLst/>
                  <a:gdLst>
                    <a:gd name="T0" fmla="*/ 1294 w 1744"/>
                    <a:gd name="T1" fmla="*/ 0 h 760"/>
                    <a:gd name="T2" fmla="*/ 1246 w 1744"/>
                    <a:gd name="T3" fmla="*/ 62 h 760"/>
                    <a:gd name="T4" fmla="*/ 1190 w 1744"/>
                    <a:gd name="T5" fmla="*/ 120 h 760"/>
                    <a:gd name="T6" fmla="*/ 1154 w 1744"/>
                    <a:gd name="T7" fmla="*/ 146 h 760"/>
                    <a:gd name="T8" fmla="*/ 1076 w 1744"/>
                    <a:gd name="T9" fmla="*/ 192 h 760"/>
                    <a:gd name="T10" fmla="*/ 1034 w 1744"/>
                    <a:gd name="T11" fmla="*/ 210 h 760"/>
                    <a:gd name="T12" fmla="*/ 990 w 1744"/>
                    <a:gd name="T13" fmla="*/ 224 h 760"/>
                    <a:gd name="T14" fmla="*/ 900 w 1744"/>
                    <a:gd name="T15" fmla="*/ 238 h 760"/>
                    <a:gd name="T16" fmla="*/ 852 w 1744"/>
                    <a:gd name="T17" fmla="*/ 242 h 760"/>
                    <a:gd name="T18" fmla="*/ 760 w 1744"/>
                    <a:gd name="T19" fmla="*/ 232 h 760"/>
                    <a:gd name="T20" fmla="*/ 714 w 1744"/>
                    <a:gd name="T21" fmla="*/ 224 h 760"/>
                    <a:gd name="T22" fmla="*/ 628 w 1744"/>
                    <a:gd name="T23" fmla="*/ 192 h 760"/>
                    <a:gd name="T24" fmla="*/ 586 w 1744"/>
                    <a:gd name="T25" fmla="*/ 170 h 760"/>
                    <a:gd name="T26" fmla="*/ 510 w 1744"/>
                    <a:gd name="T27" fmla="*/ 116 h 760"/>
                    <a:gd name="T28" fmla="*/ 492 w 1744"/>
                    <a:gd name="T29" fmla="*/ 100 h 760"/>
                    <a:gd name="T30" fmla="*/ 474 w 1744"/>
                    <a:gd name="T31" fmla="*/ 82 h 760"/>
                    <a:gd name="T32" fmla="*/ 458 w 1744"/>
                    <a:gd name="T33" fmla="*/ 66 h 760"/>
                    <a:gd name="T34" fmla="*/ 448 w 1744"/>
                    <a:gd name="T35" fmla="*/ 60 h 760"/>
                    <a:gd name="T36" fmla="*/ 438 w 1744"/>
                    <a:gd name="T37" fmla="*/ 58 h 760"/>
                    <a:gd name="T38" fmla="*/ 254 w 1744"/>
                    <a:gd name="T39" fmla="*/ 48 h 760"/>
                    <a:gd name="T40" fmla="*/ 144 w 1744"/>
                    <a:gd name="T41" fmla="*/ 42 h 760"/>
                    <a:gd name="T42" fmla="*/ 134 w 1744"/>
                    <a:gd name="T43" fmla="*/ 58 h 760"/>
                    <a:gd name="T44" fmla="*/ 110 w 1744"/>
                    <a:gd name="T45" fmla="*/ 104 h 760"/>
                    <a:gd name="T46" fmla="*/ 0 w 1744"/>
                    <a:gd name="T47" fmla="*/ 314 h 760"/>
                    <a:gd name="T48" fmla="*/ 0 w 1744"/>
                    <a:gd name="T49" fmla="*/ 318 h 760"/>
                    <a:gd name="T50" fmla="*/ 6 w 1744"/>
                    <a:gd name="T51" fmla="*/ 330 h 760"/>
                    <a:gd name="T52" fmla="*/ 18 w 1744"/>
                    <a:gd name="T53" fmla="*/ 342 h 760"/>
                    <a:gd name="T54" fmla="*/ 46 w 1744"/>
                    <a:gd name="T55" fmla="*/ 378 h 760"/>
                    <a:gd name="T56" fmla="*/ 110 w 1744"/>
                    <a:gd name="T57" fmla="*/ 452 h 760"/>
                    <a:gd name="T58" fmla="*/ 144 w 1744"/>
                    <a:gd name="T59" fmla="*/ 484 h 760"/>
                    <a:gd name="T60" fmla="*/ 218 w 1744"/>
                    <a:gd name="T61" fmla="*/ 546 h 760"/>
                    <a:gd name="T62" fmla="*/ 296 w 1744"/>
                    <a:gd name="T63" fmla="*/ 600 h 760"/>
                    <a:gd name="T64" fmla="*/ 378 w 1744"/>
                    <a:gd name="T65" fmla="*/ 646 h 760"/>
                    <a:gd name="T66" fmla="*/ 420 w 1744"/>
                    <a:gd name="T67" fmla="*/ 666 h 760"/>
                    <a:gd name="T68" fmla="*/ 508 w 1744"/>
                    <a:gd name="T69" fmla="*/ 702 h 760"/>
                    <a:gd name="T70" fmla="*/ 600 w 1744"/>
                    <a:gd name="T71" fmla="*/ 728 h 760"/>
                    <a:gd name="T72" fmla="*/ 692 w 1744"/>
                    <a:gd name="T73" fmla="*/ 746 h 760"/>
                    <a:gd name="T74" fmla="*/ 788 w 1744"/>
                    <a:gd name="T75" fmla="*/ 758 h 760"/>
                    <a:gd name="T76" fmla="*/ 812 w 1744"/>
                    <a:gd name="T77" fmla="*/ 760 h 760"/>
                    <a:gd name="T78" fmla="*/ 836 w 1744"/>
                    <a:gd name="T79" fmla="*/ 760 h 760"/>
                    <a:gd name="T80" fmla="*/ 886 w 1744"/>
                    <a:gd name="T81" fmla="*/ 760 h 760"/>
                    <a:gd name="T82" fmla="*/ 976 w 1744"/>
                    <a:gd name="T83" fmla="*/ 754 h 760"/>
                    <a:gd name="T84" fmla="*/ 1022 w 1744"/>
                    <a:gd name="T85" fmla="*/ 746 h 760"/>
                    <a:gd name="T86" fmla="*/ 1114 w 1744"/>
                    <a:gd name="T87" fmla="*/ 728 h 760"/>
                    <a:gd name="T88" fmla="*/ 1158 w 1744"/>
                    <a:gd name="T89" fmla="*/ 716 h 760"/>
                    <a:gd name="T90" fmla="*/ 1246 w 1744"/>
                    <a:gd name="T91" fmla="*/ 684 h 760"/>
                    <a:gd name="T92" fmla="*/ 1330 w 1744"/>
                    <a:gd name="T93" fmla="*/ 644 h 760"/>
                    <a:gd name="T94" fmla="*/ 1372 w 1744"/>
                    <a:gd name="T95" fmla="*/ 622 h 760"/>
                    <a:gd name="T96" fmla="*/ 1454 w 1744"/>
                    <a:gd name="T97" fmla="*/ 570 h 760"/>
                    <a:gd name="T98" fmla="*/ 1492 w 1744"/>
                    <a:gd name="T99" fmla="*/ 540 h 760"/>
                    <a:gd name="T100" fmla="*/ 1566 w 1744"/>
                    <a:gd name="T101" fmla="*/ 480 h 760"/>
                    <a:gd name="T102" fmla="*/ 1632 w 1744"/>
                    <a:gd name="T103" fmla="*/ 412 h 760"/>
                    <a:gd name="T104" fmla="*/ 1692 w 1744"/>
                    <a:gd name="T105" fmla="*/ 338 h 760"/>
                    <a:gd name="T106" fmla="*/ 1744 w 1744"/>
                    <a:gd name="T107" fmla="*/ 260 h 760"/>
                    <a:gd name="T108" fmla="*/ 1490 w 1744"/>
                    <a:gd name="T109" fmla="*/ 262 h 760"/>
                    <a:gd name="T110" fmla="*/ 1410 w 1744"/>
                    <a:gd name="T111" fmla="*/ 262 h 760"/>
                    <a:gd name="T112" fmla="*/ 1410 w 1744"/>
                    <a:gd name="T113" fmla="*/ 262 h 760"/>
                    <a:gd name="T114" fmla="*/ 1408 w 1744"/>
                    <a:gd name="T115" fmla="*/ 260 h 760"/>
                    <a:gd name="T116" fmla="*/ 1404 w 1744"/>
                    <a:gd name="T117" fmla="*/ 248 h 760"/>
                    <a:gd name="T118" fmla="*/ 1382 w 1744"/>
                    <a:gd name="T119" fmla="*/ 200 h 760"/>
                    <a:gd name="T120" fmla="*/ 1294 w 1744"/>
                    <a:gd name="T121" fmla="*/ 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44" h="760">
                      <a:moveTo>
                        <a:pt x="1294" y="0"/>
                      </a:moveTo>
                      <a:lnTo>
                        <a:pt x="1294" y="0"/>
                      </a:lnTo>
                      <a:lnTo>
                        <a:pt x="1270" y="32"/>
                      </a:lnTo>
                      <a:lnTo>
                        <a:pt x="1246" y="62"/>
                      </a:lnTo>
                      <a:lnTo>
                        <a:pt x="1218" y="92"/>
                      </a:lnTo>
                      <a:lnTo>
                        <a:pt x="1190" y="120"/>
                      </a:lnTo>
                      <a:lnTo>
                        <a:pt x="1190" y="120"/>
                      </a:lnTo>
                      <a:lnTo>
                        <a:pt x="1154" y="146"/>
                      </a:lnTo>
                      <a:lnTo>
                        <a:pt x="1116" y="172"/>
                      </a:lnTo>
                      <a:lnTo>
                        <a:pt x="1076" y="192"/>
                      </a:lnTo>
                      <a:lnTo>
                        <a:pt x="1034" y="210"/>
                      </a:lnTo>
                      <a:lnTo>
                        <a:pt x="1034" y="210"/>
                      </a:lnTo>
                      <a:lnTo>
                        <a:pt x="1012" y="218"/>
                      </a:lnTo>
                      <a:lnTo>
                        <a:pt x="990" y="224"/>
                      </a:lnTo>
                      <a:lnTo>
                        <a:pt x="944" y="232"/>
                      </a:lnTo>
                      <a:lnTo>
                        <a:pt x="900" y="238"/>
                      </a:lnTo>
                      <a:lnTo>
                        <a:pt x="852" y="242"/>
                      </a:lnTo>
                      <a:lnTo>
                        <a:pt x="852" y="242"/>
                      </a:lnTo>
                      <a:lnTo>
                        <a:pt x="806" y="238"/>
                      </a:lnTo>
                      <a:lnTo>
                        <a:pt x="760" y="232"/>
                      </a:lnTo>
                      <a:lnTo>
                        <a:pt x="760" y="232"/>
                      </a:lnTo>
                      <a:lnTo>
                        <a:pt x="714" y="224"/>
                      </a:lnTo>
                      <a:lnTo>
                        <a:pt x="670" y="210"/>
                      </a:lnTo>
                      <a:lnTo>
                        <a:pt x="628" y="192"/>
                      </a:lnTo>
                      <a:lnTo>
                        <a:pt x="586" y="170"/>
                      </a:lnTo>
                      <a:lnTo>
                        <a:pt x="586" y="170"/>
                      </a:lnTo>
                      <a:lnTo>
                        <a:pt x="548" y="144"/>
                      </a:lnTo>
                      <a:lnTo>
                        <a:pt x="510" y="116"/>
                      </a:lnTo>
                      <a:lnTo>
                        <a:pt x="510" y="116"/>
                      </a:lnTo>
                      <a:lnTo>
                        <a:pt x="492" y="100"/>
                      </a:lnTo>
                      <a:lnTo>
                        <a:pt x="474" y="82"/>
                      </a:lnTo>
                      <a:lnTo>
                        <a:pt x="474" y="82"/>
                      </a:lnTo>
                      <a:lnTo>
                        <a:pt x="458" y="66"/>
                      </a:lnTo>
                      <a:lnTo>
                        <a:pt x="458" y="66"/>
                      </a:lnTo>
                      <a:lnTo>
                        <a:pt x="452" y="62"/>
                      </a:lnTo>
                      <a:lnTo>
                        <a:pt x="448" y="60"/>
                      </a:lnTo>
                      <a:lnTo>
                        <a:pt x="438" y="58"/>
                      </a:lnTo>
                      <a:lnTo>
                        <a:pt x="438" y="58"/>
                      </a:lnTo>
                      <a:lnTo>
                        <a:pt x="254" y="48"/>
                      </a:lnTo>
                      <a:lnTo>
                        <a:pt x="254" y="48"/>
                      </a:lnTo>
                      <a:lnTo>
                        <a:pt x="144" y="42"/>
                      </a:lnTo>
                      <a:lnTo>
                        <a:pt x="144" y="42"/>
                      </a:lnTo>
                      <a:lnTo>
                        <a:pt x="138" y="50"/>
                      </a:lnTo>
                      <a:lnTo>
                        <a:pt x="134" y="58"/>
                      </a:lnTo>
                      <a:lnTo>
                        <a:pt x="134" y="58"/>
                      </a:lnTo>
                      <a:lnTo>
                        <a:pt x="110" y="104"/>
                      </a:lnTo>
                      <a:lnTo>
                        <a:pt x="110" y="104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0" y="318"/>
                      </a:lnTo>
                      <a:lnTo>
                        <a:pt x="0" y="322"/>
                      </a:lnTo>
                      <a:lnTo>
                        <a:pt x="6" y="330"/>
                      </a:lnTo>
                      <a:lnTo>
                        <a:pt x="18" y="342"/>
                      </a:lnTo>
                      <a:lnTo>
                        <a:pt x="18" y="342"/>
                      </a:lnTo>
                      <a:lnTo>
                        <a:pt x="46" y="378"/>
                      </a:lnTo>
                      <a:lnTo>
                        <a:pt x="46" y="378"/>
                      </a:lnTo>
                      <a:lnTo>
                        <a:pt x="78" y="416"/>
                      </a:lnTo>
                      <a:lnTo>
                        <a:pt x="110" y="452"/>
                      </a:lnTo>
                      <a:lnTo>
                        <a:pt x="110" y="452"/>
                      </a:lnTo>
                      <a:lnTo>
                        <a:pt x="144" y="484"/>
                      </a:lnTo>
                      <a:lnTo>
                        <a:pt x="180" y="516"/>
                      </a:lnTo>
                      <a:lnTo>
                        <a:pt x="218" y="546"/>
                      </a:lnTo>
                      <a:lnTo>
                        <a:pt x="256" y="574"/>
                      </a:lnTo>
                      <a:lnTo>
                        <a:pt x="296" y="600"/>
                      </a:lnTo>
                      <a:lnTo>
                        <a:pt x="336" y="624"/>
                      </a:lnTo>
                      <a:lnTo>
                        <a:pt x="378" y="646"/>
                      </a:lnTo>
                      <a:lnTo>
                        <a:pt x="420" y="666"/>
                      </a:lnTo>
                      <a:lnTo>
                        <a:pt x="420" y="666"/>
                      </a:lnTo>
                      <a:lnTo>
                        <a:pt x="464" y="686"/>
                      </a:lnTo>
                      <a:lnTo>
                        <a:pt x="508" y="702"/>
                      </a:lnTo>
                      <a:lnTo>
                        <a:pt x="554" y="716"/>
                      </a:lnTo>
                      <a:lnTo>
                        <a:pt x="600" y="728"/>
                      </a:lnTo>
                      <a:lnTo>
                        <a:pt x="646" y="738"/>
                      </a:lnTo>
                      <a:lnTo>
                        <a:pt x="692" y="746"/>
                      </a:lnTo>
                      <a:lnTo>
                        <a:pt x="740" y="754"/>
                      </a:lnTo>
                      <a:lnTo>
                        <a:pt x="788" y="758"/>
                      </a:lnTo>
                      <a:lnTo>
                        <a:pt x="788" y="758"/>
                      </a:lnTo>
                      <a:lnTo>
                        <a:pt x="812" y="760"/>
                      </a:lnTo>
                      <a:lnTo>
                        <a:pt x="836" y="760"/>
                      </a:lnTo>
                      <a:lnTo>
                        <a:pt x="836" y="760"/>
                      </a:lnTo>
                      <a:lnTo>
                        <a:pt x="886" y="760"/>
                      </a:lnTo>
                      <a:lnTo>
                        <a:pt x="886" y="760"/>
                      </a:lnTo>
                      <a:lnTo>
                        <a:pt x="930" y="758"/>
                      </a:lnTo>
                      <a:lnTo>
                        <a:pt x="976" y="754"/>
                      </a:lnTo>
                      <a:lnTo>
                        <a:pt x="976" y="754"/>
                      </a:lnTo>
                      <a:lnTo>
                        <a:pt x="1022" y="746"/>
                      </a:lnTo>
                      <a:lnTo>
                        <a:pt x="1068" y="738"/>
                      </a:lnTo>
                      <a:lnTo>
                        <a:pt x="1114" y="728"/>
                      </a:lnTo>
                      <a:lnTo>
                        <a:pt x="1158" y="716"/>
                      </a:lnTo>
                      <a:lnTo>
                        <a:pt x="1158" y="716"/>
                      </a:lnTo>
                      <a:lnTo>
                        <a:pt x="1202" y="700"/>
                      </a:lnTo>
                      <a:lnTo>
                        <a:pt x="1246" y="684"/>
                      </a:lnTo>
                      <a:lnTo>
                        <a:pt x="1288" y="664"/>
                      </a:lnTo>
                      <a:lnTo>
                        <a:pt x="1330" y="644"/>
                      </a:lnTo>
                      <a:lnTo>
                        <a:pt x="1330" y="644"/>
                      </a:lnTo>
                      <a:lnTo>
                        <a:pt x="1372" y="622"/>
                      </a:lnTo>
                      <a:lnTo>
                        <a:pt x="1414" y="596"/>
                      </a:lnTo>
                      <a:lnTo>
                        <a:pt x="1454" y="570"/>
                      </a:lnTo>
                      <a:lnTo>
                        <a:pt x="1492" y="540"/>
                      </a:lnTo>
                      <a:lnTo>
                        <a:pt x="1492" y="540"/>
                      </a:lnTo>
                      <a:lnTo>
                        <a:pt x="1530" y="512"/>
                      </a:lnTo>
                      <a:lnTo>
                        <a:pt x="1566" y="480"/>
                      </a:lnTo>
                      <a:lnTo>
                        <a:pt x="1600" y="446"/>
                      </a:lnTo>
                      <a:lnTo>
                        <a:pt x="1632" y="412"/>
                      </a:lnTo>
                      <a:lnTo>
                        <a:pt x="1662" y="376"/>
                      </a:lnTo>
                      <a:lnTo>
                        <a:pt x="1692" y="338"/>
                      </a:lnTo>
                      <a:lnTo>
                        <a:pt x="1718" y="300"/>
                      </a:lnTo>
                      <a:lnTo>
                        <a:pt x="1744" y="260"/>
                      </a:lnTo>
                      <a:lnTo>
                        <a:pt x="1744" y="260"/>
                      </a:lnTo>
                      <a:lnTo>
                        <a:pt x="1490" y="262"/>
                      </a:lnTo>
                      <a:lnTo>
                        <a:pt x="149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08" y="260"/>
                      </a:lnTo>
                      <a:lnTo>
                        <a:pt x="1406" y="256"/>
                      </a:lnTo>
                      <a:lnTo>
                        <a:pt x="1404" y="248"/>
                      </a:lnTo>
                      <a:lnTo>
                        <a:pt x="1404" y="248"/>
                      </a:lnTo>
                      <a:lnTo>
                        <a:pt x="1382" y="200"/>
                      </a:lnTo>
                      <a:lnTo>
                        <a:pt x="1382" y="200"/>
                      </a:lnTo>
                      <a:lnTo>
                        <a:pt x="1294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5001716" y="1123752"/>
                  <a:ext cx="1851025" cy="2540000"/>
                </a:xfrm>
                <a:custGeom>
                  <a:avLst/>
                  <a:gdLst>
                    <a:gd name="T0" fmla="*/ 264 w 1166"/>
                    <a:gd name="T1" fmla="*/ 1410 h 1600"/>
                    <a:gd name="T2" fmla="*/ 310 w 1166"/>
                    <a:gd name="T3" fmla="*/ 1324 h 1600"/>
                    <a:gd name="T4" fmla="*/ 320 w 1166"/>
                    <a:gd name="T5" fmla="*/ 1320 h 1600"/>
                    <a:gd name="T6" fmla="*/ 612 w 1166"/>
                    <a:gd name="T7" fmla="*/ 1342 h 1600"/>
                    <a:gd name="T8" fmla="*/ 566 w 1166"/>
                    <a:gd name="T9" fmla="*/ 1258 h 1600"/>
                    <a:gd name="T10" fmla="*/ 526 w 1166"/>
                    <a:gd name="T11" fmla="*/ 1124 h 1600"/>
                    <a:gd name="T12" fmla="*/ 524 w 1166"/>
                    <a:gd name="T13" fmla="*/ 982 h 1600"/>
                    <a:gd name="T14" fmla="*/ 542 w 1166"/>
                    <a:gd name="T15" fmla="*/ 892 h 1600"/>
                    <a:gd name="T16" fmla="*/ 576 w 1166"/>
                    <a:gd name="T17" fmla="*/ 804 h 1600"/>
                    <a:gd name="T18" fmla="*/ 624 w 1166"/>
                    <a:gd name="T19" fmla="*/ 732 h 1600"/>
                    <a:gd name="T20" fmla="*/ 668 w 1166"/>
                    <a:gd name="T21" fmla="*/ 678 h 1600"/>
                    <a:gd name="T22" fmla="*/ 718 w 1166"/>
                    <a:gd name="T23" fmla="*/ 634 h 1600"/>
                    <a:gd name="T24" fmla="*/ 832 w 1166"/>
                    <a:gd name="T25" fmla="*/ 564 h 1600"/>
                    <a:gd name="T26" fmla="*/ 922 w 1166"/>
                    <a:gd name="T27" fmla="*/ 534 h 1600"/>
                    <a:gd name="T28" fmla="*/ 966 w 1166"/>
                    <a:gd name="T29" fmla="*/ 526 h 1600"/>
                    <a:gd name="T30" fmla="*/ 986 w 1166"/>
                    <a:gd name="T31" fmla="*/ 522 h 1600"/>
                    <a:gd name="T32" fmla="*/ 1010 w 1166"/>
                    <a:gd name="T33" fmla="*/ 520 h 1600"/>
                    <a:gd name="T34" fmla="*/ 1016 w 1166"/>
                    <a:gd name="T35" fmla="*/ 512 h 1600"/>
                    <a:gd name="T36" fmla="*/ 1050 w 1166"/>
                    <a:gd name="T37" fmla="*/ 456 h 1600"/>
                    <a:gd name="T38" fmla="*/ 1126 w 1166"/>
                    <a:gd name="T39" fmla="*/ 336 h 1600"/>
                    <a:gd name="T40" fmla="*/ 1162 w 1166"/>
                    <a:gd name="T41" fmla="*/ 282 h 1600"/>
                    <a:gd name="T42" fmla="*/ 1128 w 1166"/>
                    <a:gd name="T43" fmla="*/ 208 h 1600"/>
                    <a:gd name="T44" fmla="*/ 1010 w 1166"/>
                    <a:gd name="T45" fmla="*/ 4 h 1600"/>
                    <a:gd name="T46" fmla="*/ 998 w 1166"/>
                    <a:gd name="T47" fmla="*/ 0 h 1600"/>
                    <a:gd name="T48" fmla="*/ 932 w 1166"/>
                    <a:gd name="T49" fmla="*/ 6 h 1600"/>
                    <a:gd name="T50" fmla="*/ 834 w 1166"/>
                    <a:gd name="T51" fmla="*/ 22 h 1600"/>
                    <a:gd name="T52" fmla="*/ 742 w 1166"/>
                    <a:gd name="T53" fmla="*/ 44 h 1600"/>
                    <a:gd name="T54" fmla="*/ 610 w 1166"/>
                    <a:gd name="T55" fmla="*/ 94 h 1600"/>
                    <a:gd name="T56" fmla="*/ 484 w 1166"/>
                    <a:gd name="T57" fmla="*/ 162 h 1600"/>
                    <a:gd name="T58" fmla="*/ 406 w 1166"/>
                    <a:gd name="T59" fmla="*/ 218 h 1600"/>
                    <a:gd name="T60" fmla="*/ 300 w 1166"/>
                    <a:gd name="T61" fmla="*/ 312 h 1600"/>
                    <a:gd name="T62" fmla="*/ 206 w 1166"/>
                    <a:gd name="T63" fmla="*/ 422 h 1600"/>
                    <a:gd name="T64" fmla="*/ 152 w 1166"/>
                    <a:gd name="T65" fmla="*/ 500 h 1600"/>
                    <a:gd name="T66" fmla="*/ 86 w 1166"/>
                    <a:gd name="T67" fmla="*/ 628 h 1600"/>
                    <a:gd name="T68" fmla="*/ 38 w 1166"/>
                    <a:gd name="T69" fmla="*/ 764 h 1600"/>
                    <a:gd name="T70" fmla="*/ 16 w 1166"/>
                    <a:gd name="T71" fmla="*/ 858 h 1600"/>
                    <a:gd name="T72" fmla="*/ 4 w 1166"/>
                    <a:gd name="T73" fmla="*/ 952 h 1600"/>
                    <a:gd name="T74" fmla="*/ 0 w 1166"/>
                    <a:gd name="T75" fmla="*/ 1092 h 1600"/>
                    <a:gd name="T76" fmla="*/ 18 w 1166"/>
                    <a:gd name="T77" fmla="*/ 1230 h 1600"/>
                    <a:gd name="T78" fmla="*/ 38 w 1166"/>
                    <a:gd name="T79" fmla="*/ 1322 h 1600"/>
                    <a:gd name="T80" fmla="*/ 64 w 1166"/>
                    <a:gd name="T81" fmla="*/ 1408 h 1600"/>
                    <a:gd name="T82" fmla="*/ 100 w 1166"/>
                    <a:gd name="T83" fmla="*/ 1490 h 1600"/>
                    <a:gd name="T84" fmla="*/ 160 w 1166"/>
                    <a:gd name="T85" fmla="*/ 160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66" h="1600">
                      <a:moveTo>
                        <a:pt x="160" y="1600"/>
                      </a:moveTo>
                      <a:lnTo>
                        <a:pt x="160" y="1600"/>
                      </a:lnTo>
                      <a:lnTo>
                        <a:pt x="264" y="1410"/>
                      </a:lnTo>
                      <a:lnTo>
                        <a:pt x="264" y="1410"/>
                      </a:lnTo>
                      <a:lnTo>
                        <a:pt x="310" y="1324"/>
                      </a:lnTo>
                      <a:lnTo>
                        <a:pt x="310" y="1324"/>
                      </a:lnTo>
                      <a:lnTo>
                        <a:pt x="314" y="1320"/>
                      </a:lnTo>
                      <a:lnTo>
                        <a:pt x="320" y="1320"/>
                      </a:lnTo>
                      <a:lnTo>
                        <a:pt x="320" y="1320"/>
                      </a:lnTo>
                      <a:lnTo>
                        <a:pt x="360" y="1322"/>
                      </a:lnTo>
                      <a:lnTo>
                        <a:pt x="360" y="1322"/>
                      </a:lnTo>
                      <a:lnTo>
                        <a:pt x="612" y="1342"/>
                      </a:lnTo>
                      <a:lnTo>
                        <a:pt x="612" y="1342"/>
                      </a:lnTo>
                      <a:lnTo>
                        <a:pt x="588" y="1302"/>
                      </a:lnTo>
                      <a:lnTo>
                        <a:pt x="566" y="1258"/>
                      </a:lnTo>
                      <a:lnTo>
                        <a:pt x="548" y="1216"/>
                      </a:lnTo>
                      <a:lnTo>
                        <a:pt x="536" y="1170"/>
                      </a:lnTo>
                      <a:lnTo>
                        <a:pt x="526" y="1124"/>
                      </a:lnTo>
                      <a:lnTo>
                        <a:pt x="520" y="1078"/>
                      </a:lnTo>
                      <a:lnTo>
                        <a:pt x="520" y="1030"/>
                      </a:lnTo>
                      <a:lnTo>
                        <a:pt x="524" y="982"/>
                      </a:lnTo>
                      <a:lnTo>
                        <a:pt x="524" y="982"/>
                      </a:lnTo>
                      <a:lnTo>
                        <a:pt x="530" y="936"/>
                      </a:lnTo>
                      <a:lnTo>
                        <a:pt x="542" y="892"/>
                      </a:lnTo>
                      <a:lnTo>
                        <a:pt x="558" y="848"/>
                      </a:lnTo>
                      <a:lnTo>
                        <a:pt x="576" y="804"/>
                      </a:lnTo>
                      <a:lnTo>
                        <a:pt x="576" y="804"/>
                      </a:lnTo>
                      <a:lnTo>
                        <a:pt x="586" y="784"/>
                      </a:lnTo>
                      <a:lnTo>
                        <a:pt x="598" y="766"/>
                      </a:lnTo>
                      <a:lnTo>
                        <a:pt x="624" y="732"/>
                      </a:lnTo>
                      <a:lnTo>
                        <a:pt x="624" y="732"/>
                      </a:lnTo>
                      <a:lnTo>
                        <a:pt x="652" y="696"/>
                      </a:lnTo>
                      <a:lnTo>
                        <a:pt x="668" y="678"/>
                      </a:lnTo>
                      <a:lnTo>
                        <a:pt x="684" y="662"/>
                      </a:lnTo>
                      <a:lnTo>
                        <a:pt x="684" y="662"/>
                      </a:lnTo>
                      <a:lnTo>
                        <a:pt x="718" y="634"/>
                      </a:lnTo>
                      <a:lnTo>
                        <a:pt x="754" y="606"/>
                      </a:lnTo>
                      <a:lnTo>
                        <a:pt x="792" y="584"/>
                      </a:lnTo>
                      <a:lnTo>
                        <a:pt x="832" y="564"/>
                      </a:lnTo>
                      <a:lnTo>
                        <a:pt x="832" y="564"/>
                      </a:lnTo>
                      <a:lnTo>
                        <a:pt x="876" y="546"/>
                      </a:lnTo>
                      <a:lnTo>
                        <a:pt x="922" y="534"/>
                      </a:lnTo>
                      <a:lnTo>
                        <a:pt x="922" y="534"/>
                      </a:lnTo>
                      <a:lnTo>
                        <a:pt x="944" y="528"/>
                      </a:lnTo>
                      <a:lnTo>
                        <a:pt x="966" y="526"/>
                      </a:lnTo>
                      <a:lnTo>
                        <a:pt x="966" y="526"/>
                      </a:lnTo>
                      <a:lnTo>
                        <a:pt x="986" y="522"/>
                      </a:lnTo>
                      <a:lnTo>
                        <a:pt x="986" y="522"/>
                      </a:lnTo>
                      <a:lnTo>
                        <a:pt x="998" y="522"/>
                      </a:lnTo>
                      <a:lnTo>
                        <a:pt x="1006" y="522"/>
                      </a:lnTo>
                      <a:lnTo>
                        <a:pt x="1010" y="520"/>
                      </a:lnTo>
                      <a:lnTo>
                        <a:pt x="1010" y="520"/>
                      </a:lnTo>
                      <a:lnTo>
                        <a:pt x="1014" y="516"/>
                      </a:lnTo>
                      <a:lnTo>
                        <a:pt x="1016" y="512"/>
                      </a:lnTo>
                      <a:lnTo>
                        <a:pt x="1022" y="502"/>
                      </a:lnTo>
                      <a:lnTo>
                        <a:pt x="1022" y="502"/>
                      </a:lnTo>
                      <a:lnTo>
                        <a:pt x="1050" y="456"/>
                      </a:lnTo>
                      <a:lnTo>
                        <a:pt x="1050" y="456"/>
                      </a:lnTo>
                      <a:lnTo>
                        <a:pt x="1126" y="336"/>
                      </a:lnTo>
                      <a:lnTo>
                        <a:pt x="1126" y="336"/>
                      </a:lnTo>
                      <a:lnTo>
                        <a:pt x="1156" y="290"/>
                      </a:lnTo>
                      <a:lnTo>
                        <a:pt x="1156" y="290"/>
                      </a:lnTo>
                      <a:lnTo>
                        <a:pt x="1162" y="282"/>
                      </a:lnTo>
                      <a:lnTo>
                        <a:pt x="1166" y="274"/>
                      </a:lnTo>
                      <a:lnTo>
                        <a:pt x="1166" y="274"/>
                      </a:lnTo>
                      <a:lnTo>
                        <a:pt x="1128" y="208"/>
                      </a:lnTo>
                      <a:lnTo>
                        <a:pt x="1128" y="208"/>
                      </a:lnTo>
                      <a:lnTo>
                        <a:pt x="1010" y="4"/>
                      </a:lnTo>
                      <a:lnTo>
                        <a:pt x="1010" y="4"/>
                      </a:lnTo>
                      <a:lnTo>
                        <a:pt x="1008" y="2"/>
                      </a:lnTo>
                      <a:lnTo>
                        <a:pt x="1006" y="0"/>
                      </a:lnTo>
                      <a:lnTo>
                        <a:pt x="998" y="0"/>
                      </a:lnTo>
                      <a:lnTo>
                        <a:pt x="982" y="2"/>
                      </a:lnTo>
                      <a:lnTo>
                        <a:pt x="982" y="2"/>
                      </a:lnTo>
                      <a:lnTo>
                        <a:pt x="932" y="6"/>
                      </a:lnTo>
                      <a:lnTo>
                        <a:pt x="932" y="6"/>
                      </a:lnTo>
                      <a:lnTo>
                        <a:pt x="882" y="12"/>
                      </a:lnTo>
                      <a:lnTo>
                        <a:pt x="834" y="22"/>
                      </a:lnTo>
                      <a:lnTo>
                        <a:pt x="834" y="22"/>
                      </a:lnTo>
                      <a:lnTo>
                        <a:pt x="788" y="32"/>
                      </a:lnTo>
                      <a:lnTo>
                        <a:pt x="742" y="44"/>
                      </a:lnTo>
                      <a:lnTo>
                        <a:pt x="698" y="58"/>
                      </a:lnTo>
                      <a:lnTo>
                        <a:pt x="654" y="76"/>
                      </a:lnTo>
                      <a:lnTo>
                        <a:pt x="610" y="94"/>
                      </a:lnTo>
                      <a:lnTo>
                        <a:pt x="566" y="116"/>
                      </a:lnTo>
                      <a:lnTo>
                        <a:pt x="526" y="138"/>
                      </a:lnTo>
                      <a:lnTo>
                        <a:pt x="484" y="162"/>
                      </a:lnTo>
                      <a:lnTo>
                        <a:pt x="484" y="162"/>
                      </a:lnTo>
                      <a:lnTo>
                        <a:pt x="446" y="190"/>
                      </a:lnTo>
                      <a:lnTo>
                        <a:pt x="406" y="218"/>
                      </a:lnTo>
                      <a:lnTo>
                        <a:pt x="370" y="248"/>
                      </a:lnTo>
                      <a:lnTo>
                        <a:pt x="334" y="280"/>
                      </a:lnTo>
                      <a:lnTo>
                        <a:pt x="300" y="312"/>
                      </a:lnTo>
                      <a:lnTo>
                        <a:pt x="268" y="348"/>
                      </a:lnTo>
                      <a:lnTo>
                        <a:pt x="236" y="384"/>
                      </a:lnTo>
                      <a:lnTo>
                        <a:pt x="206" y="422"/>
                      </a:lnTo>
                      <a:lnTo>
                        <a:pt x="206" y="422"/>
                      </a:lnTo>
                      <a:lnTo>
                        <a:pt x="178" y="460"/>
                      </a:lnTo>
                      <a:lnTo>
                        <a:pt x="152" y="500"/>
                      </a:lnTo>
                      <a:lnTo>
                        <a:pt x="128" y="542"/>
                      </a:lnTo>
                      <a:lnTo>
                        <a:pt x="106" y="584"/>
                      </a:lnTo>
                      <a:lnTo>
                        <a:pt x="86" y="628"/>
                      </a:lnTo>
                      <a:lnTo>
                        <a:pt x="68" y="672"/>
                      </a:lnTo>
                      <a:lnTo>
                        <a:pt x="52" y="718"/>
                      </a:lnTo>
                      <a:lnTo>
                        <a:pt x="38" y="764"/>
                      </a:lnTo>
                      <a:lnTo>
                        <a:pt x="38" y="764"/>
                      </a:lnTo>
                      <a:lnTo>
                        <a:pt x="28" y="810"/>
                      </a:lnTo>
                      <a:lnTo>
                        <a:pt x="16" y="858"/>
                      </a:lnTo>
                      <a:lnTo>
                        <a:pt x="10" y="904"/>
                      </a:lnTo>
                      <a:lnTo>
                        <a:pt x="4" y="952"/>
                      </a:lnTo>
                      <a:lnTo>
                        <a:pt x="4" y="952"/>
                      </a:lnTo>
                      <a:lnTo>
                        <a:pt x="2" y="1000"/>
                      </a:lnTo>
                      <a:lnTo>
                        <a:pt x="0" y="1046"/>
                      </a:lnTo>
                      <a:lnTo>
                        <a:pt x="0" y="1092"/>
                      </a:lnTo>
                      <a:lnTo>
                        <a:pt x="4" y="1140"/>
                      </a:lnTo>
                      <a:lnTo>
                        <a:pt x="4" y="1140"/>
                      </a:lnTo>
                      <a:lnTo>
                        <a:pt x="18" y="1230"/>
                      </a:lnTo>
                      <a:lnTo>
                        <a:pt x="26" y="1276"/>
                      </a:lnTo>
                      <a:lnTo>
                        <a:pt x="38" y="1322"/>
                      </a:lnTo>
                      <a:lnTo>
                        <a:pt x="38" y="1322"/>
                      </a:lnTo>
                      <a:lnTo>
                        <a:pt x="50" y="1364"/>
                      </a:lnTo>
                      <a:lnTo>
                        <a:pt x="56" y="1386"/>
                      </a:lnTo>
                      <a:lnTo>
                        <a:pt x="64" y="1408"/>
                      </a:lnTo>
                      <a:lnTo>
                        <a:pt x="64" y="1408"/>
                      </a:lnTo>
                      <a:lnTo>
                        <a:pt x="100" y="1490"/>
                      </a:lnTo>
                      <a:lnTo>
                        <a:pt x="100" y="1490"/>
                      </a:lnTo>
                      <a:lnTo>
                        <a:pt x="114" y="1518"/>
                      </a:lnTo>
                      <a:lnTo>
                        <a:pt x="128" y="1546"/>
                      </a:lnTo>
                      <a:lnTo>
                        <a:pt x="160" y="160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74" name="Freeform 11"/>
                <p:cNvSpPr>
                  <a:spLocks/>
                </p:cNvSpPr>
                <p:nvPr/>
              </p:nvSpPr>
              <p:spPr bwMode="auto">
                <a:xfrm>
                  <a:off x="6684466" y="1126927"/>
                  <a:ext cx="1631950" cy="2454275"/>
                </a:xfrm>
                <a:custGeom>
                  <a:avLst/>
                  <a:gdLst>
                    <a:gd name="T0" fmla="*/ 122 w 1028"/>
                    <a:gd name="T1" fmla="*/ 210 h 1546"/>
                    <a:gd name="T2" fmla="*/ 162 w 1028"/>
                    <a:gd name="T3" fmla="*/ 282 h 1546"/>
                    <a:gd name="T4" fmla="*/ 154 w 1028"/>
                    <a:gd name="T5" fmla="*/ 294 h 1546"/>
                    <a:gd name="T6" fmla="*/ 126 w 1028"/>
                    <a:gd name="T7" fmla="*/ 336 h 1546"/>
                    <a:gd name="T8" fmla="*/ 16 w 1028"/>
                    <a:gd name="T9" fmla="*/ 518 h 1546"/>
                    <a:gd name="T10" fmla="*/ 106 w 1028"/>
                    <a:gd name="T11" fmla="*/ 532 h 1546"/>
                    <a:gd name="T12" fmla="*/ 236 w 1028"/>
                    <a:gd name="T13" fmla="*/ 580 h 1546"/>
                    <a:gd name="T14" fmla="*/ 328 w 1028"/>
                    <a:gd name="T15" fmla="*/ 646 h 1546"/>
                    <a:gd name="T16" fmla="*/ 378 w 1028"/>
                    <a:gd name="T17" fmla="*/ 694 h 1546"/>
                    <a:gd name="T18" fmla="*/ 406 w 1028"/>
                    <a:gd name="T19" fmla="*/ 732 h 1546"/>
                    <a:gd name="T20" fmla="*/ 454 w 1028"/>
                    <a:gd name="T21" fmla="*/ 808 h 1546"/>
                    <a:gd name="T22" fmla="*/ 482 w 1028"/>
                    <a:gd name="T23" fmla="*/ 872 h 1546"/>
                    <a:gd name="T24" fmla="*/ 508 w 1028"/>
                    <a:gd name="T25" fmla="*/ 986 h 1546"/>
                    <a:gd name="T26" fmla="*/ 510 w 1028"/>
                    <a:gd name="T27" fmla="*/ 1032 h 1546"/>
                    <a:gd name="T28" fmla="*/ 494 w 1028"/>
                    <a:gd name="T29" fmla="*/ 1172 h 1546"/>
                    <a:gd name="T30" fmla="*/ 472 w 1028"/>
                    <a:gd name="T31" fmla="*/ 1240 h 1546"/>
                    <a:gd name="T32" fmla="*/ 454 w 1028"/>
                    <a:gd name="T33" fmla="*/ 1274 h 1546"/>
                    <a:gd name="T34" fmla="*/ 454 w 1028"/>
                    <a:gd name="T35" fmla="*/ 1286 h 1546"/>
                    <a:gd name="T36" fmla="*/ 576 w 1028"/>
                    <a:gd name="T37" fmla="*/ 1542 h 1546"/>
                    <a:gd name="T38" fmla="*/ 580 w 1028"/>
                    <a:gd name="T39" fmla="*/ 1546 h 1546"/>
                    <a:gd name="T40" fmla="*/ 586 w 1028"/>
                    <a:gd name="T41" fmla="*/ 1546 h 1546"/>
                    <a:gd name="T42" fmla="*/ 760 w 1028"/>
                    <a:gd name="T43" fmla="*/ 1542 h 1546"/>
                    <a:gd name="T44" fmla="*/ 882 w 1028"/>
                    <a:gd name="T45" fmla="*/ 1538 h 1546"/>
                    <a:gd name="T46" fmla="*/ 894 w 1028"/>
                    <a:gd name="T47" fmla="*/ 1540 h 1546"/>
                    <a:gd name="T48" fmla="*/ 902 w 1028"/>
                    <a:gd name="T49" fmla="*/ 1538 h 1546"/>
                    <a:gd name="T50" fmla="*/ 916 w 1028"/>
                    <a:gd name="T51" fmla="*/ 1514 h 1546"/>
                    <a:gd name="T52" fmla="*/ 924 w 1028"/>
                    <a:gd name="T53" fmla="*/ 1494 h 1546"/>
                    <a:gd name="T54" fmla="*/ 978 w 1028"/>
                    <a:gd name="T55" fmla="*/ 1364 h 1546"/>
                    <a:gd name="T56" fmla="*/ 1002 w 1028"/>
                    <a:gd name="T57" fmla="*/ 1272 h 1546"/>
                    <a:gd name="T58" fmla="*/ 1024 w 1028"/>
                    <a:gd name="T59" fmla="*/ 1132 h 1546"/>
                    <a:gd name="T60" fmla="*/ 1026 w 1028"/>
                    <a:gd name="T61" fmla="*/ 990 h 1546"/>
                    <a:gd name="T62" fmla="*/ 1018 w 1028"/>
                    <a:gd name="T63" fmla="*/ 896 h 1546"/>
                    <a:gd name="T64" fmla="*/ 990 w 1028"/>
                    <a:gd name="T65" fmla="*/ 758 h 1546"/>
                    <a:gd name="T66" fmla="*/ 958 w 1028"/>
                    <a:gd name="T67" fmla="*/ 668 h 1546"/>
                    <a:gd name="T68" fmla="*/ 920 w 1028"/>
                    <a:gd name="T69" fmla="*/ 578 h 1546"/>
                    <a:gd name="T70" fmla="*/ 848 w 1028"/>
                    <a:gd name="T71" fmla="*/ 454 h 1546"/>
                    <a:gd name="T72" fmla="*/ 758 w 1028"/>
                    <a:gd name="T73" fmla="*/ 342 h 1546"/>
                    <a:gd name="T74" fmla="*/ 692 w 1028"/>
                    <a:gd name="T75" fmla="*/ 276 h 1546"/>
                    <a:gd name="T76" fmla="*/ 580 w 1028"/>
                    <a:gd name="T77" fmla="*/ 186 h 1546"/>
                    <a:gd name="T78" fmla="*/ 460 w 1028"/>
                    <a:gd name="T79" fmla="*/ 112 h 1546"/>
                    <a:gd name="T80" fmla="*/ 372 w 1028"/>
                    <a:gd name="T81" fmla="*/ 74 h 1546"/>
                    <a:gd name="T82" fmla="*/ 236 w 1028"/>
                    <a:gd name="T83" fmla="*/ 30 h 1546"/>
                    <a:gd name="T84" fmla="*/ 96 w 1028"/>
                    <a:gd name="T85" fmla="*/ 6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8" h="154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2" y="210"/>
                      </a:lnTo>
                      <a:lnTo>
                        <a:pt x="122" y="210"/>
                      </a:lnTo>
                      <a:lnTo>
                        <a:pt x="162" y="282"/>
                      </a:lnTo>
                      <a:lnTo>
                        <a:pt x="162" y="282"/>
                      </a:lnTo>
                      <a:lnTo>
                        <a:pt x="162" y="284"/>
                      </a:lnTo>
                      <a:lnTo>
                        <a:pt x="160" y="288"/>
                      </a:lnTo>
                      <a:lnTo>
                        <a:pt x="154" y="294"/>
                      </a:lnTo>
                      <a:lnTo>
                        <a:pt x="154" y="294"/>
                      </a:lnTo>
                      <a:lnTo>
                        <a:pt x="126" y="336"/>
                      </a:lnTo>
                      <a:lnTo>
                        <a:pt x="126" y="336"/>
                      </a:lnTo>
                      <a:lnTo>
                        <a:pt x="2" y="518"/>
                      </a:lnTo>
                      <a:lnTo>
                        <a:pt x="2" y="518"/>
                      </a:lnTo>
                      <a:lnTo>
                        <a:pt x="16" y="518"/>
                      </a:lnTo>
                      <a:lnTo>
                        <a:pt x="16" y="518"/>
                      </a:lnTo>
                      <a:lnTo>
                        <a:pt x="62" y="524"/>
                      </a:lnTo>
                      <a:lnTo>
                        <a:pt x="106" y="532"/>
                      </a:lnTo>
                      <a:lnTo>
                        <a:pt x="150" y="544"/>
                      </a:lnTo>
                      <a:lnTo>
                        <a:pt x="194" y="560"/>
                      </a:lnTo>
                      <a:lnTo>
                        <a:pt x="236" y="580"/>
                      </a:lnTo>
                      <a:lnTo>
                        <a:pt x="274" y="604"/>
                      </a:lnTo>
                      <a:lnTo>
                        <a:pt x="312" y="630"/>
                      </a:lnTo>
                      <a:lnTo>
                        <a:pt x="328" y="646"/>
                      </a:lnTo>
                      <a:lnTo>
                        <a:pt x="346" y="662"/>
                      </a:lnTo>
                      <a:lnTo>
                        <a:pt x="346" y="662"/>
                      </a:lnTo>
                      <a:lnTo>
                        <a:pt x="378" y="694"/>
                      </a:lnTo>
                      <a:lnTo>
                        <a:pt x="392" y="712"/>
                      </a:lnTo>
                      <a:lnTo>
                        <a:pt x="406" y="732"/>
                      </a:lnTo>
                      <a:lnTo>
                        <a:pt x="406" y="732"/>
                      </a:lnTo>
                      <a:lnTo>
                        <a:pt x="432" y="770"/>
                      </a:lnTo>
                      <a:lnTo>
                        <a:pt x="454" y="808"/>
                      </a:lnTo>
                      <a:lnTo>
                        <a:pt x="454" y="808"/>
                      </a:lnTo>
                      <a:lnTo>
                        <a:pt x="466" y="830"/>
                      </a:lnTo>
                      <a:lnTo>
                        <a:pt x="474" y="850"/>
                      </a:lnTo>
                      <a:lnTo>
                        <a:pt x="482" y="872"/>
                      </a:lnTo>
                      <a:lnTo>
                        <a:pt x="490" y="896"/>
                      </a:lnTo>
                      <a:lnTo>
                        <a:pt x="500" y="942"/>
                      </a:lnTo>
                      <a:lnTo>
                        <a:pt x="508" y="986"/>
                      </a:lnTo>
                      <a:lnTo>
                        <a:pt x="508" y="986"/>
                      </a:lnTo>
                      <a:lnTo>
                        <a:pt x="510" y="1010"/>
                      </a:lnTo>
                      <a:lnTo>
                        <a:pt x="510" y="1032"/>
                      </a:lnTo>
                      <a:lnTo>
                        <a:pt x="510" y="1080"/>
                      </a:lnTo>
                      <a:lnTo>
                        <a:pt x="504" y="1126"/>
                      </a:lnTo>
                      <a:lnTo>
                        <a:pt x="494" y="1172"/>
                      </a:lnTo>
                      <a:lnTo>
                        <a:pt x="494" y="1172"/>
                      </a:lnTo>
                      <a:lnTo>
                        <a:pt x="480" y="1218"/>
                      </a:lnTo>
                      <a:lnTo>
                        <a:pt x="472" y="1240"/>
                      </a:lnTo>
                      <a:lnTo>
                        <a:pt x="462" y="1260"/>
                      </a:lnTo>
                      <a:lnTo>
                        <a:pt x="462" y="1260"/>
                      </a:lnTo>
                      <a:lnTo>
                        <a:pt x="454" y="1274"/>
                      </a:lnTo>
                      <a:lnTo>
                        <a:pt x="454" y="1280"/>
                      </a:lnTo>
                      <a:lnTo>
                        <a:pt x="454" y="1286"/>
                      </a:lnTo>
                      <a:lnTo>
                        <a:pt x="454" y="1286"/>
                      </a:lnTo>
                      <a:lnTo>
                        <a:pt x="472" y="1324"/>
                      </a:lnTo>
                      <a:lnTo>
                        <a:pt x="472" y="1324"/>
                      </a:lnTo>
                      <a:lnTo>
                        <a:pt x="576" y="1542"/>
                      </a:lnTo>
                      <a:lnTo>
                        <a:pt x="576" y="1542"/>
                      </a:lnTo>
                      <a:lnTo>
                        <a:pt x="578" y="1544"/>
                      </a:lnTo>
                      <a:lnTo>
                        <a:pt x="580" y="1546"/>
                      </a:lnTo>
                      <a:lnTo>
                        <a:pt x="580" y="1546"/>
                      </a:lnTo>
                      <a:lnTo>
                        <a:pt x="586" y="1546"/>
                      </a:lnTo>
                      <a:lnTo>
                        <a:pt x="586" y="1546"/>
                      </a:lnTo>
                      <a:lnTo>
                        <a:pt x="624" y="1544"/>
                      </a:lnTo>
                      <a:lnTo>
                        <a:pt x="624" y="1544"/>
                      </a:lnTo>
                      <a:lnTo>
                        <a:pt x="760" y="1542"/>
                      </a:lnTo>
                      <a:lnTo>
                        <a:pt x="760" y="1542"/>
                      </a:lnTo>
                      <a:lnTo>
                        <a:pt x="882" y="1538"/>
                      </a:lnTo>
                      <a:lnTo>
                        <a:pt x="882" y="1538"/>
                      </a:lnTo>
                      <a:lnTo>
                        <a:pt x="888" y="1540"/>
                      </a:lnTo>
                      <a:lnTo>
                        <a:pt x="888" y="1540"/>
                      </a:lnTo>
                      <a:lnTo>
                        <a:pt x="894" y="1540"/>
                      </a:lnTo>
                      <a:lnTo>
                        <a:pt x="894" y="1540"/>
                      </a:lnTo>
                      <a:lnTo>
                        <a:pt x="902" y="1538"/>
                      </a:lnTo>
                      <a:lnTo>
                        <a:pt x="902" y="1538"/>
                      </a:lnTo>
                      <a:lnTo>
                        <a:pt x="906" y="1534"/>
                      </a:lnTo>
                      <a:lnTo>
                        <a:pt x="910" y="1526"/>
                      </a:lnTo>
                      <a:lnTo>
                        <a:pt x="916" y="1514"/>
                      </a:lnTo>
                      <a:lnTo>
                        <a:pt x="916" y="1514"/>
                      </a:lnTo>
                      <a:lnTo>
                        <a:pt x="924" y="1494"/>
                      </a:lnTo>
                      <a:lnTo>
                        <a:pt x="924" y="1494"/>
                      </a:lnTo>
                      <a:lnTo>
                        <a:pt x="944" y="1452"/>
                      </a:lnTo>
                      <a:lnTo>
                        <a:pt x="962" y="1408"/>
                      </a:lnTo>
                      <a:lnTo>
                        <a:pt x="978" y="1364"/>
                      </a:lnTo>
                      <a:lnTo>
                        <a:pt x="992" y="1318"/>
                      </a:lnTo>
                      <a:lnTo>
                        <a:pt x="992" y="1318"/>
                      </a:lnTo>
                      <a:lnTo>
                        <a:pt x="1002" y="1272"/>
                      </a:lnTo>
                      <a:lnTo>
                        <a:pt x="1012" y="1224"/>
                      </a:lnTo>
                      <a:lnTo>
                        <a:pt x="1018" y="1178"/>
                      </a:lnTo>
                      <a:lnTo>
                        <a:pt x="1024" y="1132"/>
                      </a:lnTo>
                      <a:lnTo>
                        <a:pt x="1028" y="1084"/>
                      </a:lnTo>
                      <a:lnTo>
                        <a:pt x="1028" y="1036"/>
                      </a:lnTo>
                      <a:lnTo>
                        <a:pt x="1026" y="990"/>
                      </a:lnTo>
                      <a:lnTo>
                        <a:pt x="1024" y="942"/>
                      </a:lnTo>
                      <a:lnTo>
                        <a:pt x="1024" y="942"/>
                      </a:lnTo>
                      <a:lnTo>
                        <a:pt x="1018" y="896"/>
                      </a:lnTo>
                      <a:lnTo>
                        <a:pt x="1012" y="850"/>
                      </a:lnTo>
                      <a:lnTo>
                        <a:pt x="1002" y="804"/>
                      </a:lnTo>
                      <a:lnTo>
                        <a:pt x="990" y="758"/>
                      </a:lnTo>
                      <a:lnTo>
                        <a:pt x="990" y="758"/>
                      </a:lnTo>
                      <a:lnTo>
                        <a:pt x="974" y="712"/>
                      </a:lnTo>
                      <a:lnTo>
                        <a:pt x="958" y="668"/>
                      </a:lnTo>
                      <a:lnTo>
                        <a:pt x="940" y="622"/>
                      </a:lnTo>
                      <a:lnTo>
                        <a:pt x="920" y="578"/>
                      </a:lnTo>
                      <a:lnTo>
                        <a:pt x="920" y="578"/>
                      </a:lnTo>
                      <a:lnTo>
                        <a:pt x="898" y="536"/>
                      </a:lnTo>
                      <a:lnTo>
                        <a:pt x="874" y="494"/>
                      </a:lnTo>
                      <a:lnTo>
                        <a:pt x="848" y="454"/>
                      </a:lnTo>
                      <a:lnTo>
                        <a:pt x="820" y="416"/>
                      </a:lnTo>
                      <a:lnTo>
                        <a:pt x="790" y="378"/>
                      </a:lnTo>
                      <a:lnTo>
                        <a:pt x="758" y="342"/>
                      </a:lnTo>
                      <a:lnTo>
                        <a:pt x="726" y="308"/>
                      </a:lnTo>
                      <a:lnTo>
                        <a:pt x="692" y="276"/>
                      </a:lnTo>
                      <a:lnTo>
                        <a:pt x="692" y="276"/>
                      </a:lnTo>
                      <a:lnTo>
                        <a:pt x="656" y="244"/>
                      </a:lnTo>
                      <a:lnTo>
                        <a:pt x="618" y="214"/>
                      </a:lnTo>
                      <a:lnTo>
                        <a:pt x="580" y="186"/>
                      </a:lnTo>
                      <a:lnTo>
                        <a:pt x="542" y="160"/>
                      </a:lnTo>
                      <a:lnTo>
                        <a:pt x="500" y="136"/>
                      </a:lnTo>
                      <a:lnTo>
                        <a:pt x="460" y="112"/>
                      </a:lnTo>
                      <a:lnTo>
                        <a:pt x="416" y="92"/>
                      </a:lnTo>
                      <a:lnTo>
                        <a:pt x="372" y="74"/>
                      </a:lnTo>
                      <a:lnTo>
                        <a:pt x="372" y="74"/>
                      </a:lnTo>
                      <a:lnTo>
                        <a:pt x="328" y="56"/>
                      </a:lnTo>
                      <a:lnTo>
                        <a:pt x="282" y="42"/>
                      </a:lnTo>
                      <a:lnTo>
                        <a:pt x="236" y="30"/>
                      </a:lnTo>
                      <a:lnTo>
                        <a:pt x="190" y="20"/>
                      </a:lnTo>
                      <a:lnTo>
                        <a:pt x="144" y="12"/>
                      </a:lnTo>
                      <a:lnTo>
                        <a:pt x="96" y="6"/>
                      </a:lnTo>
                      <a:lnTo>
                        <a:pt x="4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75" name="Freeform 13"/>
                <p:cNvSpPr>
                  <a:spLocks/>
                </p:cNvSpPr>
                <p:nvPr/>
              </p:nvSpPr>
              <p:spPr bwMode="auto">
                <a:xfrm>
                  <a:off x="5881191" y="2003227"/>
                  <a:ext cx="1555750" cy="1555750"/>
                </a:xfrm>
                <a:custGeom>
                  <a:avLst/>
                  <a:gdLst>
                    <a:gd name="T0" fmla="*/ 980 w 980"/>
                    <a:gd name="T1" fmla="*/ 490 h 980"/>
                    <a:gd name="T2" fmla="*/ 978 w 980"/>
                    <a:gd name="T3" fmla="*/ 540 h 980"/>
                    <a:gd name="T4" fmla="*/ 970 w 980"/>
                    <a:gd name="T5" fmla="*/ 590 h 980"/>
                    <a:gd name="T6" fmla="*/ 958 w 980"/>
                    <a:gd name="T7" fmla="*/ 636 h 980"/>
                    <a:gd name="T8" fmla="*/ 922 w 980"/>
                    <a:gd name="T9" fmla="*/ 724 h 980"/>
                    <a:gd name="T10" fmla="*/ 868 w 980"/>
                    <a:gd name="T11" fmla="*/ 802 h 980"/>
                    <a:gd name="T12" fmla="*/ 802 w 980"/>
                    <a:gd name="T13" fmla="*/ 868 h 980"/>
                    <a:gd name="T14" fmla="*/ 724 w 980"/>
                    <a:gd name="T15" fmla="*/ 922 h 980"/>
                    <a:gd name="T16" fmla="*/ 636 w 980"/>
                    <a:gd name="T17" fmla="*/ 958 h 980"/>
                    <a:gd name="T18" fmla="*/ 588 w 980"/>
                    <a:gd name="T19" fmla="*/ 970 h 980"/>
                    <a:gd name="T20" fmla="*/ 540 w 980"/>
                    <a:gd name="T21" fmla="*/ 978 h 980"/>
                    <a:gd name="T22" fmla="*/ 490 w 980"/>
                    <a:gd name="T23" fmla="*/ 980 h 980"/>
                    <a:gd name="T24" fmla="*/ 464 w 980"/>
                    <a:gd name="T25" fmla="*/ 980 h 980"/>
                    <a:gd name="T26" fmla="*/ 416 w 980"/>
                    <a:gd name="T27" fmla="*/ 976 h 980"/>
                    <a:gd name="T28" fmla="*/ 368 w 980"/>
                    <a:gd name="T29" fmla="*/ 966 h 980"/>
                    <a:gd name="T30" fmla="*/ 298 w 980"/>
                    <a:gd name="T31" fmla="*/ 942 h 980"/>
                    <a:gd name="T32" fmla="*/ 216 w 980"/>
                    <a:gd name="T33" fmla="*/ 898 h 980"/>
                    <a:gd name="T34" fmla="*/ 142 w 980"/>
                    <a:gd name="T35" fmla="*/ 838 h 980"/>
                    <a:gd name="T36" fmla="*/ 84 w 980"/>
                    <a:gd name="T37" fmla="*/ 764 h 980"/>
                    <a:gd name="T38" fmla="*/ 38 w 980"/>
                    <a:gd name="T39" fmla="*/ 682 h 980"/>
                    <a:gd name="T40" fmla="*/ 14 w 980"/>
                    <a:gd name="T41" fmla="*/ 612 h 980"/>
                    <a:gd name="T42" fmla="*/ 4 w 980"/>
                    <a:gd name="T43" fmla="*/ 564 h 980"/>
                    <a:gd name="T44" fmla="*/ 0 w 980"/>
                    <a:gd name="T45" fmla="*/ 516 h 980"/>
                    <a:gd name="T46" fmla="*/ 0 w 980"/>
                    <a:gd name="T47" fmla="*/ 490 h 980"/>
                    <a:gd name="T48" fmla="*/ 2 w 980"/>
                    <a:gd name="T49" fmla="*/ 440 h 980"/>
                    <a:gd name="T50" fmla="*/ 10 w 980"/>
                    <a:gd name="T51" fmla="*/ 392 h 980"/>
                    <a:gd name="T52" fmla="*/ 22 w 980"/>
                    <a:gd name="T53" fmla="*/ 344 h 980"/>
                    <a:gd name="T54" fmla="*/ 58 w 980"/>
                    <a:gd name="T55" fmla="*/ 256 h 980"/>
                    <a:gd name="T56" fmla="*/ 112 w 980"/>
                    <a:gd name="T57" fmla="*/ 178 h 980"/>
                    <a:gd name="T58" fmla="*/ 178 w 980"/>
                    <a:gd name="T59" fmla="*/ 112 h 980"/>
                    <a:gd name="T60" fmla="*/ 256 w 980"/>
                    <a:gd name="T61" fmla="*/ 58 h 980"/>
                    <a:gd name="T62" fmla="*/ 344 w 980"/>
                    <a:gd name="T63" fmla="*/ 22 h 980"/>
                    <a:gd name="T64" fmla="*/ 392 w 980"/>
                    <a:gd name="T65" fmla="*/ 10 h 980"/>
                    <a:gd name="T66" fmla="*/ 440 w 980"/>
                    <a:gd name="T67" fmla="*/ 2 h 980"/>
                    <a:gd name="T68" fmla="*/ 490 w 980"/>
                    <a:gd name="T69" fmla="*/ 0 h 980"/>
                    <a:gd name="T70" fmla="*/ 516 w 980"/>
                    <a:gd name="T71" fmla="*/ 0 h 980"/>
                    <a:gd name="T72" fmla="*/ 564 w 980"/>
                    <a:gd name="T73" fmla="*/ 6 h 980"/>
                    <a:gd name="T74" fmla="*/ 612 w 980"/>
                    <a:gd name="T75" fmla="*/ 14 h 980"/>
                    <a:gd name="T76" fmla="*/ 682 w 980"/>
                    <a:gd name="T77" fmla="*/ 38 h 980"/>
                    <a:gd name="T78" fmla="*/ 764 w 980"/>
                    <a:gd name="T79" fmla="*/ 84 h 980"/>
                    <a:gd name="T80" fmla="*/ 838 w 980"/>
                    <a:gd name="T81" fmla="*/ 144 h 980"/>
                    <a:gd name="T82" fmla="*/ 896 w 980"/>
                    <a:gd name="T83" fmla="*/ 216 h 980"/>
                    <a:gd name="T84" fmla="*/ 942 w 980"/>
                    <a:gd name="T85" fmla="*/ 300 h 980"/>
                    <a:gd name="T86" fmla="*/ 966 w 980"/>
                    <a:gd name="T87" fmla="*/ 368 h 980"/>
                    <a:gd name="T88" fmla="*/ 976 w 980"/>
                    <a:gd name="T89" fmla="*/ 416 h 980"/>
                    <a:gd name="T90" fmla="*/ 980 w 980"/>
                    <a:gd name="T91" fmla="*/ 464 h 980"/>
                    <a:gd name="T92" fmla="*/ 980 w 980"/>
                    <a:gd name="T93" fmla="*/ 490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80" h="980">
                      <a:moveTo>
                        <a:pt x="980" y="490"/>
                      </a:moveTo>
                      <a:lnTo>
                        <a:pt x="980" y="490"/>
                      </a:lnTo>
                      <a:lnTo>
                        <a:pt x="980" y="516"/>
                      </a:lnTo>
                      <a:lnTo>
                        <a:pt x="978" y="540"/>
                      </a:lnTo>
                      <a:lnTo>
                        <a:pt x="976" y="564"/>
                      </a:lnTo>
                      <a:lnTo>
                        <a:pt x="970" y="590"/>
                      </a:lnTo>
                      <a:lnTo>
                        <a:pt x="966" y="612"/>
                      </a:lnTo>
                      <a:lnTo>
                        <a:pt x="958" y="636"/>
                      </a:lnTo>
                      <a:lnTo>
                        <a:pt x="942" y="682"/>
                      </a:lnTo>
                      <a:lnTo>
                        <a:pt x="922" y="724"/>
                      </a:lnTo>
                      <a:lnTo>
                        <a:pt x="896" y="764"/>
                      </a:lnTo>
                      <a:lnTo>
                        <a:pt x="868" y="802"/>
                      </a:lnTo>
                      <a:lnTo>
                        <a:pt x="838" y="838"/>
                      </a:lnTo>
                      <a:lnTo>
                        <a:pt x="802" y="868"/>
                      </a:lnTo>
                      <a:lnTo>
                        <a:pt x="764" y="898"/>
                      </a:lnTo>
                      <a:lnTo>
                        <a:pt x="724" y="922"/>
                      </a:lnTo>
                      <a:lnTo>
                        <a:pt x="682" y="942"/>
                      </a:lnTo>
                      <a:lnTo>
                        <a:pt x="636" y="958"/>
                      </a:lnTo>
                      <a:lnTo>
                        <a:pt x="612" y="966"/>
                      </a:lnTo>
                      <a:lnTo>
                        <a:pt x="588" y="970"/>
                      </a:lnTo>
                      <a:lnTo>
                        <a:pt x="564" y="976"/>
                      </a:lnTo>
                      <a:lnTo>
                        <a:pt x="540" y="978"/>
                      </a:lnTo>
                      <a:lnTo>
                        <a:pt x="516" y="980"/>
                      </a:lnTo>
                      <a:lnTo>
                        <a:pt x="490" y="980"/>
                      </a:lnTo>
                      <a:lnTo>
                        <a:pt x="490" y="980"/>
                      </a:lnTo>
                      <a:lnTo>
                        <a:pt x="464" y="980"/>
                      </a:lnTo>
                      <a:lnTo>
                        <a:pt x="440" y="978"/>
                      </a:lnTo>
                      <a:lnTo>
                        <a:pt x="416" y="976"/>
                      </a:lnTo>
                      <a:lnTo>
                        <a:pt x="392" y="970"/>
                      </a:lnTo>
                      <a:lnTo>
                        <a:pt x="368" y="966"/>
                      </a:lnTo>
                      <a:lnTo>
                        <a:pt x="344" y="958"/>
                      </a:lnTo>
                      <a:lnTo>
                        <a:pt x="298" y="942"/>
                      </a:lnTo>
                      <a:lnTo>
                        <a:pt x="256" y="922"/>
                      </a:lnTo>
                      <a:lnTo>
                        <a:pt x="216" y="898"/>
                      </a:lnTo>
                      <a:lnTo>
                        <a:pt x="178" y="868"/>
                      </a:lnTo>
                      <a:lnTo>
                        <a:pt x="142" y="838"/>
                      </a:lnTo>
                      <a:lnTo>
                        <a:pt x="112" y="802"/>
                      </a:lnTo>
                      <a:lnTo>
                        <a:pt x="84" y="764"/>
                      </a:lnTo>
                      <a:lnTo>
                        <a:pt x="58" y="724"/>
                      </a:lnTo>
                      <a:lnTo>
                        <a:pt x="38" y="682"/>
                      </a:lnTo>
                      <a:lnTo>
                        <a:pt x="22" y="636"/>
                      </a:lnTo>
                      <a:lnTo>
                        <a:pt x="14" y="612"/>
                      </a:lnTo>
                      <a:lnTo>
                        <a:pt x="10" y="590"/>
                      </a:lnTo>
                      <a:lnTo>
                        <a:pt x="4" y="564"/>
                      </a:lnTo>
                      <a:lnTo>
                        <a:pt x="2" y="540"/>
                      </a:lnTo>
                      <a:lnTo>
                        <a:pt x="0" y="516"/>
                      </a:lnTo>
                      <a:lnTo>
                        <a:pt x="0" y="490"/>
                      </a:lnTo>
                      <a:lnTo>
                        <a:pt x="0" y="490"/>
                      </a:lnTo>
                      <a:lnTo>
                        <a:pt x="0" y="464"/>
                      </a:lnTo>
                      <a:lnTo>
                        <a:pt x="2" y="440"/>
                      </a:lnTo>
                      <a:lnTo>
                        <a:pt x="4" y="416"/>
                      </a:lnTo>
                      <a:lnTo>
                        <a:pt x="10" y="392"/>
                      </a:lnTo>
                      <a:lnTo>
                        <a:pt x="14" y="368"/>
                      </a:lnTo>
                      <a:lnTo>
                        <a:pt x="22" y="344"/>
                      </a:lnTo>
                      <a:lnTo>
                        <a:pt x="38" y="300"/>
                      </a:lnTo>
                      <a:lnTo>
                        <a:pt x="58" y="256"/>
                      </a:lnTo>
                      <a:lnTo>
                        <a:pt x="84" y="216"/>
                      </a:lnTo>
                      <a:lnTo>
                        <a:pt x="112" y="178"/>
                      </a:lnTo>
                      <a:lnTo>
                        <a:pt x="142" y="144"/>
                      </a:lnTo>
                      <a:lnTo>
                        <a:pt x="178" y="112"/>
                      </a:lnTo>
                      <a:lnTo>
                        <a:pt x="216" y="84"/>
                      </a:lnTo>
                      <a:lnTo>
                        <a:pt x="256" y="58"/>
                      </a:lnTo>
                      <a:lnTo>
                        <a:pt x="298" y="38"/>
                      </a:lnTo>
                      <a:lnTo>
                        <a:pt x="344" y="22"/>
                      </a:lnTo>
                      <a:lnTo>
                        <a:pt x="368" y="14"/>
                      </a:lnTo>
                      <a:lnTo>
                        <a:pt x="392" y="10"/>
                      </a:lnTo>
                      <a:lnTo>
                        <a:pt x="416" y="6"/>
                      </a:lnTo>
                      <a:lnTo>
                        <a:pt x="440" y="2"/>
                      </a:lnTo>
                      <a:lnTo>
                        <a:pt x="464" y="0"/>
                      </a:lnTo>
                      <a:lnTo>
                        <a:pt x="490" y="0"/>
                      </a:lnTo>
                      <a:lnTo>
                        <a:pt x="490" y="0"/>
                      </a:lnTo>
                      <a:lnTo>
                        <a:pt x="516" y="0"/>
                      </a:lnTo>
                      <a:lnTo>
                        <a:pt x="540" y="2"/>
                      </a:lnTo>
                      <a:lnTo>
                        <a:pt x="564" y="6"/>
                      </a:lnTo>
                      <a:lnTo>
                        <a:pt x="588" y="10"/>
                      </a:lnTo>
                      <a:lnTo>
                        <a:pt x="612" y="14"/>
                      </a:lnTo>
                      <a:lnTo>
                        <a:pt x="636" y="22"/>
                      </a:lnTo>
                      <a:lnTo>
                        <a:pt x="682" y="38"/>
                      </a:lnTo>
                      <a:lnTo>
                        <a:pt x="724" y="58"/>
                      </a:lnTo>
                      <a:lnTo>
                        <a:pt x="764" y="84"/>
                      </a:lnTo>
                      <a:lnTo>
                        <a:pt x="802" y="112"/>
                      </a:lnTo>
                      <a:lnTo>
                        <a:pt x="838" y="144"/>
                      </a:lnTo>
                      <a:lnTo>
                        <a:pt x="868" y="178"/>
                      </a:lnTo>
                      <a:lnTo>
                        <a:pt x="896" y="216"/>
                      </a:lnTo>
                      <a:lnTo>
                        <a:pt x="922" y="256"/>
                      </a:lnTo>
                      <a:lnTo>
                        <a:pt x="942" y="300"/>
                      </a:lnTo>
                      <a:lnTo>
                        <a:pt x="958" y="344"/>
                      </a:lnTo>
                      <a:lnTo>
                        <a:pt x="966" y="368"/>
                      </a:lnTo>
                      <a:lnTo>
                        <a:pt x="970" y="392"/>
                      </a:lnTo>
                      <a:lnTo>
                        <a:pt x="976" y="416"/>
                      </a:lnTo>
                      <a:lnTo>
                        <a:pt x="978" y="440"/>
                      </a:lnTo>
                      <a:lnTo>
                        <a:pt x="980" y="464"/>
                      </a:lnTo>
                      <a:lnTo>
                        <a:pt x="980" y="490"/>
                      </a:lnTo>
                      <a:lnTo>
                        <a:pt x="980" y="49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sp>
            <p:nvSpPr>
              <p:cNvPr id="68" name="矩形 67"/>
              <p:cNvSpPr/>
              <p:nvPr/>
            </p:nvSpPr>
            <p:spPr>
              <a:xfrm>
                <a:off x="6481816" y="2192856"/>
                <a:ext cx="1179141" cy="828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一公里</a:t>
                </a:r>
                <a:endParaRPr lang="en-US" altLang="zh-CN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生活圈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916861" y="3171424"/>
                <a:ext cx="2241429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深圳通充值查询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 rot="18274493">
                <a:off x="5374245" y="1808270"/>
                <a:ext cx="1975858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社区化便利店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 rot="4125283">
                <a:off x="7147551" y="1871067"/>
                <a:ext cx="1444715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快餐外卖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89" name="Freeform 13"/>
            <p:cNvSpPr>
              <a:spLocks noChangeAspect="1"/>
            </p:cNvSpPr>
            <p:nvPr/>
          </p:nvSpPr>
          <p:spPr bwMode="auto">
            <a:xfrm>
              <a:off x="4876421" y="1290570"/>
              <a:ext cx="3600000" cy="3600000"/>
            </a:xfrm>
            <a:custGeom>
              <a:avLst/>
              <a:gdLst>
                <a:gd name="T0" fmla="*/ 980 w 980"/>
                <a:gd name="T1" fmla="*/ 490 h 980"/>
                <a:gd name="T2" fmla="*/ 978 w 980"/>
                <a:gd name="T3" fmla="*/ 540 h 980"/>
                <a:gd name="T4" fmla="*/ 970 w 980"/>
                <a:gd name="T5" fmla="*/ 590 h 980"/>
                <a:gd name="T6" fmla="*/ 958 w 980"/>
                <a:gd name="T7" fmla="*/ 636 h 980"/>
                <a:gd name="T8" fmla="*/ 922 w 980"/>
                <a:gd name="T9" fmla="*/ 724 h 980"/>
                <a:gd name="T10" fmla="*/ 868 w 980"/>
                <a:gd name="T11" fmla="*/ 802 h 980"/>
                <a:gd name="T12" fmla="*/ 802 w 980"/>
                <a:gd name="T13" fmla="*/ 868 h 980"/>
                <a:gd name="T14" fmla="*/ 724 w 980"/>
                <a:gd name="T15" fmla="*/ 922 h 980"/>
                <a:gd name="T16" fmla="*/ 636 w 980"/>
                <a:gd name="T17" fmla="*/ 958 h 980"/>
                <a:gd name="T18" fmla="*/ 588 w 980"/>
                <a:gd name="T19" fmla="*/ 970 h 980"/>
                <a:gd name="T20" fmla="*/ 540 w 980"/>
                <a:gd name="T21" fmla="*/ 978 h 980"/>
                <a:gd name="T22" fmla="*/ 490 w 980"/>
                <a:gd name="T23" fmla="*/ 980 h 980"/>
                <a:gd name="T24" fmla="*/ 464 w 980"/>
                <a:gd name="T25" fmla="*/ 980 h 980"/>
                <a:gd name="T26" fmla="*/ 416 w 980"/>
                <a:gd name="T27" fmla="*/ 976 h 980"/>
                <a:gd name="T28" fmla="*/ 368 w 980"/>
                <a:gd name="T29" fmla="*/ 966 h 980"/>
                <a:gd name="T30" fmla="*/ 298 w 980"/>
                <a:gd name="T31" fmla="*/ 942 h 980"/>
                <a:gd name="T32" fmla="*/ 216 w 980"/>
                <a:gd name="T33" fmla="*/ 898 h 980"/>
                <a:gd name="T34" fmla="*/ 142 w 980"/>
                <a:gd name="T35" fmla="*/ 838 h 980"/>
                <a:gd name="T36" fmla="*/ 84 w 980"/>
                <a:gd name="T37" fmla="*/ 764 h 980"/>
                <a:gd name="T38" fmla="*/ 38 w 980"/>
                <a:gd name="T39" fmla="*/ 682 h 980"/>
                <a:gd name="T40" fmla="*/ 14 w 980"/>
                <a:gd name="T41" fmla="*/ 612 h 980"/>
                <a:gd name="T42" fmla="*/ 4 w 980"/>
                <a:gd name="T43" fmla="*/ 564 h 980"/>
                <a:gd name="T44" fmla="*/ 0 w 980"/>
                <a:gd name="T45" fmla="*/ 516 h 980"/>
                <a:gd name="T46" fmla="*/ 0 w 980"/>
                <a:gd name="T47" fmla="*/ 490 h 980"/>
                <a:gd name="T48" fmla="*/ 2 w 980"/>
                <a:gd name="T49" fmla="*/ 440 h 980"/>
                <a:gd name="T50" fmla="*/ 10 w 980"/>
                <a:gd name="T51" fmla="*/ 392 h 980"/>
                <a:gd name="T52" fmla="*/ 22 w 980"/>
                <a:gd name="T53" fmla="*/ 344 h 980"/>
                <a:gd name="T54" fmla="*/ 58 w 980"/>
                <a:gd name="T55" fmla="*/ 256 h 980"/>
                <a:gd name="T56" fmla="*/ 112 w 980"/>
                <a:gd name="T57" fmla="*/ 178 h 980"/>
                <a:gd name="T58" fmla="*/ 178 w 980"/>
                <a:gd name="T59" fmla="*/ 112 h 980"/>
                <a:gd name="T60" fmla="*/ 256 w 980"/>
                <a:gd name="T61" fmla="*/ 58 h 980"/>
                <a:gd name="T62" fmla="*/ 344 w 980"/>
                <a:gd name="T63" fmla="*/ 22 h 980"/>
                <a:gd name="T64" fmla="*/ 392 w 980"/>
                <a:gd name="T65" fmla="*/ 10 h 980"/>
                <a:gd name="T66" fmla="*/ 440 w 980"/>
                <a:gd name="T67" fmla="*/ 2 h 980"/>
                <a:gd name="T68" fmla="*/ 490 w 980"/>
                <a:gd name="T69" fmla="*/ 0 h 980"/>
                <a:gd name="T70" fmla="*/ 516 w 980"/>
                <a:gd name="T71" fmla="*/ 0 h 980"/>
                <a:gd name="T72" fmla="*/ 564 w 980"/>
                <a:gd name="T73" fmla="*/ 6 h 980"/>
                <a:gd name="T74" fmla="*/ 612 w 980"/>
                <a:gd name="T75" fmla="*/ 14 h 980"/>
                <a:gd name="T76" fmla="*/ 682 w 980"/>
                <a:gd name="T77" fmla="*/ 38 h 980"/>
                <a:gd name="T78" fmla="*/ 764 w 980"/>
                <a:gd name="T79" fmla="*/ 84 h 980"/>
                <a:gd name="T80" fmla="*/ 838 w 980"/>
                <a:gd name="T81" fmla="*/ 144 h 980"/>
                <a:gd name="T82" fmla="*/ 896 w 980"/>
                <a:gd name="T83" fmla="*/ 216 h 980"/>
                <a:gd name="T84" fmla="*/ 942 w 980"/>
                <a:gd name="T85" fmla="*/ 300 h 980"/>
                <a:gd name="T86" fmla="*/ 966 w 980"/>
                <a:gd name="T87" fmla="*/ 368 h 980"/>
                <a:gd name="T88" fmla="*/ 976 w 980"/>
                <a:gd name="T89" fmla="*/ 416 h 980"/>
                <a:gd name="T90" fmla="*/ 980 w 980"/>
                <a:gd name="T91" fmla="*/ 464 h 980"/>
                <a:gd name="T92" fmla="*/ 980 w 980"/>
                <a:gd name="T93" fmla="*/ 49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0" h="980">
                  <a:moveTo>
                    <a:pt x="980" y="490"/>
                  </a:moveTo>
                  <a:lnTo>
                    <a:pt x="980" y="490"/>
                  </a:lnTo>
                  <a:lnTo>
                    <a:pt x="980" y="516"/>
                  </a:lnTo>
                  <a:lnTo>
                    <a:pt x="978" y="540"/>
                  </a:lnTo>
                  <a:lnTo>
                    <a:pt x="976" y="564"/>
                  </a:lnTo>
                  <a:lnTo>
                    <a:pt x="970" y="590"/>
                  </a:lnTo>
                  <a:lnTo>
                    <a:pt x="966" y="612"/>
                  </a:lnTo>
                  <a:lnTo>
                    <a:pt x="958" y="636"/>
                  </a:lnTo>
                  <a:lnTo>
                    <a:pt x="942" y="682"/>
                  </a:lnTo>
                  <a:lnTo>
                    <a:pt x="922" y="724"/>
                  </a:lnTo>
                  <a:lnTo>
                    <a:pt x="896" y="764"/>
                  </a:lnTo>
                  <a:lnTo>
                    <a:pt x="868" y="802"/>
                  </a:lnTo>
                  <a:lnTo>
                    <a:pt x="838" y="838"/>
                  </a:lnTo>
                  <a:lnTo>
                    <a:pt x="802" y="868"/>
                  </a:lnTo>
                  <a:lnTo>
                    <a:pt x="764" y="898"/>
                  </a:lnTo>
                  <a:lnTo>
                    <a:pt x="724" y="922"/>
                  </a:lnTo>
                  <a:lnTo>
                    <a:pt x="682" y="942"/>
                  </a:lnTo>
                  <a:lnTo>
                    <a:pt x="636" y="958"/>
                  </a:lnTo>
                  <a:lnTo>
                    <a:pt x="612" y="966"/>
                  </a:lnTo>
                  <a:lnTo>
                    <a:pt x="588" y="970"/>
                  </a:lnTo>
                  <a:lnTo>
                    <a:pt x="564" y="976"/>
                  </a:lnTo>
                  <a:lnTo>
                    <a:pt x="540" y="978"/>
                  </a:lnTo>
                  <a:lnTo>
                    <a:pt x="516" y="980"/>
                  </a:lnTo>
                  <a:lnTo>
                    <a:pt x="490" y="980"/>
                  </a:lnTo>
                  <a:lnTo>
                    <a:pt x="490" y="980"/>
                  </a:lnTo>
                  <a:lnTo>
                    <a:pt x="464" y="980"/>
                  </a:lnTo>
                  <a:lnTo>
                    <a:pt x="440" y="978"/>
                  </a:lnTo>
                  <a:lnTo>
                    <a:pt x="416" y="976"/>
                  </a:lnTo>
                  <a:lnTo>
                    <a:pt x="392" y="970"/>
                  </a:lnTo>
                  <a:lnTo>
                    <a:pt x="368" y="966"/>
                  </a:lnTo>
                  <a:lnTo>
                    <a:pt x="344" y="958"/>
                  </a:lnTo>
                  <a:lnTo>
                    <a:pt x="298" y="942"/>
                  </a:lnTo>
                  <a:lnTo>
                    <a:pt x="256" y="922"/>
                  </a:lnTo>
                  <a:lnTo>
                    <a:pt x="216" y="898"/>
                  </a:lnTo>
                  <a:lnTo>
                    <a:pt x="178" y="868"/>
                  </a:lnTo>
                  <a:lnTo>
                    <a:pt x="142" y="838"/>
                  </a:lnTo>
                  <a:lnTo>
                    <a:pt x="112" y="802"/>
                  </a:lnTo>
                  <a:lnTo>
                    <a:pt x="84" y="764"/>
                  </a:lnTo>
                  <a:lnTo>
                    <a:pt x="58" y="724"/>
                  </a:lnTo>
                  <a:lnTo>
                    <a:pt x="38" y="682"/>
                  </a:lnTo>
                  <a:lnTo>
                    <a:pt x="22" y="636"/>
                  </a:lnTo>
                  <a:lnTo>
                    <a:pt x="14" y="612"/>
                  </a:lnTo>
                  <a:lnTo>
                    <a:pt x="10" y="590"/>
                  </a:lnTo>
                  <a:lnTo>
                    <a:pt x="4" y="564"/>
                  </a:lnTo>
                  <a:lnTo>
                    <a:pt x="2" y="540"/>
                  </a:lnTo>
                  <a:lnTo>
                    <a:pt x="0" y="516"/>
                  </a:lnTo>
                  <a:lnTo>
                    <a:pt x="0" y="490"/>
                  </a:lnTo>
                  <a:lnTo>
                    <a:pt x="0" y="490"/>
                  </a:lnTo>
                  <a:lnTo>
                    <a:pt x="0" y="464"/>
                  </a:lnTo>
                  <a:lnTo>
                    <a:pt x="2" y="440"/>
                  </a:lnTo>
                  <a:lnTo>
                    <a:pt x="4" y="416"/>
                  </a:lnTo>
                  <a:lnTo>
                    <a:pt x="10" y="392"/>
                  </a:lnTo>
                  <a:lnTo>
                    <a:pt x="14" y="368"/>
                  </a:lnTo>
                  <a:lnTo>
                    <a:pt x="22" y="344"/>
                  </a:lnTo>
                  <a:lnTo>
                    <a:pt x="38" y="300"/>
                  </a:lnTo>
                  <a:lnTo>
                    <a:pt x="58" y="256"/>
                  </a:lnTo>
                  <a:lnTo>
                    <a:pt x="84" y="216"/>
                  </a:lnTo>
                  <a:lnTo>
                    <a:pt x="112" y="178"/>
                  </a:lnTo>
                  <a:lnTo>
                    <a:pt x="142" y="144"/>
                  </a:lnTo>
                  <a:lnTo>
                    <a:pt x="178" y="112"/>
                  </a:lnTo>
                  <a:lnTo>
                    <a:pt x="216" y="84"/>
                  </a:lnTo>
                  <a:lnTo>
                    <a:pt x="256" y="58"/>
                  </a:lnTo>
                  <a:lnTo>
                    <a:pt x="298" y="38"/>
                  </a:lnTo>
                  <a:lnTo>
                    <a:pt x="344" y="22"/>
                  </a:lnTo>
                  <a:lnTo>
                    <a:pt x="368" y="14"/>
                  </a:lnTo>
                  <a:lnTo>
                    <a:pt x="392" y="10"/>
                  </a:lnTo>
                  <a:lnTo>
                    <a:pt x="416" y="6"/>
                  </a:lnTo>
                  <a:lnTo>
                    <a:pt x="440" y="2"/>
                  </a:lnTo>
                  <a:lnTo>
                    <a:pt x="464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516" y="0"/>
                  </a:lnTo>
                  <a:lnTo>
                    <a:pt x="540" y="2"/>
                  </a:lnTo>
                  <a:lnTo>
                    <a:pt x="564" y="6"/>
                  </a:lnTo>
                  <a:lnTo>
                    <a:pt x="588" y="10"/>
                  </a:lnTo>
                  <a:lnTo>
                    <a:pt x="612" y="14"/>
                  </a:lnTo>
                  <a:lnTo>
                    <a:pt x="636" y="22"/>
                  </a:lnTo>
                  <a:lnTo>
                    <a:pt x="682" y="38"/>
                  </a:lnTo>
                  <a:lnTo>
                    <a:pt x="724" y="58"/>
                  </a:lnTo>
                  <a:lnTo>
                    <a:pt x="764" y="84"/>
                  </a:lnTo>
                  <a:lnTo>
                    <a:pt x="802" y="112"/>
                  </a:lnTo>
                  <a:lnTo>
                    <a:pt x="838" y="144"/>
                  </a:lnTo>
                  <a:lnTo>
                    <a:pt x="868" y="178"/>
                  </a:lnTo>
                  <a:lnTo>
                    <a:pt x="896" y="216"/>
                  </a:lnTo>
                  <a:lnTo>
                    <a:pt x="922" y="256"/>
                  </a:lnTo>
                  <a:lnTo>
                    <a:pt x="942" y="300"/>
                  </a:lnTo>
                  <a:lnTo>
                    <a:pt x="958" y="344"/>
                  </a:lnTo>
                  <a:lnTo>
                    <a:pt x="966" y="368"/>
                  </a:lnTo>
                  <a:lnTo>
                    <a:pt x="970" y="392"/>
                  </a:lnTo>
                  <a:lnTo>
                    <a:pt x="976" y="416"/>
                  </a:lnTo>
                  <a:lnTo>
                    <a:pt x="978" y="440"/>
                  </a:lnTo>
                  <a:lnTo>
                    <a:pt x="980" y="464"/>
                  </a:lnTo>
                  <a:lnTo>
                    <a:pt x="980" y="490"/>
                  </a:lnTo>
                  <a:lnTo>
                    <a:pt x="980" y="490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txBody>
            <a:bodyPr/>
            <a:lstStyle/>
            <a:p>
              <a:endParaRPr lang="zh-CN" altLang="en-US" sz="10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6219637" y="1354347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停车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 rot="1874842">
              <a:off x="7064511" y="1557794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洗车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 rot="4106264">
              <a:off x="7563011" y="2283049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</a:t>
              </a:r>
              <a:r>
                <a: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衣</a:t>
              </a:r>
            </a:p>
          </p:txBody>
        </p:sp>
        <p:sp>
          <p:nvSpPr>
            <p:cNvPr id="94" name="矩形 93"/>
            <p:cNvSpPr/>
            <p:nvPr/>
          </p:nvSpPr>
          <p:spPr>
            <a:xfrm rot="18503668">
              <a:off x="4811532" y="1869858"/>
              <a:ext cx="1444715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宠物服务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 rot="3072922">
              <a:off x="5110795" y="3845372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餐饮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20872257">
              <a:off x="4827063" y="2958455"/>
              <a:ext cx="701110" cy="7223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电影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 rot="810313">
              <a:off x="7855867" y="2968178"/>
              <a:ext cx="701110" cy="7223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理发</a:t>
              </a:r>
            </a:p>
          </p:txBody>
        </p:sp>
        <p:sp>
          <p:nvSpPr>
            <p:cNvPr id="99" name="矩形 98"/>
            <p:cNvSpPr/>
            <p:nvPr/>
          </p:nvSpPr>
          <p:spPr>
            <a:xfrm rot="19873149">
              <a:off x="7269776" y="3921057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家政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6215164" y="4472011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快递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6" name="肘形连接符 5"/>
          <p:cNvCxnSpPr/>
          <p:nvPr/>
        </p:nvCxnSpPr>
        <p:spPr bwMode="auto">
          <a:xfrm flipV="1">
            <a:off x="3419872" y="4355503"/>
            <a:ext cx="1440160" cy="58467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肘形连接符 45"/>
          <p:cNvCxnSpPr/>
          <p:nvPr/>
        </p:nvCxnSpPr>
        <p:spPr bwMode="auto">
          <a:xfrm flipV="1">
            <a:off x="4283968" y="3768509"/>
            <a:ext cx="1440160" cy="58467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肘形连接符 46"/>
          <p:cNvCxnSpPr/>
          <p:nvPr/>
        </p:nvCxnSpPr>
        <p:spPr bwMode="auto">
          <a:xfrm flipV="1">
            <a:off x="5220072" y="3190224"/>
            <a:ext cx="1440160" cy="58467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肘形连接符 47"/>
          <p:cNvCxnSpPr/>
          <p:nvPr/>
        </p:nvCxnSpPr>
        <p:spPr bwMode="auto">
          <a:xfrm flipV="1">
            <a:off x="6084168" y="2528444"/>
            <a:ext cx="2856234" cy="659461"/>
          </a:xfrm>
          <a:prstGeom prst="bentConnector3">
            <a:avLst>
              <a:gd name="adj1" fmla="val 26828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矩形 52"/>
          <p:cNvSpPr/>
          <p:nvPr/>
        </p:nvSpPr>
        <p:spPr>
          <a:xfrm>
            <a:off x="3630997" y="3523345"/>
            <a:ext cx="800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4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611775" y="2924354"/>
            <a:ext cx="800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4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40042" y="2230552"/>
            <a:ext cx="8002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4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756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简单模拟一组数据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539552" y="964873"/>
            <a:ext cx="936104" cy="599663"/>
            <a:chOff x="6263233" y="2701992"/>
            <a:chExt cx="1045071" cy="638000"/>
          </a:xfrm>
        </p:grpSpPr>
        <p:sp>
          <p:nvSpPr>
            <p:cNvPr id="49" name="圆角矩形 48"/>
            <p:cNvSpPr/>
            <p:nvPr/>
          </p:nvSpPr>
          <p:spPr>
            <a:xfrm>
              <a:off x="6263233" y="2701992"/>
              <a:ext cx="1045071" cy="6380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A8107"/>
              </a:solidFill>
            </a:ln>
            <a:scene3d>
              <a:camera prst="orthographicFront"/>
              <a:lightRig rig="balanced" dir="t"/>
            </a:scene3d>
            <a:sp3d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6332935" y="2825531"/>
              <a:ext cx="399305" cy="489429"/>
              <a:chOff x="5700081" y="2263475"/>
              <a:chExt cx="657603" cy="992860"/>
            </a:xfrm>
          </p:grpSpPr>
          <p:sp>
            <p:nvSpPr>
              <p:cNvPr id="52" name="等腰三角形 51"/>
              <p:cNvSpPr/>
              <p:nvPr/>
            </p:nvSpPr>
            <p:spPr bwMode="auto">
              <a:xfrm rot="16200000">
                <a:off x="5504786" y="2710396"/>
                <a:ext cx="741234" cy="350644"/>
              </a:xfrm>
              <a:prstGeom prst="triangle">
                <a:avLst>
                  <a:gd name="adj" fmla="val 44612"/>
                </a:avLst>
              </a:prstGeom>
              <a:solidFill>
                <a:srgbClr val="002D86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 bwMode="auto">
              <a:xfrm rot="16200000">
                <a:off x="5768957" y="2435302"/>
                <a:ext cx="647821" cy="304167"/>
              </a:xfrm>
              <a:prstGeom prst="triangle">
                <a:avLst>
                  <a:gd name="adj" fmla="val 54490"/>
                </a:avLst>
              </a:prstGeom>
              <a:solidFill>
                <a:srgbClr val="00B050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 bwMode="auto">
              <a:xfrm rot="16200000">
                <a:off x="5957276" y="2811909"/>
                <a:ext cx="549601" cy="251214"/>
              </a:xfrm>
              <a:prstGeom prst="triangle">
                <a:avLst>
                  <a:gd name="adj" fmla="val 54490"/>
                </a:avLst>
              </a:prstGeom>
              <a:solidFill>
                <a:srgbClr val="DF1CE4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6673558" y="2774028"/>
              <a:ext cx="634746" cy="5566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电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商平台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5076056" y="907728"/>
            <a:ext cx="1080120" cy="713951"/>
            <a:chOff x="2072293" y="4355129"/>
            <a:chExt cx="1851633" cy="1223915"/>
          </a:xfrm>
        </p:grpSpPr>
        <p:sp>
          <p:nvSpPr>
            <p:cNvPr id="61" name="圆角矩形 60"/>
            <p:cNvSpPr/>
            <p:nvPr/>
          </p:nvSpPr>
          <p:spPr bwMode="auto">
            <a:xfrm>
              <a:off x="2072293" y="4355129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337" y="4393198"/>
              <a:ext cx="1666583" cy="1167342"/>
            </a:xfrm>
            <a:prstGeom prst="rect">
              <a:avLst/>
            </a:prstGeom>
          </p:spPr>
        </p:pic>
      </p:grpSp>
      <p:sp>
        <p:nvSpPr>
          <p:cNvPr id="63" name="矩形 62"/>
          <p:cNvSpPr/>
          <p:nvPr/>
        </p:nvSpPr>
        <p:spPr>
          <a:xfrm>
            <a:off x="1559729" y="1229661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我们给商户带来的价值</a:t>
            </a:r>
            <a:endParaRPr lang="en-US" altLang="zh-CN" sz="1600" dirty="0" smtClean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199344" y="1229661"/>
            <a:ext cx="16610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商户需要付出的</a:t>
            </a:r>
            <a:endParaRPr lang="en-US" altLang="zh-CN" sz="1600" dirty="0" smtClean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499992" y="1051744"/>
            <a:ext cx="0" cy="446449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矩形 64"/>
          <p:cNvSpPr/>
          <p:nvPr/>
        </p:nvSpPr>
        <p:spPr>
          <a:xfrm>
            <a:off x="566804" y="1771824"/>
            <a:ext cx="21820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假设我们有</a:t>
            </a:r>
            <a:r>
              <a:rPr lang="en-US" altLang="zh-CN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</a:t>
            </a:r>
            <a:r>
              <a:rPr lang="zh-CN" altLang="en-US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万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566804" y="2203872"/>
            <a:ext cx="29498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假设每个用户每月使用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en-US" altLang="zh-CN" sz="16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</a:t>
            </a:r>
            <a:endParaRPr lang="en-US" altLang="zh-CN" sz="1600" dirty="0" smtClean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77808" y="2584760"/>
            <a:ext cx="377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每天流量为：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100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万</a:t>
            </a:r>
            <a:r>
              <a:rPr lang="en-US" altLang="zh-CN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2 ÷ 30 = </a:t>
            </a:r>
            <a:r>
              <a:rPr lang="en-US" altLang="zh-CN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67000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人次</a:t>
            </a:r>
            <a:endParaRPr lang="en-US" altLang="zh-CN" sz="1600" dirty="0" smtClean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577808" y="3851345"/>
            <a:ext cx="377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假设转化率为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10%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，则每日成交数为：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33500﹡10% = </a:t>
            </a:r>
            <a:r>
              <a:rPr lang="en-US" altLang="zh-CN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3350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77808" y="4541227"/>
            <a:ext cx="3778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假设一共有</a:t>
            </a:r>
            <a:r>
              <a:rPr lang="en-US" altLang="zh-CN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1000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家商户，则平均每商户订单数为：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3350 </a:t>
            </a:r>
            <a:r>
              <a:rPr lang="en-US" altLang="zh-CN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÷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1000 = </a:t>
            </a:r>
            <a:r>
              <a:rPr lang="en-US" altLang="zh-CN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3.35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572916" y="3182616"/>
            <a:ext cx="3778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假设商户和用户的匹配率为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50%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，有效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流量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为：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67000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﹡50%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33500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人次</a:t>
            </a:r>
            <a:endParaRPr lang="en-US" altLang="zh-CN" sz="1600" dirty="0" smtClean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076056" y="1777348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几百种商品的信息维护，包括品类、品种、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品牌、价格，以及拍照、简单商品描述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5076056" y="2555999"/>
            <a:ext cx="2646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订单的跟踪处理、送货上门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5076056" y="3716040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资金滞留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5070480" y="4292104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服务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周到时被差评影响生意的风险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054837" y="311736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结算、对帐的繁琐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5054837" y="4813540"/>
            <a:ext cx="3778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我们的担忧：</a:t>
            </a:r>
            <a:r>
              <a:rPr lang="zh-CN" altLang="en-US" sz="16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平台有可能会成为商户的“鸡肋”，从而导致平台“半死不活”的状态</a:t>
            </a:r>
            <a:endParaRPr lang="en-US" altLang="zh-CN" sz="1600" dirty="0" smtClean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959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用户体量的天花板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330780" y="907728"/>
            <a:ext cx="790019" cy="683353"/>
            <a:chOff x="2043867" y="3331826"/>
            <a:chExt cx="1775941" cy="1574493"/>
          </a:xfrm>
        </p:grpSpPr>
        <p:pic>
          <p:nvPicPr>
            <p:cNvPr id="42" name="Picture 3" descr="D:\PatrickWork\课件\icon\2009210145552401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43867" y="3331826"/>
              <a:ext cx="1411509" cy="1411509"/>
            </a:xfrm>
            <a:prstGeom prst="rect">
              <a:avLst/>
            </a:prstGeom>
            <a:noFill/>
          </p:spPr>
        </p:pic>
        <p:pic>
          <p:nvPicPr>
            <p:cNvPr id="43" name="Picture 4" descr="D:\PatrickWork\课件\icon\200921014555272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60868" y="3447379"/>
              <a:ext cx="1458940" cy="1458940"/>
            </a:xfrm>
            <a:prstGeom prst="rect">
              <a:avLst/>
            </a:prstGeom>
            <a:noFill/>
          </p:spPr>
        </p:pic>
      </p:grpSp>
      <p:sp>
        <p:nvSpPr>
          <p:cNvPr id="51" name="矩形 50"/>
          <p:cNvSpPr/>
          <p:nvPr/>
        </p:nvSpPr>
        <p:spPr>
          <a:xfrm>
            <a:off x="1299000" y="268631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深圳通用户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组合 10"/>
          <p:cNvGrpSpPr>
            <a:grpSpLocks noChangeAspect="1"/>
          </p:cNvGrpSpPr>
          <p:nvPr/>
        </p:nvGrpSpPr>
        <p:grpSpPr>
          <a:xfrm>
            <a:off x="1472954" y="2203872"/>
            <a:ext cx="734440" cy="440664"/>
            <a:chOff x="1403648" y="2771561"/>
            <a:chExt cx="1080120" cy="648072"/>
          </a:xfrm>
        </p:grpSpPr>
        <p:sp>
          <p:nvSpPr>
            <p:cNvPr id="44" name="圆角矩形 43"/>
            <p:cNvSpPr/>
            <p:nvPr/>
          </p:nvSpPr>
          <p:spPr bwMode="auto">
            <a:xfrm>
              <a:off x="1403648" y="2771561"/>
              <a:ext cx="1080120" cy="648072"/>
            </a:xfrm>
            <a:prstGeom prst="roundRect">
              <a:avLst/>
            </a:prstGeom>
            <a:noFill/>
            <a:ln w="19050" cap="flat" cmpd="sng">
              <a:solidFill>
                <a:srgbClr val="0070C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2267744" y="3059597"/>
              <a:ext cx="108000" cy="108000"/>
            </a:xfrm>
            <a:prstGeom prst="rect">
              <a:avLst/>
            </a:prstGeom>
            <a:solidFill>
              <a:srgbClr val="FFC000"/>
            </a:solidFill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49" name="肘形连接符 48"/>
            <p:cNvCxnSpPr/>
            <p:nvPr/>
          </p:nvCxnSpPr>
          <p:spPr bwMode="auto">
            <a:xfrm rot="10800000">
              <a:off x="1472210" y="2916863"/>
              <a:ext cx="795537" cy="1600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肘形连接符 49"/>
            <p:cNvCxnSpPr/>
            <p:nvPr/>
          </p:nvCxnSpPr>
          <p:spPr bwMode="auto">
            <a:xfrm rot="10800000" flipV="1">
              <a:off x="1472210" y="3127349"/>
              <a:ext cx="799727" cy="1445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连接符 51"/>
            <p:cNvCxnSpPr/>
            <p:nvPr/>
          </p:nvCxnSpPr>
          <p:spPr bwMode="auto">
            <a:xfrm>
              <a:off x="1472209" y="2916863"/>
              <a:ext cx="0" cy="3550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4" name="矩形 63"/>
          <p:cNvSpPr/>
          <p:nvPr/>
        </p:nvSpPr>
        <p:spPr>
          <a:xfrm>
            <a:off x="3169148" y="1791506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不断丰富深圳通的使用场景，增加</a:t>
            </a:r>
            <a:endParaRPr lang="en-US" altLang="zh-CN" sz="14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深圳通用户，尤其是手机深圳通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403408" y="3828670"/>
            <a:ext cx="1242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</a:t>
            </a:r>
            <a:r>
              <a:rPr lang="en-US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2555777" y="3211984"/>
            <a:ext cx="936104" cy="599663"/>
            <a:chOff x="6263233" y="2701992"/>
            <a:chExt cx="1045071" cy="638000"/>
          </a:xfrm>
        </p:grpSpPr>
        <p:sp>
          <p:nvSpPr>
            <p:cNvPr id="98" name="圆角矩形 97"/>
            <p:cNvSpPr/>
            <p:nvPr/>
          </p:nvSpPr>
          <p:spPr>
            <a:xfrm>
              <a:off x="6263233" y="2701992"/>
              <a:ext cx="1045071" cy="6380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A8107"/>
              </a:solidFill>
            </a:ln>
            <a:scene3d>
              <a:camera prst="orthographicFront"/>
              <a:lightRig rig="balanced" dir="t"/>
            </a:scene3d>
            <a:sp3d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6332935" y="2825531"/>
              <a:ext cx="399305" cy="489429"/>
              <a:chOff x="5700081" y="2263475"/>
              <a:chExt cx="657603" cy="992860"/>
            </a:xfrm>
          </p:grpSpPr>
          <p:sp>
            <p:nvSpPr>
              <p:cNvPr id="102" name="等腰三角形 101"/>
              <p:cNvSpPr/>
              <p:nvPr/>
            </p:nvSpPr>
            <p:spPr bwMode="auto">
              <a:xfrm rot="16200000">
                <a:off x="5504786" y="2710396"/>
                <a:ext cx="741234" cy="350644"/>
              </a:xfrm>
              <a:prstGeom prst="triangle">
                <a:avLst>
                  <a:gd name="adj" fmla="val 44612"/>
                </a:avLst>
              </a:prstGeom>
              <a:solidFill>
                <a:srgbClr val="002D86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103" name="等腰三角形 102"/>
              <p:cNvSpPr/>
              <p:nvPr/>
            </p:nvSpPr>
            <p:spPr bwMode="auto">
              <a:xfrm rot="16200000">
                <a:off x="5768957" y="2435302"/>
                <a:ext cx="647821" cy="304167"/>
              </a:xfrm>
              <a:prstGeom prst="triangle">
                <a:avLst>
                  <a:gd name="adj" fmla="val 54490"/>
                </a:avLst>
              </a:prstGeom>
              <a:solidFill>
                <a:srgbClr val="00B050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104" name="等腰三角形 103"/>
              <p:cNvSpPr/>
              <p:nvPr/>
            </p:nvSpPr>
            <p:spPr bwMode="auto">
              <a:xfrm rot="16200000">
                <a:off x="5957276" y="2811909"/>
                <a:ext cx="549601" cy="251214"/>
              </a:xfrm>
              <a:prstGeom prst="triangle">
                <a:avLst>
                  <a:gd name="adj" fmla="val 54490"/>
                </a:avLst>
              </a:prstGeom>
              <a:solidFill>
                <a:srgbClr val="DF1CE4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05" name="矩形 104"/>
            <p:cNvSpPr/>
            <p:nvPr/>
          </p:nvSpPr>
          <p:spPr>
            <a:xfrm>
              <a:off x="6673557" y="2864562"/>
              <a:ext cx="634747" cy="335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平台</a:t>
              </a:r>
            </a:p>
          </p:txBody>
        </p:sp>
      </p:grpSp>
      <p:sp>
        <p:nvSpPr>
          <p:cNvPr id="106" name="矩形 105"/>
          <p:cNvSpPr/>
          <p:nvPr/>
        </p:nvSpPr>
        <p:spPr>
          <a:xfrm>
            <a:off x="293596" y="1523721"/>
            <a:ext cx="10054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深圳居民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1187624" y="1520344"/>
            <a:ext cx="691276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直接连接符 106"/>
          <p:cNvCxnSpPr/>
          <p:nvPr/>
        </p:nvCxnSpPr>
        <p:spPr bwMode="auto">
          <a:xfrm>
            <a:off x="2381348" y="2639034"/>
            <a:ext cx="571904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直接连接符 107"/>
          <p:cNvCxnSpPr/>
          <p:nvPr/>
        </p:nvCxnSpPr>
        <p:spPr bwMode="auto">
          <a:xfrm>
            <a:off x="3707904" y="3748908"/>
            <a:ext cx="439248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9" name="Picture 69" descr="developer-new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47750" y="4106075"/>
            <a:ext cx="713995" cy="85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" name="Picture 2" descr="D:\PatrickWork\课件\icon\200712201010021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05317" y="4021007"/>
            <a:ext cx="796018" cy="796018"/>
          </a:xfrm>
          <a:prstGeom prst="rect">
            <a:avLst/>
          </a:prstGeom>
          <a:noFill/>
        </p:spPr>
      </p:pic>
      <p:sp>
        <p:nvSpPr>
          <p:cNvPr id="111" name="矩形 110"/>
          <p:cNvSpPr/>
          <p:nvPr/>
        </p:nvSpPr>
        <p:spPr>
          <a:xfrm>
            <a:off x="3851920" y="482310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活跃用户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020092" y="496286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交易用户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3059832" y="1555800"/>
            <a:ext cx="0" cy="1023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矩形 112"/>
          <p:cNvSpPr/>
          <p:nvPr/>
        </p:nvSpPr>
        <p:spPr>
          <a:xfrm>
            <a:off x="4465158" y="2901379"/>
            <a:ext cx="28185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不断增加手机</a:t>
            </a:r>
            <a:r>
              <a:rPr lang="en-US" altLang="zh-CN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的价值厚度，吸引更多的深圳通用户安装使用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4" name="直接箭头连接符 113"/>
          <p:cNvCxnSpPr/>
          <p:nvPr/>
        </p:nvCxnSpPr>
        <p:spPr bwMode="auto">
          <a:xfrm flipV="1">
            <a:off x="4355841" y="2665673"/>
            <a:ext cx="0" cy="1023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6089795" y="4157406"/>
            <a:ext cx="222662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提高</a:t>
            </a: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用户使用</a:t>
            </a:r>
            <a:r>
              <a:rPr lang="en-US" altLang="zh-CN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的频率</a:t>
            </a:r>
            <a:endParaRPr lang="en-US" altLang="zh-CN" sz="14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精准营销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4" name="直接箭头连接符 33"/>
          <p:cNvCxnSpPr/>
          <p:nvPr/>
        </p:nvCxnSpPr>
        <p:spPr bwMode="auto">
          <a:xfrm flipV="1">
            <a:off x="6012160" y="3953256"/>
            <a:ext cx="0" cy="1023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6781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 bwMode="auto">
          <a:xfrm>
            <a:off x="251520" y="285194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3081646" y="4383183"/>
            <a:ext cx="299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扩大使用的场景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81646" y="835720"/>
            <a:ext cx="298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拓展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的用户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3752" y="2203872"/>
            <a:ext cx="2304256" cy="1399130"/>
            <a:chOff x="53752" y="2203872"/>
            <a:chExt cx="2304256" cy="1399130"/>
          </a:xfrm>
        </p:grpSpPr>
        <p:grpSp>
          <p:nvGrpSpPr>
            <p:cNvPr id="20" name="组合 19"/>
            <p:cNvGrpSpPr/>
            <p:nvPr/>
          </p:nvGrpSpPr>
          <p:grpSpPr>
            <a:xfrm>
              <a:off x="91828" y="2203872"/>
              <a:ext cx="2228105" cy="874168"/>
              <a:chOff x="251520" y="2347888"/>
              <a:chExt cx="2228105" cy="87416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71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622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672" y="2347888"/>
                <a:ext cx="859953" cy="874168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53752" y="3202892"/>
              <a:ext cx="230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深圳通用户红利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389588" y="3952314"/>
            <a:ext cx="450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越多越好，越方便越好，让更多地人用深圳通卡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7938" y="1411785"/>
            <a:ext cx="450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把深圳通的用户，变成我们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忠实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630587" y="2455309"/>
            <a:ext cx="1314041" cy="1311456"/>
            <a:chOff x="4239828" y="2131864"/>
            <a:chExt cx="1680186" cy="1676881"/>
          </a:xfrm>
        </p:grpSpPr>
        <p:grpSp>
          <p:nvGrpSpPr>
            <p:cNvPr id="26" name="组合 25"/>
            <p:cNvGrpSpPr/>
            <p:nvPr/>
          </p:nvGrpSpPr>
          <p:grpSpPr>
            <a:xfrm>
              <a:off x="4239828" y="2131864"/>
              <a:ext cx="1680186" cy="1008112"/>
              <a:chOff x="3995936" y="2419896"/>
              <a:chExt cx="1080120" cy="648072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3995936" y="2419896"/>
                <a:ext cx="1080120" cy="648072"/>
              </a:xfrm>
              <a:prstGeom prst="roundRect">
                <a:avLst/>
              </a:prstGeom>
              <a:noFill/>
              <a:ln w="19050" cap="flat" cmpd="sng">
                <a:solidFill>
                  <a:srgbClr val="0070C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4860032" y="2707932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cxnSp>
            <p:nvCxnSpPr>
              <p:cNvPr id="30" name="肘形连接符 29"/>
              <p:cNvCxnSpPr/>
              <p:nvPr/>
            </p:nvCxnSpPr>
            <p:spPr bwMode="auto">
              <a:xfrm rot="10800000">
                <a:off x="4064498" y="2565198"/>
                <a:ext cx="795537" cy="1600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肘形连接符 30"/>
              <p:cNvCxnSpPr/>
              <p:nvPr/>
            </p:nvCxnSpPr>
            <p:spPr bwMode="auto">
              <a:xfrm rot="10800000" flipV="1">
                <a:off x="4064498" y="2775684"/>
                <a:ext cx="799727" cy="1445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4064497" y="2565198"/>
                <a:ext cx="0" cy="35503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文本框 26"/>
            <p:cNvSpPr txBox="1"/>
            <p:nvPr/>
          </p:nvSpPr>
          <p:spPr>
            <a:xfrm>
              <a:off x="4251829" y="3218441"/>
              <a:ext cx="1656183" cy="59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</a:t>
              </a:r>
            </a:p>
          </p:txBody>
        </p:sp>
      </p:grpSp>
      <p:sp>
        <p:nvSpPr>
          <p:cNvPr id="33" name="下箭头 32"/>
          <p:cNvSpPr/>
          <p:nvPr/>
        </p:nvSpPr>
        <p:spPr bwMode="auto">
          <a:xfrm>
            <a:off x="6051043" y="4430048"/>
            <a:ext cx="720080" cy="1202651"/>
          </a:xfrm>
          <a:prstGeom prst="downArrow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下箭头 33"/>
          <p:cNvSpPr/>
          <p:nvPr/>
        </p:nvSpPr>
        <p:spPr bwMode="auto">
          <a:xfrm rot="10800000">
            <a:off x="2555776" y="101816"/>
            <a:ext cx="720080" cy="1202651"/>
          </a:xfrm>
          <a:prstGeom prst="downArrow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曲线连接符 35"/>
          <p:cNvCxnSpPr>
            <a:stCxn id="15" idx="1"/>
            <a:endCxn id="22" idx="2"/>
          </p:cNvCxnSpPr>
          <p:nvPr/>
        </p:nvCxnSpPr>
        <p:spPr bwMode="auto">
          <a:xfrm rot="10800000">
            <a:off x="1205880" y="3603003"/>
            <a:ext cx="1875766" cy="104179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曲线连接符 36"/>
          <p:cNvCxnSpPr>
            <a:stCxn id="17" idx="0"/>
          </p:cNvCxnSpPr>
          <p:nvPr/>
        </p:nvCxnSpPr>
        <p:spPr bwMode="auto">
          <a:xfrm rot="5400000" flipH="1" flipV="1">
            <a:off x="1394627" y="902123"/>
            <a:ext cx="884979" cy="1718520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圆角矩形 45"/>
          <p:cNvSpPr/>
          <p:nvPr/>
        </p:nvSpPr>
        <p:spPr bwMode="auto">
          <a:xfrm rot="20739438">
            <a:off x="1799682" y="4793649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现金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圆角矩形 46"/>
          <p:cNvSpPr/>
          <p:nvPr/>
        </p:nvSpPr>
        <p:spPr bwMode="auto">
          <a:xfrm rot="20739438">
            <a:off x="5040042" y="421858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战略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13277" y="5187521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线下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-31399" y="13280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线上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518799" y="1790750"/>
            <a:ext cx="3995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i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深圳本地</a:t>
            </a:r>
            <a:r>
              <a:rPr lang="en-US" altLang="zh-CN" sz="2800" b="1" i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sz="2800" b="1" i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</a:t>
            </a:r>
            <a:r>
              <a:rPr lang="zh-CN" altLang="en-US" sz="2800" b="1" i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683038" y="353670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想到一个是一个，多点开花</a:t>
            </a:r>
          </a:p>
        </p:txBody>
      </p:sp>
    </p:spTree>
    <p:extLst>
      <p:ext uri="{BB962C8B-B14F-4D97-AF65-F5344CB8AC3E}">
        <p14:creationId xmlns:p14="http://schemas.microsoft.com/office/powerpoint/2010/main" val="36926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思路：吃红利、发展用户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779912" y="1411784"/>
            <a:ext cx="1872208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扩大应用场景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6300192" y="1115043"/>
            <a:ext cx="1728192" cy="329329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深圳通应用场景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6300962" y="1708639"/>
            <a:ext cx="1727421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应用场景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6300191" y="2563912"/>
            <a:ext cx="1728191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好玩的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6300192" y="3168816"/>
            <a:ext cx="1728190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有用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6300191" y="4752992"/>
            <a:ext cx="1728190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基于购买习惯的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8" name="肘形连接符 97"/>
          <p:cNvCxnSpPr>
            <a:stCxn id="47" idx="43"/>
            <a:endCxn id="46" idx="1"/>
          </p:cNvCxnSpPr>
          <p:nvPr/>
        </p:nvCxnSpPr>
        <p:spPr bwMode="auto">
          <a:xfrm flipV="1">
            <a:off x="2347632" y="1588080"/>
            <a:ext cx="1432280" cy="128287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圆角矩形 107"/>
          <p:cNvSpPr/>
          <p:nvPr/>
        </p:nvSpPr>
        <p:spPr>
          <a:xfrm>
            <a:off x="6300190" y="4148088"/>
            <a:ext cx="1728191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3779912" y="2862989"/>
            <a:ext cx="1872208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提高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使用频率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3779912" y="4443568"/>
            <a:ext cx="1872208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提高转化率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610254" y="2218179"/>
            <a:ext cx="1824034" cy="1782484"/>
            <a:chOff x="4827063" y="1290570"/>
            <a:chExt cx="3777385" cy="3691339"/>
          </a:xfrm>
        </p:grpSpPr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6574821" y="1915840"/>
              <a:ext cx="1631950" cy="2454275"/>
            </a:xfrm>
            <a:custGeom>
              <a:avLst/>
              <a:gdLst>
                <a:gd name="T0" fmla="*/ 122 w 1028"/>
                <a:gd name="T1" fmla="*/ 210 h 1546"/>
                <a:gd name="T2" fmla="*/ 162 w 1028"/>
                <a:gd name="T3" fmla="*/ 282 h 1546"/>
                <a:gd name="T4" fmla="*/ 154 w 1028"/>
                <a:gd name="T5" fmla="*/ 294 h 1546"/>
                <a:gd name="T6" fmla="*/ 126 w 1028"/>
                <a:gd name="T7" fmla="*/ 336 h 1546"/>
                <a:gd name="T8" fmla="*/ 16 w 1028"/>
                <a:gd name="T9" fmla="*/ 518 h 1546"/>
                <a:gd name="T10" fmla="*/ 106 w 1028"/>
                <a:gd name="T11" fmla="*/ 532 h 1546"/>
                <a:gd name="T12" fmla="*/ 236 w 1028"/>
                <a:gd name="T13" fmla="*/ 580 h 1546"/>
                <a:gd name="T14" fmla="*/ 328 w 1028"/>
                <a:gd name="T15" fmla="*/ 646 h 1546"/>
                <a:gd name="T16" fmla="*/ 378 w 1028"/>
                <a:gd name="T17" fmla="*/ 694 h 1546"/>
                <a:gd name="T18" fmla="*/ 406 w 1028"/>
                <a:gd name="T19" fmla="*/ 732 h 1546"/>
                <a:gd name="T20" fmla="*/ 454 w 1028"/>
                <a:gd name="T21" fmla="*/ 808 h 1546"/>
                <a:gd name="T22" fmla="*/ 482 w 1028"/>
                <a:gd name="T23" fmla="*/ 872 h 1546"/>
                <a:gd name="T24" fmla="*/ 508 w 1028"/>
                <a:gd name="T25" fmla="*/ 986 h 1546"/>
                <a:gd name="T26" fmla="*/ 510 w 1028"/>
                <a:gd name="T27" fmla="*/ 1032 h 1546"/>
                <a:gd name="T28" fmla="*/ 494 w 1028"/>
                <a:gd name="T29" fmla="*/ 1172 h 1546"/>
                <a:gd name="T30" fmla="*/ 472 w 1028"/>
                <a:gd name="T31" fmla="*/ 1240 h 1546"/>
                <a:gd name="T32" fmla="*/ 454 w 1028"/>
                <a:gd name="T33" fmla="*/ 1274 h 1546"/>
                <a:gd name="T34" fmla="*/ 454 w 1028"/>
                <a:gd name="T35" fmla="*/ 1286 h 1546"/>
                <a:gd name="T36" fmla="*/ 576 w 1028"/>
                <a:gd name="T37" fmla="*/ 1542 h 1546"/>
                <a:gd name="T38" fmla="*/ 580 w 1028"/>
                <a:gd name="T39" fmla="*/ 1546 h 1546"/>
                <a:gd name="T40" fmla="*/ 586 w 1028"/>
                <a:gd name="T41" fmla="*/ 1546 h 1546"/>
                <a:gd name="T42" fmla="*/ 760 w 1028"/>
                <a:gd name="T43" fmla="*/ 1542 h 1546"/>
                <a:gd name="T44" fmla="*/ 882 w 1028"/>
                <a:gd name="T45" fmla="*/ 1538 h 1546"/>
                <a:gd name="T46" fmla="*/ 894 w 1028"/>
                <a:gd name="T47" fmla="*/ 1540 h 1546"/>
                <a:gd name="T48" fmla="*/ 902 w 1028"/>
                <a:gd name="T49" fmla="*/ 1538 h 1546"/>
                <a:gd name="T50" fmla="*/ 916 w 1028"/>
                <a:gd name="T51" fmla="*/ 1514 h 1546"/>
                <a:gd name="T52" fmla="*/ 924 w 1028"/>
                <a:gd name="T53" fmla="*/ 1494 h 1546"/>
                <a:gd name="T54" fmla="*/ 978 w 1028"/>
                <a:gd name="T55" fmla="*/ 1364 h 1546"/>
                <a:gd name="T56" fmla="*/ 1002 w 1028"/>
                <a:gd name="T57" fmla="*/ 1272 h 1546"/>
                <a:gd name="T58" fmla="*/ 1024 w 1028"/>
                <a:gd name="T59" fmla="*/ 1132 h 1546"/>
                <a:gd name="T60" fmla="*/ 1026 w 1028"/>
                <a:gd name="T61" fmla="*/ 990 h 1546"/>
                <a:gd name="T62" fmla="*/ 1018 w 1028"/>
                <a:gd name="T63" fmla="*/ 896 h 1546"/>
                <a:gd name="T64" fmla="*/ 990 w 1028"/>
                <a:gd name="T65" fmla="*/ 758 h 1546"/>
                <a:gd name="T66" fmla="*/ 958 w 1028"/>
                <a:gd name="T67" fmla="*/ 668 h 1546"/>
                <a:gd name="T68" fmla="*/ 920 w 1028"/>
                <a:gd name="T69" fmla="*/ 578 h 1546"/>
                <a:gd name="T70" fmla="*/ 848 w 1028"/>
                <a:gd name="T71" fmla="*/ 454 h 1546"/>
                <a:gd name="T72" fmla="*/ 758 w 1028"/>
                <a:gd name="T73" fmla="*/ 342 h 1546"/>
                <a:gd name="T74" fmla="*/ 692 w 1028"/>
                <a:gd name="T75" fmla="*/ 276 h 1546"/>
                <a:gd name="T76" fmla="*/ 580 w 1028"/>
                <a:gd name="T77" fmla="*/ 186 h 1546"/>
                <a:gd name="T78" fmla="*/ 460 w 1028"/>
                <a:gd name="T79" fmla="*/ 112 h 1546"/>
                <a:gd name="T80" fmla="*/ 372 w 1028"/>
                <a:gd name="T81" fmla="*/ 74 h 1546"/>
                <a:gd name="T82" fmla="*/ 236 w 1028"/>
                <a:gd name="T83" fmla="*/ 30 h 1546"/>
                <a:gd name="T84" fmla="*/ 96 w 1028"/>
                <a:gd name="T85" fmla="*/ 6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8" h="1546">
                  <a:moveTo>
                    <a:pt x="0" y="0"/>
                  </a:moveTo>
                  <a:lnTo>
                    <a:pt x="0" y="0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62" y="282"/>
                  </a:lnTo>
                  <a:lnTo>
                    <a:pt x="162" y="282"/>
                  </a:lnTo>
                  <a:lnTo>
                    <a:pt x="162" y="284"/>
                  </a:lnTo>
                  <a:lnTo>
                    <a:pt x="160" y="288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26" y="336"/>
                  </a:lnTo>
                  <a:lnTo>
                    <a:pt x="126" y="336"/>
                  </a:lnTo>
                  <a:lnTo>
                    <a:pt x="2" y="518"/>
                  </a:lnTo>
                  <a:lnTo>
                    <a:pt x="2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62" y="524"/>
                  </a:lnTo>
                  <a:lnTo>
                    <a:pt x="106" y="532"/>
                  </a:lnTo>
                  <a:lnTo>
                    <a:pt x="150" y="544"/>
                  </a:lnTo>
                  <a:lnTo>
                    <a:pt x="194" y="560"/>
                  </a:lnTo>
                  <a:lnTo>
                    <a:pt x="236" y="580"/>
                  </a:lnTo>
                  <a:lnTo>
                    <a:pt x="274" y="604"/>
                  </a:lnTo>
                  <a:lnTo>
                    <a:pt x="312" y="630"/>
                  </a:lnTo>
                  <a:lnTo>
                    <a:pt x="328" y="646"/>
                  </a:lnTo>
                  <a:lnTo>
                    <a:pt x="346" y="662"/>
                  </a:lnTo>
                  <a:lnTo>
                    <a:pt x="346" y="662"/>
                  </a:lnTo>
                  <a:lnTo>
                    <a:pt x="378" y="694"/>
                  </a:lnTo>
                  <a:lnTo>
                    <a:pt x="392" y="712"/>
                  </a:lnTo>
                  <a:lnTo>
                    <a:pt x="406" y="732"/>
                  </a:lnTo>
                  <a:lnTo>
                    <a:pt x="406" y="732"/>
                  </a:lnTo>
                  <a:lnTo>
                    <a:pt x="432" y="770"/>
                  </a:lnTo>
                  <a:lnTo>
                    <a:pt x="454" y="808"/>
                  </a:lnTo>
                  <a:lnTo>
                    <a:pt x="454" y="808"/>
                  </a:lnTo>
                  <a:lnTo>
                    <a:pt x="466" y="830"/>
                  </a:lnTo>
                  <a:lnTo>
                    <a:pt x="474" y="850"/>
                  </a:lnTo>
                  <a:lnTo>
                    <a:pt x="482" y="872"/>
                  </a:lnTo>
                  <a:lnTo>
                    <a:pt x="490" y="896"/>
                  </a:lnTo>
                  <a:lnTo>
                    <a:pt x="500" y="942"/>
                  </a:lnTo>
                  <a:lnTo>
                    <a:pt x="508" y="986"/>
                  </a:lnTo>
                  <a:lnTo>
                    <a:pt x="508" y="986"/>
                  </a:lnTo>
                  <a:lnTo>
                    <a:pt x="510" y="1010"/>
                  </a:lnTo>
                  <a:lnTo>
                    <a:pt x="510" y="1032"/>
                  </a:lnTo>
                  <a:lnTo>
                    <a:pt x="510" y="1080"/>
                  </a:lnTo>
                  <a:lnTo>
                    <a:pt x="504" y="1126"/>
                  </a:lnTo>
                  <a:lnTo>
                    <a:pt x="494" y="1172"/>
                  </a:lnTo>
                  <a:lnTo>
                    <a:pt x="494" y="1172"/>
                  </a:lnTo>
                  <a:lnTo>
                    <a:pt x="480" y="1218"/>
                  </a:lnTo>
                  <a:lnTo>
                    <a:pt x="472" y="1240"/>
                  </a:lnTo>
                  <a:lnTo>
                    <a:pt x="462" y="1260"/>
                  </a:lnTo>
                  <a:lnTo>
                    <a:pt x="462" y="1260"/>
                  </a:lnTo>
                  <a:lnTo>
                    <a:pt x="454" y="1274"/>
                  </a:lnTo>
                  <a:lnTo>
                    <a:pt x="454" y="1280"/>
                  </a:lnTo>
                  <a:lnTo>
                    <a:pt x="454" y="1286"/>
                  </a:lnTo>
                  <a:lnTo>
                    <a:pt x="454" y="1286"/>
                  </a:lnTo>
                  <a:lnTo>
                    <a:pt x="472" y="1324"/>
                  </a:lnTo>
                  <a:lnTo>
                    <a:pt x="472" y="1324"/>
                  </a:lnTo>
                  <a:lnTo>
                    <a:pt x="576" y="1542"/>
                  </a:lnTo>
                  <a:lnTo>
                    <a:pt x="576" y="1542"/>
                  </a:lnTo>
                  <a:lnTo>
                    <a:pt x="578" y="1544"/>
                  </a:lnTo>
                  <a:lnTo>
                    <a:pt x="580" y="1546"/>
                  </a:lnTo>
                  <a:lnTo>
                    <a:pt x="580" y="1546"/>
                  </a:lnTo>
                  <a:lnTo>
                    <a:pt x="586" y="1546"/>
                  </a:lnTo>
                  <a:lnTo>
                    <a:pt x="586" y="1546"/>
                  </a:lnTo>
                  <a:lnTo>
                    <a:pt x="624" y="1544"/>
                  </a:lnTo>
                  <a:lnTo>
                    <a:pt x="624" y="1544"/>
                  </a:lnTo>
                  <a:lnTo>
                    <a:pt x="760" y="1542"/>
                  </a:lnTo>
                  <a:lnTo>
                    <a:pt x="760" y="1542"/>
                  </a:lnTo>
                  <a:lnTo>
                    <a:pt x="882" y="1538"/>
                  </a:lnTo>
                  <a:lnTo>
                    <a:pt x="882" y="1538"/>
                  </a:lnTo>
                  <a:lnTo>
                    <a:pt x="888" y="1540"/>
                  </a:lnTo>
                  <a:lnTo>
                    <a:pt x="888" y="1540"/>
                  </a:lnTo>
                  <a:lnTo>
                    <a:pt x="894" y="1540"/>
                  </a:lnTo>
                  <a:lnTo>
                    <a:pt x="894" y="1540"/>
                  </a:lnTo>
                  <a:lnTo>
                    <a:pt x="902" y="1538"/>
                  </a:lnTo>
                  <a:lnTo>
                    <a:pt x="902" y="1538"/>
                  </a:lnTo>
                  <a:lnTo>
                    <a:pt x="906" y="1534"/>
                  </a:lnTo>
                  <a:lnTo>
                    <a:pt x="910" y="1526"/>
                  </a:lnTo>
                  <a:lnTo>
                    <a:pt x="916" y="1514"/>
                  </a:lnTo>
                  <a:lnTo>
                    <a:pt x="916" y="1514"/>
                  </a:lnTo>
                  <a:lnTo>
                    <a:pt x="924" y="1494"/>
                  </a:lnTo>
                  <a:lnTo>
                    <a:pt x="924" y="1494"/>
                  </a:lnTo>
                  <a:lnTo>
                    <a:pt x="944" y="1452"/>
                  </a:lnTo>
                  <a:lnTo>
                    <a:pt x="962" y="1408"/>
                  </a:lnTo>
                  <a:lnTo>
                    <a:pt x="978" y="1364"/>
                  </a:lnTo>
                  <a:lnTo>
                    <a:pt x="992" y="1318"/>
                  </a:lnTo>
                  <a:lnTo>
                    <a:pt x="992" y="1318"/>
                  </a:lnTo>
                  <a:lnTo>
                    <a:pt x="1002" y="1272"/>
                  </a:lnTo>
                  <a:lnTo>
                    <a:pt x="1012" y="1224"/>
                  </a:lnTo>
                  <a:lnTo>
                    <a:pt x="1018" y="1178"/>
                  </a:lnTo>
                  <a:lnTo>
                    <a:pt x="1024" y="1132"/>
                  </a:lnTo>
                  <a:lnTo>
                    <a:pt x="1028" y="1084"/>
                  </a:lnTo>
                  <a:lnTo>
                    <a:pt x="1028" y="1036"/>
                  </a:lnTo>
                  <a:lnTo>
                    <a:pt x="1026" y="990"/>
                  </a:lnTo>
                  <a:lnTo>
                    <a:pt x="1024" y="942"/>
                  </a:lnTo>
                  <a:lnTo>
                    <a:pt x="1024" y="942"/>
                  </a:lnTo>
                  <a:lnTo>
                    <a:pt x="1018" y="896"/>
                  </a:lnTo>
                  <a:lnTo>
                    <a:pt x="1012" y="850"/>
                  </a:lnTo>
                  <a:lnTo>
                    <a:pt x="1002" y="804"/>
                  </a:lnTo>
                  <a:lnTo>
                    <a:pt x="990" y="758"/>
                  </a:lnTo>
                  <a:lnTo>
                    <a:pt x="990" y="758"/>
                  </a:lnTo>
                  <a:lnTo>
                    <a:pt x="974" y="712"/>
                  </a:lnTo>
                  <a:lnTo>
                    <a:pt x="958" y="668"/>
                  </a:lnTo>
                  <a:lnTo>
                    <a:pt x="940" y="622"/>
                  </a:lnTo>
                  <a:lnTo>
                    <a:pt x="920" y="578"/>
                  </a:lnTo>
                  <a:lnTo>
                    <a:pt x="920" y="578"/>
                  </a:lnTo>
                  <a:lnTo>
                    <a:pt x="898" y="536"/>
                  </a:lnTo>
                  <a:lnTo>
                    <a:pt x="874" y="494"/>
                  </a:lnTo>
                  <a:lnTo>
                    <a:pt x="848" y="454"/>
                  </a:lnTo>
                  <a:lnTo>
                    <a:pt x="820" y="416"/>
                  </a:lnTo>
                  <a:lnTo>
                    <a:pt x="790" y="378"/>
                  </a:lnTo>
                  <a:lnTo>
                    <a:pt x="758" y="342"/>
                  </a:lnTo>
                  <a:lnTo>
                    <a:pt x="726" y="308"/>
                  </a:lnTo>
                  <a:lnTo>
                    <a:pt x="692" y="276"/>
                  </a:lnTo>
                  <a:lnTo>
                    <a:pt x="692" y="276"/>
                  </a:lnTo>
                  <a:lnTo>
                    <a:pt x="656" y="244"/>
                  </a:lnTo>
                  <a:lnTo>
                    <a:pt x="618" y="214"/>
                  </a:lnTo>
                  <a:lnTo>
                    <a:pt x="580" y="186"/>
                  </a:lnTo>
                  <a:lnTo>
                    <a:pt x="542" y="160"/>
                  </a:lnTo>
                  <a:lnTo>
                    <a:pt x="500" y="136"/>
                  </a:lnTo>
                  <a:lnTo>
                    <a:pt x="460" y="112"/>
                  </a:lnTo>
                  <a:lnTo>
                    <a:pt x="416" y="92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28" y="56"/>
                  </a:lnTo>
                  <a:lnTo>
                    <a:pt x="282" y="42"/>
                  </a:lnTo>
                  <a:lnTo>
                    <a:pt x="236" y="30"/>
                  </a:lnTo>
                  <a:lnTo>
                    <a:pt x="190" y="20"/>
                  </a:lnTo>
                  <a:lnTo>
                    <a:pt x="144" y="12"/>
                  </a:lnTo>
                  <a:lnTo>
                    <a:pt x="96" y="6"/>
                  </a:lnTo>
                  <a:lnTo>
                    <a:pt x="48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Freeform 41"/>
            <p:cNvSpPr>
              <a:spLocks/>
            </p:cNvSpPr>
            <p:nvPr/>
          </p:nvSpPr>
          <p:spPr bwMode="auto">
            <a:xfrm>
              <a:off x="6848673" y="1787456"/>
              <a:ext cx="1755775" cy="2686050"/>
            </a:xfrm>
            <a:custGeom>
              <a:avLst/>
              <a:gdLst>
                <a:gd name="T0" fmla="*/ 976 w 1106"/>
                <a:gd name="T1" fmla="*/ 1692 h 1692"/>
                <a:gd name="T2" fmla="*/ 1032 w 1106"/>
                <a:gd name="T3" fmla="*/ 1566 h 1692"/>
                <a:gd name="T4" fmla="*/ 1074 w 1106"/>
                <a:gd name="T5" fmla="*/ 1434 h 1692"/>
                <a:gd name="T6" fmla="*/ 1098 w 1106"/>
                <a:gd name="T7" fmla="*/ 1298 h 1692"/>
                <a:gd name="T8" fmla="*/ 1106 w 1106"/>
                <a:gd name="T9" fmla="*/ 1158 h 1692"/>
                <a:gd name="T10" fmla="*/ 1104 w 1106"/>
                <a:gd name="T11" fmla="*/ 1084 h 1692"/>
                <a:gd name="T12" fmla="*/ 1092 w 1106"/>
                <a:gd name="T13" fmla="*/ 974 h 1692"/>
                <a:gd name="T14" fmla="*/ 1076 w 1106"/>
                <a:gd name="T15" fmla="*/ 900 h 1692"/>
                <a:gd name="T16" fmla="*/ 1058 w 1106"/>
                <a:gd name="T17" fmla="*/ 828 h 1692"/>
                <a:gd name="T18" fmla="*/ 1034 w 1106"/>
                <a:gd name="T19" fmla="*/ 756 h 1692"/>
                <a:gd name="T20" fmla="*/ 1004 w 1106"/>
                <a:gd name="T21" fmla="*/ 684 h 1692"/>
                <a:gd name="T22" fmla="*/ 970 w 1106"/>
                <a:gd name="T23" fmla="*/ 614 h 1692"/>
                <a:gd name="T24" fmla="*/ 950 w 1106"/>
                <a:gd name="T25" fmla="*/ 580 h 1692"/>
                <a:gd name="T26" fmla="*/ 910 w 1106"/>
                <a:gd name="T27" fmla="*/ 514 h 1692"/>
                <a:gd name="T28" fmla="*/ 866 w 1106"/>
                <a:gd name="T29" fmla="*/ 454 h 1692"/>
                <a:gd name="T30" fmla="*/ 820 w 1106"/>
                <a:gd name="T31" fmla="*/ 396 h 1692"/>
                <a:gd name="T32" fmla="*/ 716 w 1106"/>
                <a:gd name="T33" fmla="*/ 292 h 1692"/>
                <a:gd name="T34" fmla="*/ 602 w 1106"/>
                <a:gd name="T35" fmla="*/ 202 h 1692"/>
                <a:gd name="T36" fmla="*/ 478 w 1106"/>
                <a:gd name="T37" fmla="*/ 128 h 1692"/>
                <a:gd name="T38" fmla="*/ 348 w 1106"/>
                <a:gd name="T39" fmla="*/ 72 h 1692"/>
                <a:gd name="T40" fmla="*/ 212 w 1106"/>
                <a:gd name="T41" fmla="*/ 30 h 1692"/>
                <a:gd name="T42" fmla="*/ 72 w 1106"/>
                <a:gd name="T43" fmla="*/ 6 h 1692"/>
                <a:gd name="T44" fmla="*/ 0 w 1106"/>
                <a:gd name="T45" fmla="*/ 16 h 1692"/>
                <a:gd name="T46" fmla="*/ 70 w 1106"/>
                <a:gd name="T47" fmla="*/ 22 h 1692"/>
                <a:gd name="T48" fmla="*/ 208 w 1106"/>
                <a:gd name="T49" fmla="*/ 46 h 1692"/>
                <a:gd name="T50" fmla="*/ 342 w 1106"/>
                <a:gd name="T51" fmla="*/ 86 h 1692"/>
                <a:gd name="T52" fmla="*/ 472 w 1106"/>
                <a:gd name="T53" fmla="*/ 144 h 1692"/>
                <a:gd name="T54" fmla="*/ 592 w 1106"/>
                <a:gd name="T55" fmla="*/ 216 h 1692"/>
                <a:gd name="T56" fmla="*/ 706 w 1106"/>
                <a:gd name="T57" fmla="*/ 304 h 1692"/>
                <a:gd name="T58" fmla="*/ 808 w 1106"/>
                <a:gd name="T59" fmla="*/ 406 h 1692"/>
                <a:gd name="T60" fmla="*/ 876 w 1106"/>
                <a:gd name="T61" fmla="*/ 492 h 1692"/>
                <a:gd name="T62" fmla="*/ 918 w 1106"/>
                <a:gd name="T63" fmla="*/ 556 h 1692"/>
                <a:gd name="T64" fmla="*/ 936 w 1106"/>
                <a:gd name="T65" fmla="*/ 588 h 1692"/>
                <a:gd name="T66" fmla="*/ 974 w 1106"/>
                <a:gd name="T67" fmla="*/ 656 h 1692"/>
                <a:gd name="T68" fmla="*/ 1004 w 1106"/>
                <a:gd name="T69" fmla="*/ 726 h 1692"/>
                <a:gd name="T70" fmla="*/ 1032 w 1106"/>
                <a:gd name="T71" fmla="*/ 796 h 1692"/>
                <a:gd name="T72" fmla="*/ 1052 w 1106"/>
                <a:gd name="T73" fmla="*/ 868 h 1692"/>
                <a:gd name="T74" fmla="*/ 1070 w 1106"/>
                <a:gd name="T75" fmla="*/ 940 h 1692"/>
                <a:gd name="T76" fmla="*/ 1088 w 1106"/>
                <a:gd name="T77" fmla="*/ 1086 h 1692"/>
                <a:gd name="T78" fmla="*/ 1090 w 1106"/>
                <a:gd name="T79" fmla="*/ 1158 h 1692"/>
                <a:gd name="T80" fmla="*/ 1082 w 1106"/>
                <a:gd name="T81" fmla="*/ 1296 h 1692"/>
                <a:gd name="T82" fmla="*/ 1058 w 1106"/>
                <a:gd name="T83" fmla="*/ 1430 h 1692"/>
                <a:gd name="T84" fmla="*/ 1018 w 1106"/>
                <a:gd name="T85" fmla="*/ 1560 h 1692"/>
                <a:gd name="T86" fmla="*/ 962 w 1106"/>
                <a:gd name="T87" fmla="*/ 1686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6" h="1692">
                  <a:moveTo>
                    <a:pt x="976" y="1692"/>
                  </a:moveTo>
                  <a:lnTo>
                    <a:pt x="976" y="1692"/>
                  </a:lnTo>
                  <a:lnTo>
                    <a:pt x="1006" y="1630"/>
                  </a:lnTo>
                  <a:lnTo>
                    <a:pt x="1032" y="1566"/>
                  </a:lnTo>
                  <a:lnTo>
                    <a:pt x="1054" y="1500"/>
                  </a:lnTo>
                  <a:lnTo>
                    <a:pt x="1074" y="1434"/>
                  </a:lnTo>
                  <a:lnTo>
                    <a:pt x="1088" y="1366"/>
                  </a:lnTo>
                  <a:lnTo>
                    <a:pt x="1098" y="1298"/>
                  </a:lnTo>
                  <a:lnTo>
                    <a:pt x="1104" y="1228"/>
                  </a:lnTo>
                  <a:lnTo>
                    <a:pt x="1106" y="1158"/>
                  </a:lnTo>
                  <a:lnTo>
                    <a:pt x="1106" y="1158"/>
                  </a:lnTo>
                  <a:lnTo>
                    <a:pt x="1104" y="1084"/>
                  </a:lnTo>
                  <a:lnTo>
                    <a:pt x="1096" y="1010"/>
                  </a:lnTo>
                  <a:lnTo>
                    <a:pt x="1092" y="974"/>
                  </a:lnTo>
                  <a:lnTo>
                    <a:pt x="1084" y="936"/>
                  </a:lnTo>
                  <a:lnTo>
                    <a:pt x="1076" y="900"/>
                  </a:lnTo>
                  <a:lnTo>
                    <a:pt x="1068" y="864"/>
                  </a:lnTo>
                  <a:lnTo>
                    <a:pt x="1058" y="828"/>
                  </a:lnTo>
                  <a:lnTo>
                    <a:pt x="1046" y="792"/>
                  </a:lnTo>
                  <a:lnTo>
                    <a:pt x="1034" y="756"/>
                  </a:lnTo>
                  <a:lnTo>
                    <a:pt x="1020" y="720"/>
                  </a:lnTo>
                  <a:lnTo>
                    <a:pt x="1004" y="684"/>
                  </a:lnTo>
                  <a:lnTo>
                    <a:pt x="988" y="648"/>
                  </a:lnTo>
                  <a:lnTo>
                    <a:pt x="970" y="614"/>
                  </a:lnTo>
                  <a:lnTo>
                    <a:pt x="950" y="580"/>
                  </a:lnTo>
                  <a:lnTo>
                    <a:pt x="950" y="580"/>
                  </a:lnTo>
                  <a:lnTo>
                    <a:pt x="930" y="546"/>
                  </a:lnTo>
                  <a:lnTo>
                    <a:pt x="910" y="514"/>
                  </a:lnTo>
                  <a:lnTo>
                    <a:pt x="888" y="484"/>
                  </a:lnTo>
                  <a:lnTo>
                    <a:pt x="866" y="454"/>
                  </a:lnTo>
                  <a:lnTo>
                    <a:pt x="844" y="424"/>
                  </a:lnTo>
                  <a:lnTo>
                    <a:pt x="820" y="396"/>
                  </a:lnTo>
                  <a:lnTo>
                    <a:pt x="770" y="342"/>
                  </a:lnTo>
                  <a:lnTo>
                    <a:pt x="716" y="292"/>
                  </a:lnTo>
                  <a:lnTo>
                    <a:pt x="660" y="246"/>
                  </a:lnTo>
                  <a:lnTo>
                    <a:pt x="602" y="202"/>
                  </a:lnTo>
                  <a:lnTo>
                    <a:pt x="542" y="164"/>
                  </a:lnTo>
                  <a:lnTo>
                    <a:pt x="478" y="128"/>
                  </a:lnTo>
                  <a:lnTo>
                    <a:pt x="414" y="98"/>
                  </a:lnTo>
                  <a:lnTo>
                    <a:pt x="348" y="72"/>
                  </a:lnTo>
                  <a:lnTo>
                    <a:pt x="280" y="48"/>
                  </a:lnTo>
                  <a:lnTo>
                    <a:pt x="212" y="30"/>
                  </a:lnTo>
                  <a:lnTo>
                    <a:pt x="142" y="16"/>
                  </a:lnTo>
                  <a:lnTo>
                    <a:pt x="72" y="6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70" y="22"/>
                  </a:lnTo>
                  <a:lnTo>
                    <a:pt x="138" y="32"/>
                  </a:lnTo>
                  <a:lnTo>
                    <a:pt x="208" y="46"/>
                  </a:lnTo>
                  <a:lnTo>
                    <a:pt x="276" y="64"/>
                  </a:lnTo>
                  <a:lnTo>
                    <a:pt x="342" y="86"/>
                  </a:lnTo>
                  <a:lnTo>
                    <a:pt x="408" y="112"/>
                  </a:lnTo>
                  <a:lnTo>
                    <a:pt x="472" y="144"/>
                  </a:lnTo>
                  <a:lnTo>
                    <a:pt x="534" y="178"/>
                  </a:lnTo>
                  <a:lnTo>
                    <a:pt x="592" y="216"/>
                  </a:lnTo>
                  <a:lnTo>
                    <a:pt x="650" y="258"/>
                  </a:lnTo>
                  <a:lnTo>
                    <a:pt x="706" y="304"/>
                  </a:lnTo>
                  <a:lnTo>
                    <a:pt x="758" y="354"/>
                  </a:lnTo>
                  <a:lnTo>
                    <a:pt x="808" y="406"/>
                  </a:lnTo>
                  <a:lnTo>
                    <a:pt x="854" y="464"/>
                  </a:lnTo>
                  <a:lnTo>
                    <a:pt x="876" y="492"/>
                  </a:lnTo>
                  <a:lnTo>
                    <a:pt x="898" y="524"/>
                  </a:lnTo>
                  <a:lnTo>
                    <a:pt x="918" y="556"/>
                  </a:lnTo>
                  <a:lnTo>
                    <a:pt x="936" y="588"/>
                  </a:lnTo>
                  <a:lnTo>
                    <a:pt x="936" y="588"/>
                  </a:lnTo>
                  <a:lnTo>
                    <a:pt x="956" y="622"/>
                  </a:lnTo>
                  <a:lnTo>
                    <a:pt x="974" y="656"/>
                  </a:lnTo>
                  <a:lnTo>
                    <a:pt x="990" y="690"/>
                  </a:lnTo>
                  <a:lnTo>
                    <a:pt x="1004" y="726"/>
                  </a:lnTo>
                  <a:lnTo>
                    <a:pt x="1018" y="760"/>
                  </a:lnTo>
                  <a:lnTo>
                    <a:pt x="1032" y="796"/>
                  </a:lnTo>
                  <a:lnTo>
                    <a:pt x="1042" y="832"/>
                  </a:lnTo>
                  <a:lnTo>
                    <a:pt x="1052" y="868"/>
                  </a:lnTo>
                  <a:lnTo>
                    <a:pt x="1062" y="904"/>
                  </a:lnTo>
                  <a:lnTo>
                    <a:pt x="1070" y="940"/>
                  </a:lnTo>
                  <a:lnTo>
                    <a:pt x="1080" y="1012"/>
                  </a:lnTo>
                  <a:lnTo>
                    <a:pt x="1088" y="1086"/>
                  </a:lnTo>
                  <a:lnTo>
                    <a:pt x="1090" y="1158"/>
                  </a:lnTo>
                  <a:lnTo>
                    <a:pt x="1090" y="1158"/>
                  </a:lnTo>
                  <a:lnTo>
                    <a:pt x="1088" y="1228"/>
                  </a:lnTo>
                  <a:lnTo>
                    <a:pt x="1082" y="1296"/>
                  </a:lnTo>
                  <a:lnTo>
                    <a:pt x="1072" y="1362"/>
                  </a:lnTo>
                  <a:lnTo>
                    <a:pt x="1058" y="1430"/>
                  </a:lnTo>
                  <a:lnTo>
                    <a:pt x="1040" y="1496"/>
                  </a:lnTo>
                  <a:lnTo>
                    <a:pt x="1018" y="1560"/>
                  </a:lnTo>
                  <a:lnTo>
                    <a:pt x="992" y="1624"/>
                  </a:lnTo>
                  <a:lnTo>
                    <a:pt x="962" y="1686"/>
                  </a:lnTo>
                  <a:lnTo>
                    <a:pt x="976" y="16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5416421" y="1619062"/>
              <a:ext cx="2520000" cy="2712478"/>
              <a:chOff x="5796416" y="1075290"/>
              <a:chExt cx="2520000" cy="2712478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5796416" y="1267768"/>
                <a:ext cx="2520000" cy="2520000"/>
                <a:chOff x="5001716" y="1123752"/>
                <a:chExt cx="3314700" cy="3328690"/>
              </a:xfrm>
            </p:grpSpPr>
            <p:sp>
              <p:nvSpPr>
                <p:cNvPr id="75" name="Freeform 7"/>
                <p:cNvSpPr>
                  <a:spLocks/>
                </p:cNvSpPr>
                <p:nvPr/>
              </p:nvSpPr>
              <p:spPr bwMode="auto">
                <a:xfrm>
                  <a:off x="5306516" y="3245942"/>
                  <a:ext cx="2768600" cy="1206500"/>
                </a:xfrm>
                <a:custGeom>
                  <a:avLst/>
                  <a:gdLst>
                    <a:gd name="T0" fmla="*/ 1294 w 1744"/>
                    <a:gd name="T1" fmla="*/ 0 h 760"/>
                    <a:gd name="T2" fmla="*/ 1246 w 1744"/>
                    <a:gd name="T3" fmla="*/ 62 h 760"/>
                    <a:gd name="T4" fmla="*/ 1190 w 1744"/>
                    <a:gd name="T5" fmla="*/ 120 h 760"/>
                    <a:gd name="T6" fmla="*/ 1154 w 1744"/>
                    <a:gd name="T7" fmla="*/ 146 h 760"/>
                    <a:gd name="T8" fmla="*/ 1076 w 1744"/>
                    <a:gd name="T9" fmla="*/ 192 h 760"/>
                    <a:gd name="T10" fmla="*/ 1034 w 1744"/>
                    <a:gd name="T11" fmla="*/ 210 h 760"/>
                    <a:gd name="T12" fmla="*/ 990 w 1744"/>
                    <a:gd name="T13" fmla="*/ 224 h 760"/>
                    <a:gd name="T14" fmla="*/ 900 w 1744"/>
                    <a:gd name="T15" fmla="*/ 238 h 760"/>
                    <a:gd name="T16" fmla="*/ 852 w 1744"/>
                    <a:gd name="T17" fmla="*/ 242 h 760"/>
                    <a:gd name="T18" fmla="*/ 760 w 1744"/>
                    <a:gd name="T19" fmla="*/ 232 h 760"/>
                    <a:gd name="T20" fmla="*/ 714 w 1744"/>
                    <a:gd name="T21" fmla="*/ 224 h 760"/>
                    <a:gd name="T22" fmla="*/ 628 w 1744"/>
                    <a:gd name="T23" fmla="*/ 192 h 760"/>
                    <a:gd name="T24" fmla="*/ 586 w 1744"/>
                    <a:gd name="T25" fmla="*/ 170 h 760"/>
                    <a:gd name="T26" fmla="*/ 510 w 1744"/>
                    <a:gd name="T27" fmla="*/ 116 h 760"/>
                    <a:gd name="T28" fmla="*/ 492 w 1744"/>
                    <a:gd name="T29" fmla="*/ 100 h 760"/>
                    <a:gd name="T30" fmla="*/ 474 w 1744"/>
                    <a:gd name="T31" fmla="*/ 82 h 760"/>
                    <a:gd name="T32" fmla="*/ 458 w 1744"/>
                    <a:gd name="T33" fmla="*/ 66 h 760"/>
                    <a:gd name="T34" fmla="*/ 448 w 1744"/>
                    <a:gd name="T35" fmla="*/ 60 h 760"/>
                    <a:gd name="T36" fmla="*/ 438 w 1744"/>
                    <a:gd name="T37" fmla="*/ 58 h 760"/>
                    <a:gd name="T38" fmla="*/ 254 w 1744"/>
                    <a:gd name="T39" fmla="*/ 48 h 760"/>
                    <a:gd name="T40" fmla="*/ 144 w 1744"/>
                    <a:gd name="T41" fmla="*/ 42 h 760"/>
                    <a:gd name="T42" fmla="*/ 134 w 1744"/>
                    <a:gd name="T43" fmla="*/ 58 h 760"/>
                    <a:gd name="T44" fmla="*/ 110 w 1744"/>
                    <a:gd name="T45" fmla="*/ 104 h 760"/>
                    <a:gd name="T46" fmla="*/ 0 w 1744"/>
                    <a:gd name="T47" fmla="*/ 314 h 760"/>
                    <a:gd name="T48" fmla="*/ 0 w 1744"/>
                    <a:gd name="T49" fmla="*/ 318 h 760"/>
                    <a:gd name="T50" fmla="*/ 6 w 1744"/>
                    <a:gd name="T51" fmla="*/ 330 h 760"/>
                    <a:gd name="T52" fmla="*/ 18 w 1744"/>
                    <a:gd name="T53" fmla="*/ 342 h 760"/>
                    <a:gd name="T54" fmla="*/ 46 w 1744"/>
                    <a:gd name="T55" fmla="*/ 378 h 760"/>
                    <a:gd name="T56" fmla="*/ 110 w 1744"/>
                    <a:gd name="T57" fmla="*/ 452 h 760"/>
                    <a:gd name="T58" fmla="*/ 144 w 1744"/>
                    <a:gd name="T59" fmla="*/ 484 h 760"/>
                    <a:gd name="T60" fmla="*/ 218 w 1744"/>
                    <a:gd name="T61" fmla="*/ 546 h 760"/>
                    <a:gd name="T62" fmla="*/ 296 w 1744"/>
                    <a:gd name="T63" fmla="*/ 600 h 760"/>
                    <a:gd name="T64" fmla="*/ 378 w 1744"/>
                    <a:gd name="T65" fmla="*/ 646 h 760"/>
                    <a:gd name="T66" fmla="*/ 420 w 1744"/>
                    <a:gd name="T67" fmla="*/ 666 h 760"/>
                    <a:gd name="T68" fmla="*/ 508 w 1744"/>
                    <a:gd name="T69" fmla="*/ 702 h 760"/>
                    <a:gd name="T70" fmla="*/ 600 w 1744"/>
                    <a:gd name="T71" fmla="*/ 728 h 760"/>
                    <a:gd name="T72" fmla="*/ 692 w 1744"/>
                    <a:gd name="T73" fmla="*/ 746 h 760"/>
                    <a:gd name="T74" fmla="*/ 788 w 1744"/>
                    <a:gd name="T75" fmla="*/ 758 h 760"/>
                    <a:gd name="T76" fmla="*/ 812 w 1744"/>
                    <a:gd name="T77" fmla="*/ 760 h 760"/>
                    <a:gd name="T78" fmla="*/ 836 w 1744"/>
                    <a:gd name="T79" fmla="*/ 760 h 760"/>
                    <a:gd name="T80" fmla="*/ 886 w 1744"/>
                    <a:gd name="T81" fmla="*/ 760 h 760"/>
                    <a:gd name="T82" fmla="*/ 976 w 1744"/>
                    <a:gd name="T83" fmla="*/ 754 h 760"/>
                    <a:gd name="T84" fmla="*/ 1022 w 1744"/>
                    <a:gd name="T85" fmla="*/ 746 h 760"/>
                    <a:gd name="T86" fmla="*/ 1114 w 1744"/>
                    <a:gd name="T87" fmla="*/ 728 h 760"/>
                    <a:gd name="T88" fmla="*/ 1158 w 1744"/>
                    <a:gd name="T89" fmla="*/ 716 h 760"/>
                    <a:gd name="T90" fmla="*/ 1246 w 1744"/>
                    <a:gd name="T91" fmla="*/ 684 h 760"/>
                    <a:gd name="T92" fmla="*/ 1330 w 1744"/>
                    <a:gd name="T93" fmla="*/ 644 h 760"/>
                    <a:gd name="T94" fmla="*/ 1372 w 1744"/>
                    <a:gd name="T95" fmla="*/ 622 h 760"/>
                    <a:gd name="T96" fmla="*/ 1454 w 1744"/>
                    <a:gd name="T97" fmla="*/ 570 h 760"/>
                    <a:gd name="T98" fmla="*/ 1492 w 1744"/>
                    <a:gd name="T99" fmla="*/ 540 h 760"/>
                    <a:gd name="T100" fmla="*/ 1566 w 1744"/>
                    <a:gd name="T101" fmla="*/ 480 h 760"/>
                    <a:gd name="T102" fmla="*/ 1632 w 1744"/>
                    <a:gd name="T103" fmla="*/ 412 h 760"/>
                    <a:gd name="T104" fmla="*/ 1692 w 1744"/>
                    <a:gd name="T105" fmla="*/ 338 h 760"/>
                    <a:gd name="T106" fmla="*/ 1744 w 1744"/>
                    <a:gd name="T107" fmla="*/ 260 h 760"/>
                    <a:gd name="T108" fmla="*/ 1490 w 1744"/>
                    <a:gd name="T109" fmla="*/ 262 h 760"/>
                    <a:gd name="T110" fmla="*/ 1410 w 1744"/>
                    <a:gd name="T111" fmla="*/ 262 h 760"/>
                    <a:gd name="T112" fmla="*/ 1410 w 1744"/>
                    <a:gd name="T113" fmla="*/ 262 h 760"/>
                    <a:gd name="T114" fmla="*/ 1408 w 1744"/>
                    <a:gd name="T115" fmla="*/ 260 h 760"/>
                    <a:gd name="T116" fmla="*/ 1404 w 1744"/>
                    <a:gd name="T117" fmla="*/ 248 h 760"/>
                    <a:gd name="T118" fmla="*/ 1382 w 1744"/>
                    <a:gd name="T119" fmla="*/ 200 h 760"/>
                    <a:gd name="T120" fmla="*/ 1294 w 1744"/>
                    <a:gd name="T121" fmla="*/ 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44" h="760">
                      <a:moveTo>
                        <a:pt x="1294" y="0"/>
                      </a:moveTo>
                      <a:lnTo>
                        <a:pt x="1294" y="0"/>
                      </a:lnTo>
                      <a:lnTo>
                        <a:pt x="1270" y="32"/>
                      </a:lnTo>
                      <a:lnTo>
                        <a:pt x="1246" y="62"/>
                      </a:lnTo>
                      <a:lnTo>
                        <a:pt x="1218" y="92"/>
                      </a:lnTo>
                      <a:lnTo>
                        <a:pt x="1190" y="120"/>
                      </a:lnTo>
                      <a:lnTo>
                        <a:pt x="1190" y="120"/>
                      </a:lnTo>
                      <a:lnTo>
                        <a:pt x="1154" y="146"/>
                      </a:lnTo>
                      <a:lnTo>
                        <a:pt x="1116" y="172"/>
                      </a:lnTo>
                      <a:lnTo>
                        <a:pt x="1076" y="192"/>
                      </a:lnTo>
                      <a:lnTo>
                        <a:pt x="1034" y="210"/>
                      </a:lnTo>
                      <a:lnTo>
                        <a:pt x="1034" y="210"/>
                      </a:lnTo>
                      <a:lnTo>
                        <a:pt x="1012" y="218"/>
                      </a:lnTo>
                      <a:lnTo>
                        <a:pt x="990" y="224"/>
                      </a:lnTo>
                      <a:lnTo>
                        <a:pt x="944" y="232"/>
                      </a:lnTo>
                      <a:lnTo>
                        <a:pt x="900" y="238"/>
                      </a:lnTo>
                      <a:lnTo>
                        <a:pt x="852" y="242"/>
                      </a:lnTo>
                      <a:lnTo>
                        <a:pt x="852" y="242"/>
                      </a:lnTo>
                      <a:lnTo>
                        <a:pt x="806" y="238"/>
                      </a:lnTo>
                      <a:lnTo>
                        <a:pt x="760" y="232"/>
                      </a:lnTo>
                      <a:lnTo>
                        <a:pt x="760" y="232"/>
                      </a:lnTo>
                      <a:lnTo>
                        <a:pt x="714" y="224"/>
                      </a:lnTo>
                      <a:lnTo>
                        <a:pt x="670" y="210"/>
                      </a:lnTo>
                      <a:lnTo>
                        <a:pt x="628" y="192"/>
                      </a:lnTo>
                      <a:lnTo>
                        <a:pt x="586" y="170"/>
                      </a:lnTo>
                      <a:lnTo>
                        <a:pt x="586" y="170"/>
                      </a:lnTo>
                      <a:lnTo>
                        <a:pt x="548" y="144"/>
                      </a:lnTo>
                      <a:lnTo>
                        <a:pt x="510" y="116"/>
                      </a:lnTo>
                      <a:lnTo>
                        <a:pt x="510" y="116"/>
                      </a:lnTo>
                      <a:lnTo>
                        <a:pt x="492" y="100"/>
                      </a:lnTo>
                      <a:lnTo>
                        <a:pt x="474" y="82"/>
                      </a:lnTo>
                      <a:lnTo>
                        <a:pt x="474" y="82"/>
                      </a:lnTo>
                      <a:lnTo>
                        <a:pt x="458" y="66"/>
                      </a:lnTo>
                      <a:lnTo>
                        <a:pt x="458" y="66"/>
                      </a:lnTo>
                      <a:lnTo>
                        <a:pt x="452" y="62"/>
                      </a:lnTo>
                      <a:lnTo>
                        <a:pt x="448" y="60"/>
                      </a:lnTo>
                      <a:lnTo>
                        <a:pt x="438" y="58"/>
                      </a:lnTo>
                      <a:lnTo>
                        <a:pt x="438" y="58"/>
                      </a:lnTo>
                      <a:lnTo>
                        <a:pt x="254" y="48"/>
                      </a:lnTo>
                      <a:lnTo>
                        <a:pt x="254" y="48"/>
                      </a:lnTo>
                      <a:lnTo>
                        <a:pt x="144" y="42"/>
                      </a:lnTo>
                      <a:lnTo>
                        <a:pt x="144" y="42"/>
                      </a:lnTo>
                      <a:lnTo>
                        <a:pt x="138" y="50"/>
                      </a:lnTo>
                      <a:lnTo>
                        <a:pt x="134" y="58"/>
                      </a:lnTo>
                      <a:lnTo>
                        <a:pt x="134" y="58"/>
                      </a:lnTo>
                      <a:lnTo>
                        <a:pt x="110" y="104"/>
                      </a:lnTo>
                      <a:lnTo>
                        <a:pt x="110" y="104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0" y="318"/>
                      </a:lnTo>
                      <a:lnTo>
                        <a:pt x="0" y="322"/>
                      </a:lnTo>
                      <a:lnTo>
                        <a:pt x="6" y="330"/>
                      </a:lnTo>
                      <a:lnTo>
                        <a:pt x="18" y="342"/>
                      </a:lnTo>
                      <a:lnTo>
                        <a:pt x="18" y="342"/>
                      </a:lnTo>
                      <a:lnTo>
                        <a:pt x="46" y="378"/>
                      </a:lnTo>
                      <a:lnTo>
                        <a:pt x="46" y="378"/>
                      </a:lnTo>
                      <a:lnTo>
                        <a:pt x="78" y="416"/>
                      </a:lnTo>
                      <a:lnTo>
                        <a:pt x="110" y="452"/>
                      </a:lnTo>
                      <a:lnTo>
                        <a:pt x="110" y="452"/>
                      </a:lnTo>
                      <a:lnTo>
                        <a:pt x="144" y="484"/>
                      </a:lnTo>
                      <a:lnTo>
                        <a:pt x="180" y="516"/>
                      </a:lnTo>
                      <a:lnTo>
                        <a:pt x="218" y="546"/>
                      </a:lnTo>
                      <a:lnTo>
                        <a:pt x="256" y="574"/>
                      </a:lnTo>
                      <a:lnTo>
                        <a:pt x="296" y="600"/>
                      </a:lnTo>
                      <a:lnTo>
                        <a:pt x="336" y="624"/>
                      </a:lnTo>
                      <a:lnTo>
                        <a:pt x="378" y="646"/>
                      </a:lnTo>
                      <a:lnTo>
                        <a:pt x="420" y="666"/>
                      </a:lnTo>
                      <a:lnTo>
                        <a:pt x="420" y="666"/>
                      </a:lnTo>
                      <a:lnTo>
                        <a:pt x="464" y="686"/>
                      </a:lnTo>
                      <a:lnTo>
                        <a:pt x="508" y="702"/>
                      </a:lnTo>
                      <a:lnTo>
                        <a:pt x="554" y="716"/>
                      </a:lnTo>
                      <a:lnTo>
                        <a:pt x="600" y="728"/>
                      </a:lnTo>
                      <a:lnTo>
                        <a:pt x="646" y="738"/>
                      </a:lnTo>
                      <a:lnTo>
                        <a:pt x="692" y="746"/>
                      </a:lnTo>
                      <a:lnTo>
                        <a:pt x="740" y="754"/>
                      </a:lnTo>
                      <a:lnTo>
                        <a:pt x="788" y="758"/>
                      </a:lnTo>
                      <a:lnTo>
                        <a:pt x="788" y="758"/>
                      </a:lnTo>
                      <a:lnTo>
                        <a:pt x="812" y="760"/>
                      </a:lnTo>
                      <a:lnTo>
                        <a:pt x="836" y="760"/>
                      </a:lnTo>
                      <a:lnTo>
                        <a:pt x="836" y="760"/>
                      </a:lnTo>
                      <a:lnTo>
                        <a:pt x="886" y="760"/>
                      </a:lnTo>
                      <a:lnTo>
                        <a:pt x="886" y="760"/>
                      </a:lnTo>
                      <a:lnTo>
                        <a:pt x="930" y="758"/>
                      </a:lnTo>
                      <a:lnTo>
                        <a:pt x="976" y="754"/>
                      </a:lnTo>
                      <a:lnTo>
                        <a:pt x="976" y="754"/>
                      </a:lnTo>
                      <a:lnTo>
                        <a:pt x="1022" y="746"/>
                      </a:lnTo>
                      <a:lnTo>
                        <a:pt x="1068" y="738"/>
                      </a:lnTo>
                      <a:lnTo>
                        <a:pt x="1114" y="728"/>
                      </a:lnTo>
                      <a:lnTo>
                        <a:pt x="1158" y="716"/>
                      </a:lnTo>
                      <a:lnTo>
                        <a:pt x="1158" y="716"/>
                      </a:lnTo>
                      <a:lnTo>
                        <a:pt x="1202" y="700"/>
                      </a:lnTo>
                      <a:lnTo>
                        <a:pt x="1246" y="684"/>
                      </a:lnTo>
                      <a:lnTo>
                        <a:pt x="1288" y="664"/>
                      </a:lnTo>
                      <a:lnTo>
                        <a:pt x="1330" y="644"/>
                      </a:lnTo>
                      <a:lnTo>
                        <a:pt x="1330" y="644"/>
                      </a:lnTo>
                      <a:lnTo>
                        <a:pt x="1372" y="622"/>
                      </a:lnTo>
                      <a:lnTo>
                        <a:pt x="1414" y="596"/>
                      </a:lnTo>
                      <a:lnTo>
                        <a:pt x="1454" y="570"/>
                      </a:lnTo>
                      <a:lnTo>
                        <a:pt x="1492" y="540"/>
                      </a:lnTo>
                      <a:lnTo>
                        <a:pt x="1492" y="540"/>
                      </a:lnTo>
                      <a:lnTo>
                        <a:pt x="1530" y="512"/>
                      </a:lnTo>
                      <a:lnTo>
                        <a:pt x="1566" y="480"/>
                      </a:lnTo>
                      <a:lnTo>
                        <a:pt x="1600" y="446"/>
                      </a:lnTo>
                      <a:lnTo>
                        <a:pt x="1632" y="412"/>
                      </a:lnTo>
                      <a:lnTo>
                        <a:pt x="1662" y="376"/>
                      </a:lnTo>
                      <a:lnTo>
                        <a:pt x="1692" y="338"/>
                      </a:lnTo>
                      <a:lnTo>
                        <a:pt x="1718" y="300"/>
                      </a:lnTo>
                      <a:lnTo>
                        <a:pt x="1744" y="260"/>
                      </a:lnTo>
                      <a:lnTo>
                        <a:pt x="1744" y="260"/>
                      </a:lnTo>
                      <a:lnTo>
                        <a:pt x="1490" y="262"/>
                      </a:lnTo>
                      <a:lnTo>
                        <a:pt x="149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08" y="260"/>
                      </a:lnTo>
                      <a:lnTo>
                        <a:pt x="1406" y="256"/>
                      </a:lnTo>
                      <a:lnTo>
                        <a:pt x="1404" y="248"/>
                      </a:lnTo>
                      <a:lnTo>
                        <a:pt x="1404" y="248"/>
                      </a:lnTo>
                      <a:lnTo>
                        <a:pt x="1382" y="200"/>
                      </a:lnTo>
                      <a:lnTo>
                        <a:pt x="1382" y="200"/>
                      </a:lnTo>
                      <a:lnTo>
                        <a:pt x="1294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77" name="Freeform 9"/>
                <p:cNvSpPr>
                  <a:spLocks/>
                </p:cNvSpPr>
                <p:nvPr/>
              </p:nvSpPr>
              <p:spPr bwMode="auto">
                <a:xfrm>
                  <a:off x="5001716" y="1123752"/>
                  <a:ext cx="1851025" cy="2540000"/>
                </a:xfrm>
                <a:custGeom>
                  <a:avLst/>
                  <a:gdLst>
                    <a:gd name="T0" fmla="*/ 264 w 1166"/>
                    <a:gd name="T1" fmla="*/ 1410 h 1600"/>
                    <a:gd name="T2" fmla="*/ 310 w 1166"/>
                    <a:gd name="T3" fmla="*/ 1324 h 1600"/>
                    <a:gd name="T4" fmla="*/ 320 w 1166"/>
                    <a:gd name="T5" fmla="*/ 1320 h 1600"/>
                    <a:gd name="T6" fmla="*/ 612 w 1166"/>
                    <a:gd name="T7" fmla="*/ 1342 h 1600"/>
                    <a:gd name="T8" fmla="*/ 566 w 1166"/>
                    <a:gd name="T9" fmla="*/ 1258 h 1600"/>
                    <a:gd name="T10" fmla="*/ 526 w 1166"/>
                    <a:gd name="T11" fmla="*/ 1124 h 1600"/>
                    <a:gd name="T12" fmla="*/ 524 w 1166"/>
                    <a:gd name="T13" fmla="*/ 982 h 1600"/>
                    <a:gd name="T14" fmla="*/ 542 w 1166"/>
                    <a:gd name="T15" fmla="*/ 892 h 1600"/>
                    <a:gd name="T16" fmla="*/ 576 w 1166"/>
                    <a:gd name="T17" fmla="*/ 804 h 1600"/>
                    <a:gd name="T18" fmla="*/ 624 w 1166"/>
                    <a:gd name="T19" fmla="*/ 732 h 1600"/>
                    <a:gd name="T20" fmla="*/ 668 w 1166"/>
                    <a:gd name="T21" fmla="*/ 678 h 1600"/>
                    <a:gd name="T22" fmla="*/ 718 w 1166"/>
                    <a:gd name="T23" fmla="*/ 634 h 1600"/>
                    <a:gd name="T24" fmla="*/ 832 w 1166"/>
                    <a:gd name="T25" fmla="*/ 564 h 1600"/>
                    <a:gd name="T26" fmla="*/ 922 w 1166"/>
                    <a:gd name="T27" fmla="*/ 534 h 1600"/>
                    <a:gd name="T28" fmla="*/ 966 w 1166"/>
                    <a:gd name="T29" fmla="*/ 526 h 1600"/>
                    <a:gd name="T30" fmla="*/ 986 w 1166"/>
                    <a:gd name="T31" fmla="*/ 522 h 1600"/>
                    <a:gd name="T32" fmla="*/ 1010 w 1166"/>
                    <a:gd name="T33" fmla="*/ 520 h 1600"/>
                    <a:gd name="T34" fmla="*/ 1016 w 1166"/>
                    <a:gd name="T35" fmla="*/ 512 h 1600"/>
                    <a:gd name="T36" fmla="*/ 1050 w 1166"/>
                    <a:gd name="T37" fmla="*/ 456 h 1600"/>
                    <a:gd name="T38" fmla="*/ 1126 w 1166"/>
                    <a:gd name="T39" fmla="*/ 336 h 1600"/>
                    <a:gd name="T40" fmla="*/ 1162 w 1166"/>
                    <a:gd name="T41" fmla="*/ 282 h 1600"/>
                    <a:gd name="T42" fmla="*/ 1128 w 1166"/>
                    <a:gd name="T43" fmla="*/ 208 h 1600"/>
                    <a:gd name="T44" fmla="*/ 1010 w 1166"/>
                    <a:gd name="T45" fmla="*/ 4 h 1600"/>
                    <a:gd name="T46" fmla="*/ 998 w 1166"/>
                    <a:gd name="T47" fmla="*/ 0 h 1600"/>
                    <a:gd name="T48" fmla="*/ 932 w 1166"/>
                    <a:gd name="T49" fmla="*/ 6 h 1600"/>
                    <a:gd name="T50" fmla="*/ 834 w 1166"/>
                    <a:gd name="T51" fmla="*/ 22 h 1600"/>
                    <a:gd name="T52" fmla="*/ 742 w 1166"/>
                    <a:gd name="T53" fmla="*/ 44 h 1600"/>
                    <a:gd name="T54" fmla="*/ 610 w 1166"/>
                    <a:gd name="T55" fmla="*/ 94 h 1600"/>
                    <a:gd name="T56" fmla="*/ 484 w 1166"/>
                    <a:gd name="T57" fmla="*/ 162 h 1600"/>
                    <a:gd name="T58" fmla="*/ 406 w 1166"/>
                    <a:gd name="T59" fmla="*/ 218 h 1600"/>
                    <a:gd name="T60" fmla="*/ 300 w 1166"/>
                    <a:gd name="T61" fmla="*/ 312 h 1600"/>
                    <a:gd name="T62" fmla="*/ 206 w 1166"/>
                    <a:gd name="T63" fmla="*/ 422 h 1600"/>
                    <a:gd name="T64" fmla="*/ 152 w 1166"/>
                    <a:gd name="T65" fmla="*/ 500 h 1600"/>
                    <a:gd name="T66" fmla="*/ 86 w 1166"/>
                    <a:gd name="T67" fmla="*/ 628 h 1600"/>
                    <a:gd name="T68" fmla="*/ 38 w 1166"/>
                    <a:gd name="T69" fmla="*/ 764 h 1600"/>
                    <a:gd name="T70" fmla="*/ 16 w 1166"/>
                    <a:gd name="T71" fmla="*/ 858 h 1600"/>
                    <a:gd name="T72" fmla="*/ 4 w 1166"/>
                    <a:gd name="T73" fmla="*/ 952 h 1600"/>
                    <a:gd name="T74" fmla="*/ 0 w 1166"/>
                    <a:gd name="T75" fmla="*/ 1092 h 1600"/>
                    <a:gd name="T76" fmla="*/ 18 w 1166"/>
                    <a:gd name="T77" fmla="*/ 1230 h 1600"/>
                    <a:gd name="T78" fmla="*/ 38 w 1166"/>
                    <a:gd name="T79" fmla="*/ 1322 h 1600"/>
                    <a:gd name="T80" fmla="*/ 64 w 1166"/>
                    <a:gd name="T81" fmla="*/ 1408 h 1600"/>
                    <a:gd name="T82" fmla="*/ 100 w 1166"/>
                    <a:gd name="T83" fmla="*/ 1490 h 1600"/>
                    <a:gd name="T84" fmla="*/ 160 w 1166"/>
                    <a:gd name="T85" fmla="*/ 160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66" h="1600">
                      <a:moveTo>
                        <a:pt x="160" y="1600"/>
                      </a:moveTo>
                      <a:lnTo>
                        <a:pt x="160" y="1600"/>
                      </a:lnTo>
                      <a:lnTo>
                        <a:pt x="264" y="1410"/>
                      </a:lnTo>
                      <a:lnTo>
                        <a:pt x="264" y="1410"/>
                      </a:lnTo>
                      <a:lnTo>
                        <a:pt x="310" y="1324"/>
                      </a:lnTo>
                      <a:lnTo>
                        <a:pt x="310" y="1324"/>
                      </a:lnTo>
                      <a:lnTo>
                        <a:pt x="314" y="1320"/>
                      </a:lnTo>
                      <a:lnTo>
                        <a:pt x="320" y="1320"/>
                      </a:lnTo>
                      <a:lnTo>
                        <a:pt x="320" y="1320"/>
                      </a:lnTo>
                      <a:lnTo>
                        <a:pt x="360" y="1322"/>
                      </a:lnTo>
                      <a:lnTo>
                        <a:pt x="360" y="1322"/>
                      </a:lnTo>
                      <a:lnTo>
                        <a:pt x="612" y="1342"/>
                      </a:lnTo>
                      <a:lnTo>
                        <a:pt x="612" y="1342"/>
                      </a:lnTo>
                      <a:lnTo>
                        <a:pt x="588" y="1302"/>
                      </a:lnTo>
                      <a:lnTo>
                        <a:pt x="566" y="1258"/>
                      </a:lnTo>
                      <a:lnTo>
                        <a:pt x="548" y="1216"/>
                      </a:lnTo>
                      <a:lnTo>
                        <a:pt x="536" y="1170"/>
                      </a:lnTo>
                      <a:lnTo>
                        <a:pt x="526" y="1124"/>
                      </a:lnTo>
                      <a:lnTo>
                        <a:pt x="520" y="1078"/>
                      </a:lnTo>
                      <a:lnTo>
                        <a:pt x="520" y="1030"/>
                      </a:lnTo>
                      <a:lnTo>
                        <a:pt x="524" y="982"/>
                      </a:lnTo>
                      <a:lnTo>
                        <a:pt x="524" y="982"/>
                      </a:lnTo>
                      <a:lnTo>
                        <a:pt x="530" y="936"/>
                      </a:lnTo>
                      <a:lnTo>
                        <a:pt x="542" y="892"/>
                      </a:lnTo>
                      <a:lnTo>
                        <a:pt x="558" y="848"/>
                      </a:lnTo>
                      <a:lnTo>
                        <a:pt x="576" y="804"/>
                      </a:lnTo>
                      <a:lnTo>
                        <a:pt x="576" y="804"/>
                      </a:lnTo>
                      <a:lnTo>
                        <a:pt x="586" y="784"/>
                      </a:lnTo>
                      <a:lnTo>
                        <a:pt x="598" y="766"/>
                      </a:lnTo>
                      <a:lnTo>
                        <a:pt x="624" y="732"/>
                      </a:lnTo>
                      <a:lnTo>
                        <a:pt x="624" y="732"/>
                      </a:lnTo>
                      <a:lnTo>
                        <a:pt x="652" y="696"/>
                      </a:lnTo>
                      <a:lnTo>
                        <a:pt x="668" y="678"/>
                      </a:lnTo>
                      <a:lnTo>
                        <a:pt x="684" y="662"/>
                      </a:lnTo>
                      <a:lnTo>
                        <a:pt x="684" y="662"/>
                      </a:lnTo>
                      <a:lnTo>
                        <a:pt x="718" y="634"/>
                      </a:lnTo>
                      <a:lnTo>
                        <a:pt x="754" y="606"/>
                      </a:lnTo>
                      <a:lnTo>
                        <a:pt x="792" y="584"/>
                      </a:lnTo>
                      <a:lnTo>
                        <a:pt x="832" y="564"/>
                      </a:lnTo>
                      <a:lnTo>
                        <a:pt x="832" y="564"/>
                      </a:lnTo>
                      <a:lnTo>
                        <a:pt x="876" y="546"/>
                      </a:lnTo>
                      <a:lnTo>
                        <a:pt x="922" y="534"/>
                      </a:lnTo>
                      <a:lnTo>
                        <a:pt x="922" y="534"/>
                      </a:lnTo>
                      <a:lnTo>
                        <a:pt x="944" y="528"/>
                      </a:lnTo>
                      <a:lnTo>
                        <a:pt x="966" y="526"/>
                      </a:lnTo>
                      <a:lnTo>
                        <a:pt x="966" y="526"/>
                      </a:lnTo>
                      <a:lnTo>
                        <a:pt x="986" y="522"/>
                      </a:lnTo>
                      <a:lnTo>
                        <a:pt x="986" y="522"/>
                      </a:lnTo>
                      <a:lnTo>
                        <a:pt x="998" y="522"/>
                      </a:lnTo>
                      <a:lnTo>
                        <a:pt x="1006" y="522"/>
                      </a:lnTo>
                      <a:lnTo>
                        <a:pt x="1010" y="520"/>
                      </a:lnTo>
                      <a:lnTo>
                        <a:pt x="1010" y="520"/>
                      </a:lnTo>
                      <a:lnTo>
                        <a:pt x="1014" y="516"/>
                      </a:lnTo>
                      <a:lnTo>
                        <a:pt x="1016" y="512"/>
                      </a:lnTo>
                      <a:lnTo>
                        <a:pt x="1022" y="502"/>
                      </a:lnTo>
                      <a:lnTo>
                        <a:pt x="1022" y="502"/>
                      </a:lnTo>
                      <a:lnTo>
                        <a:pt x="1050" y="456"/>
                      </a:lnTo>
                      <a:lnTo>
                        <a:pt x="1050" y="456"/>
                      </a:lnTo>
                      <a:lnTo>
                        <a:pt x="1126" y="336"/>
                      </a:lnTo>
                      <a:lnTo>
                        <a:pt x="1126" y="336"/>
                      </a:lnTo>
                      <a:lnTo>
                        <a:pt x="1156" y="290"/>
                      </a:lnTo>
                      <a:lnTo>
                        <a:pt x="1156" y="290"/>
                      </a:lnTo>
                      <a:lnTo>
                        <a:pt x="1162" y="282"/>
                      </a:lnTo>
                      <a:lnTo>
                        <a:pt x="1166" y="274"/>
                      </a:lnTo>
                      <a:lnTo>
                        <a:pt x="1166" y="274"/>
                      </a:lnTo>
                      <a:lnTo>
                        <a:pt x="1128" y="208"/>
                      </a:lnTo>
                      <a:lnTo>
                        <a:pt x="1128" y="208"/>
                      </a:lnTo>
                      <a:lnTo>
                        <a:pt x="1010" y="4"/>
                      </a:lnTo>
                      <a:lnTo>
                        <a:pt x="1010" y="4"/>
                      </a:lnTo>
                      <a:lnTo>
                        <a:pt x="1008" y="2"/>
                      </a:lnTo>
                      <a:lnTo>
                        <a:pt x="1006" y="0"/>
                      </a:lnTo>
                      <a:lnTo>
                        <a:pt x="998" y="0"/>
                      </a:lnTo>
                      <a:lnTo>
                        <a:pt x="982" y="2"/>
                      </a:lnTo>
                      <a:lnTo>
                        <a:pt x="982" y="2"/>
                      </a:lnTo>
                      <a:lnTo>
                        <a:pt x="932" y="6"/>
                      </a:lnTo>
                      <a:lnTo>
                        <a:pt x="932" y="6"/>
                      </a:lnTo>
                      <a:lnTo>
                        <a:pt x="882" y="12"/>
                      </a:lnTo>
                      <a:lnTo>
                        <a:pt x="834" y="22"/>
                      </a:lnTo>
                      <a:lnTo>
                        <a:pt x="834" y="22"/>
                      </a:lnTo>
                      <a:lnTo>
                        <a:pt x="788" y="32"/>
                      </a:lnTo>
                      <a:lnTo>
                        <a:pt x="742" y="44"/>
                      </a:lnTo>
                      <a:lnTo>
                        <a:pt x="698" y="58"/>
                      </a:lnTo>
                      <a:lnTo>
                        <a:pt x="654" y="76"/>
                      </a:lnTo>
                      <a:lnTo>
                        <a:pt x="610" y="94"/>
                      </a:lnTo>
                      <a:lnTo>
                        <a:pt x="566" y="116"/>
                      </a:lnTo>
                      <a:lnTo>
                        <a:pt x="526" y="138"/>
                      </a:lnTo>
                      <a:lnTo>
                        <a:pt x="484" y="162"/>
                      </a:lnTo>
                      <a:lnTo>
                        <a:pt x="484" y="162"/>
                      </a:lnTo>
                      <a:lnTo>
                        <a:pt x="446" y="190"/>
                      </a:lnTo>
                      <a:lnTo>
                        <a:pt x="406" y="218"/>
                      </a:lnTo>
                      <a:lnTo>
                        <a:pt x="370" y="248"/>
                      </a:lnTo>
                      <a:lnTo>
                        <a:pt x="334" y="280"/>
                      </a:lnTo>
                      <a:lnTo>
                        <a:pt x="300" y="312"/>
                      </a:lnTo>
                      <a:lnTo>
                        <a:pt x="268" y="348"/>
                      </a:lnTo>
                      <a:lnTo>
                        <a:pt x="236" y="384"/>
                      </a:lnTo>
                      <a:lnTo>
                        <a:pt x="206" y="422"/>
                      </a:lnTo>
                      <a:lnTo>
                        <a:pt x="206" y="422"/>
                      </a:lnTo>
                      <a:lnTo>
                        <a:pt x="178" y="460"/>
                      </a:lnTo>
                      <a:lnTo>
                        <a:pt x="152" y="500"/>
                      </a:lnTo>
                      <a:lnTo>
                        <a:pt x="128" y="542"/>
                      </a:lnTo>
                      <a:lnTo>
                        <a:pt x="106" y="584"/>
                      </a:lnTo>
                      <a:lnTo>
                        <a:pt x="86" y="628"/>
                      </a:lnTo>
                      <a:lnTo>
                        <a:pt x="68" y="672"/>
                      </a:lnTo>
                      <a:lnTo>
                        <a:pt x="52" y="718"/>
                      </a:lnTo>
                      <a:lnTo>
                        <a:pt x="38" y="764"/>
                      </a:lnTo>
                      <a:lnTo>
                        <a:pt x="38" y="764"/>
                      </a:lnTo>
                      <a:lnTo>
                        <a:pt x="28" y="810"/>
                      </a:lnTo>
                      <a:lnTo>
                        <a:pt x="16" y="858"/>
                      </a:lnTo>
                      <a:lnTo>
                        <a:pt x="10" y="904"/>
                      </a:lnTo>
                      <a:lnTo>
                        <a:pt x="4" y="952"/>
                      </a:lnTo>
                      <a:lnTo>
                        <a:pt x="4" y="952"/>
                      </a:lnTo>
                      <a:lnTo>
                        <a:pt x="2" y="1000"/>
                      </a:lnTo>
                      <a:lnTo>
                        <a:pt x="0" y="1046"/>
                      </a:lnTo>
                      <a:lnTo>
                        <a:pt x="0" y="1092"/>
                      </a:lnTo>
                      <a:lnTo>
                        <a:pt x="4" y="1140"/>
                      </a:lnTo>
                      <a:lnTo>
                        <a:pt x="4" y="1140"/>
                      </a:lnTo>
                      <a:lnTo>
                        <a:pt x="18" y="1230"/>
                      </a:lnTo>
                      <a:lnTo>
                        <a:pt x="26" y="1276"/>
                      </a:lnTo>
                      <a:lnTo>
                        <a:pt x="38" y="1322"/>
                      </a:lnTo>
                      <a:lnTo>
                        <a:pt x="38" y="1322"/>
                      </a:lnTo>
                      <a:lnTo>
                        <a:pt x="50" y="1364"/>
                      </a:lnTo>
                      <a:lnTo>
                        <a:pt x="56" y="1386"/>
                      </a:lnTo>
                      <a:lnTo>
                        <a:pt x="64" y="1408"/>
                      </a:lnTo>
                      <a:lnTo>
                        <a:pt x="64" y="1408"/>
                      </a:lnTo>
                      <a:lnTo>
                        <a:pt x="100" y="1490"/>
                      </a:lnTo>
                      <a:lnTo>
                        <a:pt x="100" y="1490"/>
                      </a:lnTo>
                      <a:lnTo>
                        <a:pt x="114" y="1518"/>
                      </a:lnTo>
                      <a:lnTo>
                        <a:pt x="128" y="1546"/>
                      </a:lnTo>
                      <a:lnTo>
                        <a:pt x="160" y="160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78" name="Freeform 11"/>
                <p:cNvSpPr>
                  <a:spLocks/>
                </p:cNvSpPr>
                <p:nvPr/>
              </p:nvSpPr>
              <p:spPr bwMode="auto">
                <a:xfrm>
                  <a:off x="6684466" y="1126927"/>
                  <a:ext cx="1631950" cy="2454275"/>
                </a:xfrm>
                <a:custGeom>
                  <a:avLst/>
                  <a:gdLst>
                    <a:gd name="T0" fmla="*/ 122 w 1028"/>
                    <a:gd name="T1" fmla="*/ 210 h 1546"/>
                    <a:gd name="T2" fmla="*/ 162 w 1028"/>
                    <a:gd name="T3" fmla="*/ 282 h 1546"/>
                    <a:gd name="T4" fmla="*/ 154 w 1028"/>
                    <a:gd name="T5" fmla="*/ 294 h 1546"/>
                    <a:gd name="T6" fmla="*/ 126 w 1028"/>
                    <a:gd name="T7" fmla="*/ 336 h 1546"/>
                    <a:gd name="T8" fmla="*/ 16 w 1028"/>
                    <a:gd name="T9" fmla="*/ 518 h 1546"/>
                    <a:gd name="T10" fmla="*/ 106 w 1028"/>
                    <a:gd name="T11" fmla="*/ 532 h 1546"/>
                    <a:gd name="T12" fmla="*/ 236 w 1028"/>
                    <a:gd name="T13" fmla="*/ 580 h 1546"/>
                    <a:gd name="T14" fmla="*/ 328 w 1028"/>
                    <a:gd name="T15" fmla="*/ 646 h 1546"/>
                    <a:gd name="T16" fmla="*/ 378 w 1028"/>
                    <a:gd name="T17" fmla="*/ 694 h 1546"/>
                    <a:gd name="T18" fmla="*/ 406 w 1028"/>
                    <a:gd name="T19" fmla="*/ 732 h 1546"/>
                    <a:gd name="T20" fmla="*/ 454 w 1028"/>
                    <a:gd name="T21" fmla="*/ 808 h 1546"/>
                    <a:gd name="T22" fmla="*/ 482 w 1028"/>
                    <a:gd name="T23" fmla="*/ 872 h 1546"/>
                    <a:gd name="T24" fmla="*/ 508 w 1028"/>
                    <a:gd name="T25" fmla="*/ 986 h 1546"/>
                    <a:gd name="T26" fmla="*/ 510 w 1028"/>
                    <a:gd name="T27" fmla="*/ 1032 h 1546"/>
                    <a:gd name="T28" fmla="*/ 494 w 1028"/>
                    <a:gd name="T29" fmla="*/ 1172 h 1546"/>
                    <a:gd name="T30" fmla="*/ 472 w 1028"/>
                    <a:gd name="T31" fmla="*/ 1240 h 1546"/>
                    <a:gd name="T32" fmla="*/ 454 w 1028"/>
                    <a:gd name="T33" fmla="*/ 1274 h 1546"/>
                    <a:gd name="T34" fmla="*/ 454 w 1028"/>
                    <a:gd name="T35" fmla="*/ 1286 h 1546"/>
                    <a:gd name="T36" fmla="*/ 576 w 1028"/>
                    <a:gd name="T37" fmla="*/ 1542 h 1546"/>
                    <a:gd name="T38" fmla="*/ 580 w 1028"/>
                    <a:gd name="T39" fmla="*/ 1546 h 1546"/>
                    <a:gd name="T40" fmla="*/ 586 w 1028"/>
                    <a:gd name="T41" fmla="*/ 1546 h 1546"/>
                    <a:gd name="T42" fmla="*/ 760 w 1028"/>
                    <a:gd name="T43" fmla="*/ 1542 h 1546"/>
                    <a:gd name="T44" fmla="*/ 882 w 1028"/>
                    <a:gd name="T45" fmla="*/ 1538 h 1546"/>
                    <a:gd name="T46" fmla="*/ 894 w 1028"/>
                    <a:gd name="T47" fmla="*/ 1540 h 1546"/>
                    <a:gd name="T48" fmla="*/ 902 w 1028"/>
                    <a:gd name="T49" fmla="*/ 1538 h 1546"/>
                    <a:gd name="T50" fmla="*/ 916 w 1028"/>
                    <a:gd name="T51" fmla="*/ 1514 h 1546"/>
                    <a:gd name="T52" fmla="*/ 924 w 1028"/>
                    <a:gd name="T53" fmla="*/ 1494 h 1546"/>
                    <a:gd name="T54" fmla="*/ 978 w 1028"/>
                    <a:gd name="T55" fmla="*/ 1364 h 1546"/>
                    <a:gd name="T56" fmla="*/ 1002 w 1028"/>
                    <a:gd name="T57" fmla="*/ 1272 h 1546"/>
                    <a:gd name="T58" fmla="*/ 1024 w 1028"/>
                    <a:gd name="T59" fmla="*/ 1132 h 1546"/>
                    <a:gd name="T60" fmla="*/ 1026 w 1028"/>
                    <a:gd name="T61" fmla="*/ 990 h 1546"/>
                    <a:gd name="T62" fmla="*/ 1018 w 1028"/>
                    <a:gd name="T63" fmla="*/ 896 h 1546"/>
                    <a:gd name="T64" fmla="*/ 990 w 1028"/>
                    <a:gd name="T65" fmla="*/ 758 h 1546"/>
                    <a:gd name="T66" fmla="*/ 958 w 1028"/>
                    <a:gd name="T67" fmla="*/ 668 h 1546"/>
                    <a:gd name="T68" fmla="*/ 920 w 1028"/>
                    <a:gd name="T69" fmla="*/ 578 h 1546"/>
                    <a:gd name="T70" fmla="*/ 848 w 1028"/>
                    <a:gd name="T71" fmla="*/ 454 h 1546"/>
                    <a:gd name="T72" fmla="*/ 758 w 1028"/>
                    <a:gd name="T73" fmla="*/ 342 h 1546"/>
                    <a:gd name="T74" fmla="*/ 692 w 1028"/>
                    <a:gd name="T75" fmla="*/ 276 h 1546"/>
                    <a:gd name="T76" fmla="*/ 580 w 1028"/>
                    <a:gd name="T77" fmla="*/ 186 h 1546"/>
                    <a:gd name="T78" fmla="*/ 460 w 1028"/>
                    <a:gd name="T79" fmla="*/ 112 h 1546"/>
                    <a:gd name="T80" fmla="*/ 372 w 1028"/>
                    <a:gd name="T81" fmla="*/ 74 h 1546"/>
                    <a:gd name="T82" fmla="*/ 236 w 1028"/>
                    <a:gd name="T83" fmla="*/ 30 h 1546"/>
                    <a:gd name="T84" fmla="*/ 96 w 1028"/>
                    <a:gd name="T85" fmla="*/ 6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8" h="154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2" y="210"/>
                      </a:lnTo>
                      <a:lnTo>
                        <a:pt x="122" y="210"/>
                      </a:lnTo>
                      <a:lnTo>
                        <a:pt x="162" y="282"/>
                      </a:lnTo>
                      <a:lnTo>
                        <a:pt x="162" y="282"/>
                      </a:lnTo>
                      <a:lnTo>
                        <a:pt x="162" y="284"/>
                      </a:lnTo>
                      <a:lnTo>
                        <a:pt x="160" y="288"/>
                      </a:lnTo>
                      <a:lnTo>
                        <a:pt x="154" y="294"/>
                      </a:lnTo>
                      <a:lnTo>
                        <a:pt x="154" y="294"/>
                      </a:lnTo>
                      <a:lnTo>
                        <a:pt x="126" y="336"/>
                      </a:lnTo>
                      <a:lnTo>
                        <a:pt x="126" y="336"/>
                      </a:lnTo>
                      <a:lnTo>
                        <a:pt x="2" y="518"/>
                      </a:lnTo>
                      <a:lnTo>
                        <a:pt x="2" y="518"/>
                      </a:lnTo>
                      <a:lnTo>
                        <a:pt x="16" y="518"/>
                      </a:lnTo>
                      <a:lnTo>
                        <a:pt x="16" y="518"/>
                      </a:lnTo>
                      <a:lnTo>
                        <a:pt x="62" y="524"/>
                      </a:lnTo>
                      <a:lnTo>
                        <a:pt x="106" y="532"/>
                      </a:lnTo>
                      <a:lnTo>
                        <a:pt x="150" y="544"/>
                      </a:lnTo>
                      <a:lnTo>
                        <a:pt x="194" y="560"/>
                      </a:lnTo>
                      <a:lnTo>
                        <a:pt x="236" y="580"/>
                      </a:lnTo>
                      <a:lnTo>
                        <a:pt x="274" y="604"/>
                      </a:lnTo>
                      <a:lnTo>
                        <a:pt x="312" y="630"/>
                      </a:lnTo>
                      <a:lnTo>
                        <a:pt x="328" y="646"/>
                      </a:lnTo>
                      <a:lnTo>
                        <a:pt x="346" y="662"/>
                      </a:lnTo>
                      <a:lnTo>
                        <a:pt x="346" y="662"/>
                      </a:lnTo>
                      <a:lnTo>
                        <a:pt x="378" y="694"/>
                      </a:lnTo>
                      <a:lnTo>
                        <a:pt x="392" y="712"/>
                      </a:lnTo>
                      <a:lnTo>
                        <a:pt x="406" y="732"/>
                      </a:lnTo>
                      <a:lnTo>
                        <a:pt x="406" y="732"/>
                      </a:lnTo>
                      <a:lnTo>
                        <a:pt x="432" y="770"/>
                      </a:lnTo>
                      <a:lnTo>
                        <a:pt x="454" y="808"/>
                      </a:lnTo>
                      <a:lnTo>
                        <a:pt x="454" y="808"/>
                      </a:lnTo>
                      <a:lnTo>
                        <a:pt x="466" y="830"/>
                      </a:lnTo>
                      <a:lnTo>
                        <a:pt x="474" y="850"/>
                      </a:lnTo>
                      <a:lnTo>
                        <a:pt x="482" y="872"/>
                      </a:lnTo>
                      <a:lnTo>
                        <a:pt x="490" y="896"/>
                      </a:lnTo>
                      <a:lnTo>
                        <a:pt x="500" y="942"/>
                      </a:lnTo>
                      <a:lnTo>
                        <a:pt x="508" y="986"/>
                      </a:lnTo>
                      <a:lnTo>
                        <a:pt x="508" y="986"/>
                      </a:lnTo>
                      <a:lnTo>
                        <a:pt x="510" y="1010"/>
                      </a:lnTo>
                      <a:lnTo>
                        <a:pt x="510" y="1032"/>
                      </a:lnTo>
                      <a:lnTo>
                        <a:pt x="510" y="1080"/>
                      </a:lnTo>
                      <a:lnTo>
                        <a:pt x="504" y="1126"/>
                      </a:lnTo>
                      <a:lnTo>
                        <a:pt x="494" y="1172"/>
                      </a:lnTo>
                      <a:lnTo>
                        <a:pt x="494" y="1172"/>
                      </a:lnTo>
                      <a:lnTo>
                        <a:pt x="480" y="1218"/>
                      </a:lnTo>
                      <a:lnTo>
                        <a:pt x="472" y="1240"/>
                      </a:lnTo>
                      <a:lnTo>
                        <a:pt x="462" y="1260"/>
                      </a:lnTo>
                      <a:lnTo>
                        <a:pt x="462" y="1260"/>
                      </a:lnTo>
                      <a:lnTo>
                        <a:pt x="454" y="1274"/>
                      </a:lnTo>
                      <a:lnTo>
                        <a:pt x="454" y="1280"/>
                      </a:lnTo>
                      <a:lnTo>
                        <a:pt x="454" y="1286"/>
                      </a:lnTo>
                      <a:lnTo>
                        <a:pt x="454" y="1286"/>
                      </a:lnTo>
                      <a:lnTo>
                        <a:pt x="472" y="1324"/>
                      </a:lnTo>
                      <a:lnTo>
                        <a:pt x="472" y="1324"/>
                      </a:lnTo>
                      <a:lnTo>
                        <a:pt x="576" y="1542"/>
                      </a:lnTo>
                      <a:lnTo>
                        <a:pt x="576" y="1542"/>
                      </a:lnTo>
                      <a:lnTo>
                        <a:pt x="578" y="1544"/>
                      </a:lnTo>
                      <a:lnTo>
                        <a:pt x="580" y="1546"/>
                      </a:lnTo>
                      <a:lnTo>
                        <a:pt x="580" y="1546"/>
                      </a:lnTo>
                      <a:lnTo>
                        <a:pt x="586" y="1546"/>
                      </a:lnTo>
                      <a:lnTo>
                        <a:pt x="586" y="1546"/>
                      </a:lnTo>
                      <a:lnTo>
                        <a:pt x="624" y="1544"/>
                      </a:lnTo>
                      <a:lnTo>
                        <a:pt x="624" y="1544"/>
                      </a:lnTo>
                      <a:lnTo>
                        <a:pt x="760" y="1542"/>
                      </a:lnTo>
                      <a:lnTo>
                        <a:pt x="760" y="1542"/>
                      </a:lnTo>
                      <a:lnTo>
                        <a:pt x="882" y="1538"/>
                      </a:lnTo>
                      <a:lnTo>
                        <a:pt x="882" y="1538"/>
                      </a:lnTo>
                      <a:lnTo>
                        <a:pt x="888" y="1540"/>
                      </a:lnTo>
                      <a:lnTo>
                        <a:pt x="888" y="1540"/>
                      </a:lnTo>
                      <a:lnTo>
                        <a:pt x="894" y="1540"/>
                      </a:lnTo>
                      <a:lnTo>
                        <a:pt x="894" y="1540"/>
                      </a:lnTo>
                      <a:lnTo>
                        <a:pt x="902" y="1538"/>
                      </a:lnTo>
                      <a:lnTo>
                        <a:pt x="902" y="1538"/>
                      </a:lnTo>
                      <a:lnTo>
                        <a:pt x="906" y="1534"/>
                      </a:lnTo>
                      <a:lnTo>
                        <a:pt x="910" y="1526"/>
                      </a:lnTo>
                      <a:lnTo>
                        <a:pt x="916" y="1514"/>
                      </a:lnTo>
                      <a:lnTo>
                        <a:pt x="916" y="1514"/>
                      </a:lnTo>
                      <a:lnTo>
                        <a:pt x="924" y="1494"/>
                      </a:lnTo>
                      <a:lnTo>
                        <a:pt x="924" y="1494"/>
                      </a:lnTo>
                      <a:lnTo>
                        <a:pt x="944" y="1452"/>
                      </a:lnTo>
                      <a:lnTo>
                        <a:pt x="962" y="1408"/>
                      </a:lnTo>
                      <a:lnTo>
                        <a:pt x="978" y="1364"/>
                      </a:lnTo>
                      <a:lnTo>
                        <a:pt x="992" y="1318"/>
                      </a:lnTo>
                      <a:lnTo>
                        <a:pt x="992" y="1318"/>
                      </a:lnTo>
                      <a:lnTo>
                        <a:pt x="1002" y="1272"/>
                      </a:lnTo>
                      <a:lnTo>
                        <a:pt x="1012" y="1224"/>
                      </a:lnTo>
                      <a:lnTo>
                        <a:pt x="1018" y="1178"/>
                      </a:lnTo>
                      <a:lnTo>
                        <a:pt x="1024" y="1132"/>
                      </a:lnTo>
                      <a:lnTo>
                        <a:pt x="1028" y="1084"/>
                      </a:lnTo>
                      <a:lnTo>
                        <a:pt x="1028" y="1036"/>
                      </a:lnTo>
                      <a:lnTo>
                        <a:pt x="1026" y="990"/>
                      </a:lnTo>
                      <a:lnTo>
                        <a:pt x="1024" y="942"/>
                      </a:lnTo>
                      <a:lnTo>
                        <a:pt x="1024" y="942"/>
                      </a:lnTo>
                      <a:lnTo>
                        <a:pt x="1018" y="896"/>
                      </a:lnTo>
                      <a:lnTo>
                        <a:pt x="1012" y="850"/>
                      </a:lnTo>
                      <a:lnTo>
                        <a:pt x="1002" y="804"/>
                      </a:lnTo>
                      <a:lnTo>
                        <a:pt x="990" y="758"/>
                      </a:lnTo>
                      <a:lnTo>
                        <a:pt x="990" y="758"/>
                      </a:lnTo>
                      <a:lnTo>
                        <a:pt x="974" y="712"/>
                      </a:lnTo>
                      <a:lnTo>
                        <a:pt x="958" y="668"/>
                      </a:lnTo>
                      <a:lnTo>
                        <a:pt x="940" y="622"/>
                      </a:lnTo>
                      <a:lnTo>
                        <a:pt x="920" y="578"/>
                      </a:lnTo>
                      <a:lnTo>
                        <a:pt x="920" y="578"/>
                      </a:lnTo>
                      <a:lnTo>
                        <a:pt x="898" y="536"/>
                      </a:lnTo>
                      <a:lnTo>
                        <a:pt x="874" y="494"/>
                      </a:lnTo>
                      <a:lnTo>
                        <a:pt x="848" y="454"/>
                      </a:lnTo>
                      <a:lnTo>
                        <a:pt x="820" y="416"/>
                      </a:lnTo>
                      <a:lnTo>
                        <a:pt x="790" y="378"/>
                      </a:lnTo>
                      <a:lnTo>
                        <a:pt x="758" y="342"/>
                      </a:lnTo>
                      <a:lnTo>
                        <a:pt x="726" y="308"/>
                      </a:lnTo>
                      <a:lnTo>
                        <a:pt x="692" y="276"/>
                      </a:lnTo>
                      <a:lnTo>
                        <a:pt x="692" y="276"/>
                      </a:lnTo>
                      <a:lnTo>
                        <a:pt x="656" y="244"/>
                      </a:lnTo>
                      <a:lnTo>
                        <a:pt x="618" y="214"/>
                      </a:lnTo>
                      <a:lnTo>
                        <a:pt x="580" y="186"/>
                      </a:lnTo>
                      <a:lnTo>
                        <a:pt x="542" y="160"/>
                      </a:lnTo>
                      <a:lnTo>
                        <a:pt x="500" y="136"/>
                      </a:lnTo>
                      <a:lnTo>
                        <a:pt x="460" y="112"/>
                      </a:lnTo>
                      <a:lnTo>
                        <a:pt x="416" y="92"/>
                      </a:lnTo>
                      <a:lnTo>
                        <a:pt x="372" y="74"/>
                      </a:lnTo>
                      <a:lnTo>
                        <a:pt x="372" y="74"/>
                      </a:lnTo>
                      <a:lnTo>
                        <a:pt x="328" y="56"/>
                      </a:lnTo>
                      <a:lnTo>
                        <a:pt x="282" y="42"/>
                      </a:lnTo>
                      <a:lnTo>
                        <a:pt x="236" y="30"/>
                      </a:lnTo>
                      <a:lnTo>
                        <a:pt x="190" y="20"/>
                      </a:lnTo>
                      <a:lnTo>
                        <a:pt x="144" y="12"/>
                      </a:lnTo>
                      <a:lnTo>
                        <a:pt x="96" y="6"/>
                      </a:lnTo>
                      <a:lnTo>
                        <a:pt x="4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80" name="Freeform 13"/>
                <p:cNvSpPr>
                  <a:spLocks/>
                </p:cNvSpPr>
                <p:nvPr/>
              </p:nvSpPr>
              <p:spPr bwMode="auto">
                <a:xfrm>
                  <a:off x="5881191" y="2003227"/>
                  <a:ext cx="1555750" cy="1555750"/>
                </a:xfrm>
                <a:custGeom>
                  <a:avLst/>
                  <a:gdLst>
                    <a:gd name="T0" fmla="*/ 980 w 980"/>
                    <a:gd name="T1" fmla="*/ 490 h 980"/>
                    <a:gd name="T2" fmla="*/ 978 w 980"/>
                    <a:gd name="T3" fmla="*/ 540 h 980"/>
                    <a:gd name="T4" fmla="*/ 970 w 980"/>
                    <a:gd name="T5" fmla="*/ 590 h 980"/>
                    <a:gd name="T6" fmla="*/ 958 w 980"/>
                    <a:gd name="T7" fmla="*/ 636 h 980"/>
                    <a:gd name="T8" fmla="*/ 922 w 980"/>
                    <a:gd name="T9" fmla="*/ 724 h 980"/>
                    <a:gd name="T10" fmla="*/ 868 w 980"/>
                    <a:gd name="T11" fmla="*/ 802 h 980"/>
                    <a:gd name="T12" fmla="*/ 802 w 980"/>
                    <a:gd name="T13" fmla="*/ 868 h 980"/>
                    <a:gd name="T14" fmla="*/ 724 w 980"/>
                    <a:gd name="T15" fmla="*/ 922 h 980"/>
                    <a:gd name="T16" fmla="*/ 636 w 980"/>
                    <a:gd name="T17" fmla="*/ 958 h 980"/>
                    <a:gd name="T18" fmla="*/ 588 w 980"/>
                    <a:gd name="T19" fmla="*/ 970 h 980"/>
                    <a:gd name="T20" fmla="*/ 540 w 980"/>
                    <a:gd name="T21" fmla="*/ 978 h 980"/>
                    <a:gd name="T22" fmla="*/ 490 w 980"/>
                    <a:gd name="T23" fmla="*/ 980 h 980"/>
                    <a:gd name="T24" fmla="*/ 464 w 980"/>
                    <a:gd name="T25" fmla="*/ 980 h 980"/>
                    <a:gd name="T26" fmla="*/ 416 w 980"/>
                    <a:gd name="T27" fmla="*/ 976 h 980"/>
                    <a:gd name="T28" fmla="*/ 368 w 980"/>
                    <a:gd name="T29" fmla="*/ 966 h 980"/>
                    <a:gd name="T30" fmla="*/ 298 w 980"/>
                    <a:gd name="T31" fmla="*/ 942 h 980"/>
                    <a:gd name="T32" fmla="*/ 216 w 980"/>
                    <a:gd name="T33" fmla="*/ 898 h 980"/>
                    <a:gd name="T34" fmla="*/ 142 w 980"/>
                    <a:gd name="T35" fmla="*/ 838 h 980"/>
                    <a:gd name="T36" fmla="*/ 84 w 980"/>
                    <a:gd name="T37" fmla="*/ 764 h 980"/>
                    <a:gd name="T38" fmla="*/ 38 w 980"/>
                    <a:gd name="T39" fmla="*/ 682 h 980"/>
                    <a:gd name="T40" fmla="*/ 14 w 980"/>
                    <a:gd name="T41" fmla="*/ 612 h 980"/>
                    <a:gd name="T42" fmla="*/ 4 w 980"/>
                    <a:gd name="T43" fmla="*/ 564 h 980"/>
                    <a:gd name="T44" fmla="*/ 0 w 980"/>
                    <a:gd name="T45" fmla="*/ 516 h 980"/>
                    <a:gd name="T46" fmla="*/ 0 w 980"/>
                    <a:gd name="T47" fmla="*/ 490 h 980"/>
                    <a:gd name="T48" fmla="*/ 2 w 980"/>
                    <a:gd name="T49" fmla="*/ 440 h 980"/>
                    <a:gd name="T50" fmla="*/ 10 w 980"/>
                    <a:gd name="T51" fmla="*/ 392 h 980"/>
                    <a:gd name="T52" fmla="*/ 22 w 980"/>
                    <a:gd name="T53" fmla="*/ 344 h 980"/>
                    <a:gd name="T54" fmla="*/ 58 w 980"/>
                    <a:gd name="T55" fmla="*/ 256 h 980"/>
                    <a:gd name="T56" fmla="*/ 112 w 980"/>
                    <a:gd name="T57" fmla="*/ 178 h 980"/>
                    <a:gd name="T58" fmla="*/ 178 w 980"/>
                    <a:gd name="T59" fmla="*/ 112 h 980"/>
                    <a:gd name="T60" fmla="*/ 256 w 980"/>
                    <a:gd name="T61" fmla="*/ 58 h 980"/>
                    <a:gd name="T62" fmla="*/ 344 w 980"/>
                    <a:gd name="T63" fmla="*/ 22 h 980"/>
                    <a:gd name="T64" fmla="*/ 392 w 980"/>
                    <a:gd name="T65" fmla="*/ 10 h 980"/>
                    <a:gd name="T66" fmla="*/ 440 w 980"/>
                    <a:gd name="T67" fmla="*/ 2 h 980"/>
                    <a:gd name="T68" fmla="*/ 490 w 980"/>
                    <a:gd name="T69" fmla="*/ 0 h 980"/>
                    <a:gd name="T70" fmla="*/ 516 w 980"/>
                    <a:gd name="T71" fmla="*/ 0 h 980"/>
                    <a:gd name="T72" fmla="*/ 564 w 980"/>
                    <a:gd name="T73" fmla="*/ 6 h 980"/>
                    <a:gd name="T74" fmla="*/ 612 w 980"/>
                    <a:gd name="T75" fmla="*/ 14 h 980"/>
                    <a:gd name="T76" fmla="*/ 682 w 980"/>
                    <a:gd name="T77" fmla="*/ 38 h 980"/>
                    <a:gd name="T78" fmla="*/ 764 w 980"/>
                    <a:gd name="T79" fmla="*/ 84 h 980"/>
                    <a:gd name="T80" fmla="*/ 838 w 980"/>
                    <a:gd name="T81" fmla="*/ 144 h 980"/>
                    <a:gd name="T82" fmla="*/ 896 w 980"/>
                    <a:gd name="T83" fmla="*/ 216 h 980"/>
                    <a:gd name="T84" fmla="*/ 942 w 980"/>
                    <a:gd name="T85" fmla="*/ 300 h 980"/>
                    <a:gd name="T86" fmla="*/ 966 w 980"/>
                    <a:gd name="T87" fmla="*/ 368 h 980"/>
                    <a:gd name="T88" fmla="*/ 976 w 980"/>
                    <a:gd name="T89" fmla="*/ 416 h 980"/>
                    <a:gd name="T90" fmla="*/ 980 w 980"/>
                    <a:gd name="T91" fmla="*/ 464 h 980"/>
                    <a:gd name="T92" fmla="*/ 980 w 980"/>
                    <a:gd name="T93" fmla="*/ 490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80" h="980">
                      <a:moveTo>
                        <a:pt x="980" y="490"/>
                      </a:moveTo>
                      <a:lnTo>
                        <a:pt x="980" y="490"/>
                      </a:lnTo>
                      <a:lnTo>
                        <a:pt x="980" y="516"/>
                      </a:lnTo>
                      <a:lnTo>
                        <a:pt x="978" y="540"/>
                      </a:lnTo>
                      <a:lnTo>
                        <a:pt x="976" y="564"/>
                      </a:lnTo>
                      <a:lnTo>
                        <a:pt x="970" y="590"/>
                      </a:lnTo>
                      <a:lnTo>
                        <a:pt x="966" y="612"/>
                      </a:lnTo>
                      <a:lnTo>
                        <a:pt x="958" y="636"/>
                      </a:lnTo>
                      <a:lnTo>
                        <a:pt x="942" y="682"/>
                      </a:lnTo>
                      <a:lnTo>
                        <a:pt x="922" y="724"/>
                      </a:lnTo>
                      <a:lnTo>
                        <a:pt x="896" y="764"/>
                      </a:lnTo>
                      <a:lnTo>
                        <a:pt x="868" y="802"/>
                      </a:lnTo>
                      <a:lnTo>
                        <a:pt x="838" y="838"/>
                      </a:lnTo>
                      <a:lnTo>
                        <a:pt x="802" y="868"/>
                      </a:lnTo>
                      <a:lnTo>
                        <a:pt x="764" y="898"/>
                      </a:lnTo>
                      <a:lnTo>
                        <a:pt x="724" y="922"/>
                      </a:lnTo>
                      <a:lnTo>
                        <a:pt x="682" y="942"/>
                      </a:lnTo>
                      <a:lnTo>
                        <a:pt x="636" y="958"/>
                      </a:lnTo>
                      <a:lnTo>
                        <a:pt x="612" y="966"/>
                      </a:lnTo>
                      <a:lnTo>
                        <a:pt x="588" y="970"/>
                      </a:lnTo>
                      <a:lnTo>
                        <a:pt x="564" y="976"/>
                      </a:lnTo>
                      <a:lnTo>
                        <a:pt x="540" y="978"/>
                      </a:lnTo>
                      <a:lnTo>
                        <a:pt x="516" y="980"/>
                      </a:lnTo>
                      <a:lnTo>
                        <a:pt x="490" y="980"/>
                      </a:lnTo>
                      <a:lnTo>
                        <a:pt x="490" y="980"/>
                      </a:lnTo>
                      <a:lnTo>
                        <a:pt x="464" y="980"/>
                      </a:lnTo>
                      <a:lnTo>
                        <a:pt x="440" y="978"/>
                      </a:lnTo>
                      <a:lnTo>
                        <a:pt x="416" y="976"/>
                      </a:lnTo>
                      <a:lnTo>
                        <a:pt x="392" y="970"/>
                      </a:lnTo>
                      <a:lnTo>
                        <a:pt x="368" y="966"/>
                      </a:lnTo>
                      <a:lnTo>
                        <a:pt x="344" y="958"/>
                      </a:lnTo>
                      <a:lnTo>
                        <a:pt x="298" y="942"/>
                      </a:lnTo>
                      <a:lnTo>
                        <a:pt x="256" y="922"/>
                      </a:lnTo>
                      <a:lnTo>
                        <a:pt x="216" y="898"/>
                      </a:lnTo>
                      <a:lnTo>
                        <a:pt x="178" y="868"/>
                      </a:lnTo>
                      <a:lnTo>
                        <a:pt x="142" y="838"/>
                      </a:lnTo>
                      <a:lnTo>
                        <a:pt x="112" y="802"/>
                      </a:lnTo>
                      <a:lnTo>
                        <a:pt x="84" y="764"/>
                      </a:lnTo>
                      <a:lnTo>
                        <a:pt x="58" y="724"/>
                      </a:lnTo>
                      <a:lnTo>
                        <a:pt x="38" y="682"/>
                      </a:lnTo>
                      <a:lnTo>
                        <a:pt x="22" y="636"/>
                      </a:lnTo>
                      <a:lnTo>
                        <a:pt x="14" y="612"/>
                      </a:lnTo>
                      <a:lnTo>
                        <a:pt x="10" y="590"/>
                      </a:lnTo>
                      <a:lnTo>
                        <a:pt x="4" y="564"/>
                      </a:lnTo>
                      <a:lnTo>
                        <a:pt x="2" y="540"/>
                      </a:lnTo>
                      <a:lnTo>
                        <a:pt x="0" y="516"/>
                      </a:lnTo>
                      <a:lnTo>
                        <a:pt x="0" y="490"/>
                      </a:lnTo>
                      <a:lnTo>
                        <a:pt x="0" y="490"/>
                      </a:lnTo>
                      <a:lnTo>
                        <a:pt x="0" y="464"/>
                      </a:lnTo>
                      <a:lnTo>
                        <a:pt x="2" y="440"/>
                      </a:lnTo>
                      <a:lnTo>
                        <a:pt x="4" y="416"/>
                      </a:lnTo>
                      <a:lnTo>
                        <a:pt x="10" y="392"/>
                      </a:lnTo>
                      <a:lnTo>
                        <a:pt x="14" y="368"/>
                      </a:lnTo>
                      <a:lnTo>
                        <a:pt x="22" y="344"/>
                      </a:lnTo>
                      <a:lnTo>
                        <a:pt x="38" y="300"/>
                      </a:lnTo>
                      <a:lnTo>
                        <a:pt x="58" y="256"/>
                      </a:lnTo>
                      <a:lnTo>
                        <a:pt x="84" y="216"/>
                      </a:lnTo>
                      <a:lnTo>
                        <a:pt x="112" y="178"/>
                      </a:lnTo>
                      <a:lnTo>
                        <a:pt x="142" y="144"/>
                      </a:lnTo>
                      <a:lnTo>
                        <a:pt x="178" y="112"/>
                      </a:lnTo>
                      <a:lnTo>
                        <a:pt x="216" y="84"/>
                      </a:lnTo>
                      <a:lnTo>
                        <a:pt x="256" y="58"/>
                      </a:lnTo>
                      <a:lnTo>
                        <a:pt x="298" y="38"/>
                      </a:lnTo>
                      <a:lnTo>
                        <a:pt x="344" y="22"/>
                      </a:lnTo>
                      <a:lnTo>
                        <a:pt x="368" y="14"/>
                      </a:lnTo>
                      <a:lnTo>
                        <a:pt x="392" y="10"/>
                      </a:lnTo>
                      <a:lnTo>
                        <a:pt x="416" y="6"/>
                      </a:lnTo>
                      <a:lnTo>
                        <a:pt x="440" y="2"/>
                      </a:lnTo>
                      <a:lnTo>
                        <a:pt x="464" y="0"/>
                      </a:lnTo>
                      <a:lnTo>
                        <a:pt x="490" y="0"/>
                      </a:lnTo>
                      <a:lnTo>
                        <a:pt x="490" y="0"/>
                      </a:lnTo>
                      <a:lnTo>
                        <a:pt x="516" y="0"/>
                      </a:lnTo>
                      <a:lnTo>
                        <a:pt x="540" y="2"/>
                      </a:lnTo>
                      <a:lnTo>
                        <a:pt x="564" y="6"/>
                      </a:lnTo>
                      <a:lnTo>
                        <a:pt x="588" y="10"/>
                      </a:lnTo>
                      <a:lnTo>
                        <a:pt x="612" y="14"/>
                      </a:lnTo>
                      <a:lnTo>
                        <a:pt x="636" y="22"/>
                      </a:lnTo>
                      <a:lnTo>
                        <a:pt x="682" y="38"/>
                      </a:lnTo>
                      <a:lnTo>
                        <a:pt x="724" y="58"/>
                      </a:lnTo>
                      <a:lnTo>
                        <a:pt x="764" y="84"/>
                      </a:lnTo>
                      <a:lnTo>
                        <a:pt x="802" y="112"/>
                      </a:lnTo>
                      <a:lnTo>
                        <a:pt x="838" y="144"/>
                      </a:lnTo>
                      <a:lnTo>
                        <a:pt x="868" y="178"/>
                      </a:lnTo>
                      <a:lnTo>
                        <a:pt x="896" y="216"/>
                      </a:lnTo>
                      <a:lnTo>
                        <a:pt x="922" y="256"/>
                      </a:lnTo>
                      <a:lnTo>
                        <a:pt x="942" y="300"/>
                      </a:lnTo>
                      <a:lnTo>
                        <a:pt x="958" y="344"/>
                      </a:lnTo>
                      <a:lnTo>
                        <a:pt x="966" y="368"/>
                      </a:lnTo>
                      <a:lnTo>
                        <a:pt x="970" y="392"/>
                      </a:lnTo>
                      <a:lnTo>
                        <a:pt x="976" y="416"/>
                      </a:lnTo>
                      <a:lnTo>
                        <a:pt x="978" y="440"/>
                      </a:lnTo>
                      <a:lnTo>
                        <a:pt x="980" y="464"/>
                      </a:lnTo>
                      <a:lnTo>
                        <a:pt x="980" y="490"/>
                      </a:lnTo>
                      <a:lnTo>
                        <a:pt x="980" y="49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endParaRPr lang="zh-CN" altLang="en-US" sz="100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sp>
            <p:nvSpPr>
              <p:cNvPr id="67" name="矩形 66"/>
              <p:cNvSpPr/>
              <p:nvPr/>
            </p:nvSpPr>
            <p:spPr>
              <a:xfrm>
                <a:off x="6481816" y="2192856"/>
                <a:ext cx="1179141" cy="828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一公里</a:t>
                </a:r>
                <a:endParaRPr lang="en-US" altLang="zh-CN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生活圈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5916861" y="3171424"/>
                <a:ext cx="2241429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深圳通充值查询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 rot="18274493">
                <a:off x="5374245" y="1808270"/>
                <a:ext cx="1975858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社区化便利店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4125283">
                <a:off x="7147551" y="1871067"/>
                <a:ext cx="1444715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快餐外卖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47" name="Freeform 13"/>
            <p:cNvSpPr>
              <a:spLocks noChangeAspect="1"/>
            </p:cNvSpPr>
            <p:nvPr/>
          </p:nvSpPr>
          <p:spPr bwMode="auto">
            <a:xfrm>
              <a:off x="4876421" y="1290570"/>
              <a:ext cx="3600000" cy="3600000"/>
            </a:xfrm>
            <a:custGeom>
              <a:avLst/>
              <a:gdLst>
                <a:gd name="T0" fmla="*/ 980 w 980"/>
                <a:gd name="T1" fmla="*/ 490 h 980"/>
                <a:gd name="T2" fmla="*/ 978 w 980"/>
                <a:gd name="T3" fmla="*/ 540 h 980"/>
                <a:gd name="T4" fmla="*/ 970 w 980"/>
                <a:gd name="T5" fmla="*/ 590 h 980"/>
                <a:gd name="T6" fmla="*/ 958 w 980"/>
                <a:gd name="T7" fmla="*/ 636 h 980"/>
                <a:gd name="T8" fmla="*/ 922 w 980"/>
                <a:gd name="T9" fmla="*/ 724 h 980"/>
                <a:gd name="T10" fmla="*/ 868 w 980"/>
                <a:gd name="T11" fmla="*/ 802 h 980"/>
                <a:gd name="T12" fmla="*/ 802 w 980"/>
                <a:gd name="T13" fmla="*/ 868 h 980"/>
                <a:gd name="T14" fmla="*/ 724 w 980"/>
                <a:gd name="T15" fmla="*/ 922 h 980"/>
                <a:gd name="T16" fmla="*/ 636 w 980"/>
                <a:gd name="T17" fmla="*/ 958 h 980"/>
                <a:gd name="T18" fmla="*/ 588 w 980"/>
                <a:gd name="T19" fmla="*/ 970 h 980"/>
                <a:gd name="T20" fmla="*/ 540 w 980"/>
                <a:gd name="T21" fmla="*/ 978 h 980"/>
                <a:gd name="T22" fmla="*/ 490 w 980"/>
                <a:gd name="T23" fmla="*/ 980 h 980"/>
                <a:gd name="T24" fmla="*/ 464 w 980"/>
                <a:gd name="T25" fmla="*/ 980 h 980"/>
                <a:gd name="T26" fmla="*/ 416 w 980"/>
                <a:gd name="T27" fmla="*/ 976 h 980"/>
                <a:gd name="T28" fmla="*/ 368 w 980"/>
                <a:gd name="T29" fmla="*/ 966 h 980"/>
                <a:gd name="T30" fmla="*/ 298 w 980"/>
                <a:gd name="T31" fmla="*/ 942 h 980"/>
                <a:gd name="T32" fmla="*/ 216 w 980"/>
                <a:gd name="T33" fmla="*/ 898 h 980"/>
                <a:gd name="T34" fmla="*/ 142 w 980"/>
                <a:gd name="T35" fmla="*/ 838 h 980"/>
                <a:gd name="T36" fmla="*/ 84 w 980"/>
                <a:gd name="T37" fmla="*/ 764 h 980"/>
                <a:gd name="T38" fmla="*/ 38 w 980"/>
                <a:gd name="T39" fmla="*/ 682 h 980"/>
                <a:gd name="T40" fmla="*/ 14 w 980"/>
                <a:gd name="T41" fmla="*/ 612 h 980"/>
                <a:gd name="T42" fmla="*/ 4 w 980"/>
                <a:gd name="T43" fmla="*/ 564 h 980"/>
                <a:gd name="T44" fmla="*/ 0 w 980"/>
                <a:gd name="T45" fmla="*/ 516 h 980"/>
                <a:gd name="T46" fmla="*/ 0 w 980"/>
                <a:gd name="T47" fmla="*/ 490 h 980"/>
                <a:gd name="T48" fmla="*/ 2 w 980"/>
                <a:gd name="T49" fmla="*/ 440 h 980"/>
                <a:gd name="T50" fmla="*/ 10 w 980"/>
                <a:gd name="T51" fmla="*/ 392 h 980"/>
                <a:gd name="T52" fmla="*/ 22 w 980"/>
                <a:gd name="T53" fmla="*/ 344 h 980"/>
                <a:gd name="T54" fmla="*/ 58 w 980"/>
                <a:gd name="T55" fmla="*/ 256 h 980"/>
                <a:gd name="T56" fmla="*/ 112 w 980"/>
                <a:gd name="T57" fmla="*/ 178 h 980"/>
                <a:gd name="T58" fmla="*/ 178 w 980"/>
                <a:gd name="T59" fmla="*/ 112 h 980"/>
                <a:gd name="T60" fmla="*/ 256 w 980"/>
                <a:gd name="T61" fmla="*/ 58 h 980"/>
                <a:gd name="T62" fmla="*/ 344 w 980"/>
                <a:gd name="T63" fmla="*/ 22 h 980"/>
                <a:gd name="T64" fmla="*/ 392 w 980"/>
                <a:gd name="T65" fmla="*/ 10 h 980"/>
                <a:gd name="T66" fmla="*/ 440 w 980"/>
                <a:gd name="T67" fmla="*/ 2 h 980"/>
                <a:gd name="T68" fmla="*/ 490 w 980"/>
                <a:gd name="T69" fmla="*/ 0 h 980"/>
                <a:gd name="T70" fmla="*/ 516 w 980"/>
                <a:gd name="T71" fmla="*/ 0 h 980"/>
                <a:gd name="T72" fmla="*/ 564 w 980"/>
                <a:gd name="T73" fmla="*/ 6 h 980"/>
                <a:gd name="T74" fmla="*/ 612 w 980"/>
                <a:gd name="T75" fmla="*/ 14 h 980"/>
                <a:gd name="T76" fmla="*/ 682 w 980"/>
                <a:gd name="T77" fmla="*/ 38 h 980"/>
                <a:gd name="T78" fmla="*/ 764 w 980"/>
                <a:gd name="T79" fmla="*/ 84 h 980"/>
                <a:gd name="T80" fmla="*/ 838 w 980"/>
                <a:gd name="T81" fmla="*/ 144 h 980"/>
                <a:gd name="T82" fmla="*/ 896 w 980"/>
                <a:gd name="T83" fmla="*/ 216 h 980"/>
                <a:gd name="T84" fmla="*/ 942 w 980"/>
                <a:gd name="T85" fmla="*/ 300 h 980"/>
                <a:gd name="T86" fmla="*/ 966 w 980"/>
                <a:gd name="T87" fmla="*/ 368 h 980"/>
                <a:gd name="T88" fmla="*/ 976 w 980"/>
                <a:gd name="T89" fmla="*/ 416 h 980"/>
                <a:gd name="T90" fmla="*/ 980 w 980"/>
                <a:gd name="T91" fmla="*/ 464 h 980"/>
                <a:gd name="T92" fmla="*/ 980 w 980"/>
                <a:gd name="T93" fmla="*/ 49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0" h="980">
                  <a:moveTo>
                    <a:pt x="980" y="490"/>
                  </a:moveTo>
                  <a:lnTo>
                    <a:pt x="980" y="490"/>
                  </a:lnTo>
                  <a:lnTo>
                    <a:pt x="980" y="516"/>
                  </a:lnTo>
                  <a:lnTo>
                    <a:pt x="978" y="540"/>
                  </a:lnTo>
                  <a:lnTo>
                    <a:pt x="976" y="564"/>
                  </a:lnTo>
                  <a:lnTo>
                    <a:pt x="970" y="590"/>
                  </a:lnTo>
                  <a:lnTo>
                    <a:pt x="966" y="612"/>
                  </a:lnTo>
                  <a:lnTo>
                    <a:pt x="958" y="636"/>
                  </a:lnTo>
                  <a:lnTo>
                    <a:pt x="942" y="682"/>
                  </a:lnTo>
                  <a:lnTo>
                    <a:pt x="922" y="724"/>
                  </a:lnTo>
                  <a:lnTo>
                    <a:pt x="896" y="764"/>
                  </a:lnTo>
                  <a:lnTo>
                    <a:pt x="868" y="802"/>
                  </a:lnTo>
                  <a:lnTo>
                    <a:pt x="838" y="838"/>
                  </a:lnTo>
                  <a:lnTo>
                    <a:pt x="802" y="868"/>
                  </a:lnTo>
                  <a:lnTo>
                    <a:pt x="764" y="898"/>
                  </a:lnTo>
                  <a:lnTo>
                    <a:pt x="724" y="922"/>
                  </a:lnTo>
                  <a:lnTo>
                    <a:pt x="682" y="942"/>
                  </a:lnTo>
                  <a:lnTo>
                    <a:pt x="636" y="958"/>
                  </a:lnTo>
                  <a:lnTo>
                    <a:pt x="612" y="966"/>
                  </a:lnTo>
                  <a:lnTo>
                    <a:pt x="588" y="970"/>
                  </a:lnTo>
                  <a:lnTo>
                    <a:pt x="564" y="976"/>
                  </a:lnTo>
                  <a:lnTo>
                    <a:pt x="540" y="978"/>
                  </a:lnTo>
                  <a:lnTo>
                    <a:pt x="516" y="980"/>
                  </a:lnTo>
                  <a:lnTo>
                    <a:pt x="490" y="980"/>
                  </a:lnTo>
                  <a:lnTo>
                    <a:pt x="490" y="980"/>
                  </a:lnTo>
                  <a:lnTo>
                    <a:pt x="464" y="980"/>
                  </a:lnTo>
                  <a:lnTo>
                    <a:pt x="440" y="978"/>
                  </a:lnTo>
                  <a:lnTo>
                    <a:pt x="416" y="976"/>
                  </a:lnTo>
                  <a:lnTo>
                    <a:pt x="392" y="970"/>
                  </a:lnTo>
                  <a:lnTo>
                    <a:pt x="368" y="966"/>
                  </a:lnTo>
                  <a:lnTo>
                    <a:pt x="344" y="958"/>
                  </a:lnTo>
                  <a:lnTo>
                    <a:pt x="298" y="942"/>
                  </a:lnTo>
                  <a:lnTo>
                    <a:pt x="256" y="922"/>
                  </a:lnTo>
                  <a:lnTo>
                    <a:pt x="216" y="898"/>
                  </a:lnTo>
                  <a:lnTo>
                    <a:pt x="178" y="868"/>
                  </a:lnTo>
                  <a:lnTo>
                    <a:pt x="142" y="838"/>
                  </a:lnTo>
                  <a:lnTo>
                    <a:pt x="112" y="802"/>
                  </a:lnTo>
                  <a:lnTo>
                    <a:pt x="84" y="764"/>
                  </a:lnTo>
                  <a:lnTo>
                    <a:pt x="58" y="724"/>
                  </a:lnTo>
                  <a:lnTo>
                    <a:pt x="38" y="682"/>
                  </a:lnTo>
                  <a:lnTo>
                    <a:pt x="22" y="636"/>
                  </a:lnTo>
                  <a:lnTo>
                    <a:pt x="14" y="612"/>
                  </a:lnTo>
                  <a:lnTo>
                    <a:pt x="10" y="590"/>
                  </a:lnTo>
                  <a:lnTo>
                    <a:pt x="4" y="564"/>
                  </a:lnTo>
                  <a:lnTo>
                    <a:pt x="2" y="540"/>
                  </a:lnTo>
                  <a:lnTo>
                    <a:pt x="0" y="516"/>
                  </a:lnTo>
                  <a:lnTo>
                    <a:pt x="0" y="490"/>
                  </a:lnTo>
                  <a:lnTo>
                    <a:pt x="0" y="490"/>
                  </a:lnTo>
                  <a:lnTo>
                    <a:pt x="0" y="464"/>
                  </a:lnTo>
                  <a:lnTo>
                    <a:pt x="2" y="440"/>
                  </a:lnTo>
                  <a:lnTo>
                    <a:pt x="4" y="416"/>
                  </a:lnTo>
                  <a:lnTo>
                    <a:pt x="10" y="392"/>
                  </a:lnTo>
                  <a:lnTo>
                    <a:pt x="14" y="368"/>
                  </a:lnTo>
                  <a:lnTo>
                    <a:pt x="22" y="344"/>
                  </a:lnTo>
                  <a:lnTo>
                    <a:pt x="38" y="300"/>
                  </a:lnTo>
                  <a:lnTo>
                    <a:pt x="58" y="256"/>
                  </a:lnTo>
                  <a:lnTo>
                    <a:pt x="84" y="216"/>
                  </a:lnTo>
                  <a:lnTo>
                    <a:pt x="112" y="178"/>
                  </a:lnTo>
                  <a:lnTo>
                    <a:pt x="142" y="144"/>
                  </a:lnTo>
                  <a:lnTo>
                    <a:pt x="178" y="112"/>
                  </a:lnTo>
                  <a:lnTo>
                    <a:pt x="216" y="84"/>
                  </a:lnTo>
                  <a:lnTo>
                    <a:pt x="256" y="58"/>
                  </a:lnTo>
                  <a:lnTo>
                    <a:pt x="298" y="38"/>
                  </a:lnTo>
                  <a:lnTo>
                    <a:pt x="344" y="22"/>
                  </a:lnTo>
                  <a:lnTo>
                    <a:pt x="368" y="14"/>
                  </a:lnTo>
                  <a:lnTo>
                    <a:pt x="392" y="10"/>
                  </a:lnTo>
                  <a:lnTo>
                    <a:pt x="416" y="6"/>
                  </a:lnTo>
                  <a:lnTo>
                    <a:pt x="440" y="2"/>
                  </a:lnTo>
                  <a:lnTo>
                    <a:pt x="464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516" y="0"/>
                  </a:lnTo>
                  <a:lnTo>
                    <a:pt x="540" y="2"/>
                  </a:lnTo>
                  <a:lnTo>
                    <a:pt x="564" y="6"/>
                  </a:lnTo>
                  <a:lnTo>
                    <a:pt x="588" y="10"/>
                  </a:lnTo>
                  <a:lnTo>
                    <a:pt x="612" y="14"/>
                  </a:lnTo>
                  <a:lnTo>
                    <a:pt x="636" y="22"/>
                  </a:lnTo>
                  <a:lnTo>
                    <a:pt x="682" y="38"/>
                  </a:lnTo>
                  <a:lnTo>
                    <a:pt x="724" y="58"/>
                  </a:lnTo>
                  <a:lnTo>
                    <a:pt x="764" y="84"/>
                  </a:lnTo>
                  <a:lnTo>
                    <a:pt x="802" y="112"/>
                  </a:lnTo>
                  <a:lnTo>
                    <a:pt x="838" y="144"/>
                  </a:lnTo>
                  <a:lnTo>
                    <a:pt x="868" y="178"/>
                  </a:lnTo>
                  <a:lnTo>
                    <a:pt x="896" y="216"/>
                  </a:lnTo>
                  <a:lnTo>
                    <a:pt x="922" y="256"/>
                  </a:lnTo>
                  <a:lnTo>
                    <a:pt x="942" y="300"/>
                  </a:lnTo>
                  <a:lnTo>
                    <a:pt x="958" y="344"/>
                  </a:lnTo>
                  <a:lnTo>
                    <a:pt x="966" y="368"/>
                  </a:lnTo>
                  <a:lnTo>
                    <a:pt x="970" y="392"/>
                  </a:lnTo>
                  <a:lnTo>
                    <a:pt x="976" y="416"/>
                  </a:lnTo>
                  <a:lnTo>
                    <a:pt x="978" y="440"/>
                  </a:lnTo>
                  <a:lnTo>
                    <a:pt x="980" y="464"/>
                  </a:lnTo>
                  <a:lnTo>
                    <a:pt x="980" y="490"/>
                  </a:lnTo>
                  <a:lnTo>
                    <a:pt x="980" y="490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txBody>
            <a:bodyPr/>
            <a:lstStyle/>
            <a:p>
              <a:endParaRPr lang="zh-CN" altLang="en-US" sz="100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219637" y="1354347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停车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rot="1874842">
              <a:off x="7064511" y="1557794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洗车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rot="4106264">
              <a:off x="7563011" y="2283049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</a:t>
              </a:r>
              <a:r>
                <a: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衣</a:t>
              </a:r>
            </a:p>
          </p:txBody>
        </p:sp>
        <p:sp>
          <p:nvSpPr>
            <p:cNvPr id="51" name="矩形 50"/>
            <p:cNvSpPr/>
            <p:nvPr/>
          </p:nvSpPr>
          <p:spPr>
            <a:xfrm rot="18503668">
              <a:off x="4811532" y="1869858"/>
              <a:ext cx="1444715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宠物服务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 rot="3072922">
              <a:off x="5110795" y="3845372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餐饮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 rot="20872257">
              <a:off x="4827063" y="2958455"/>
              <a:ext cx="701110" cy="7223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电影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 rot="810313">
              <a:off x="7855867" y="2968178"/>
              <a:ext cx="701110" cy="722355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理发</a:t>
              </a:r>
            </a:p>
          </p:txBody>
        </p:sp>
        <p:sp>
          <p:nvSpPr>
            <p:cNvPr id="60" name="矩形 59"/>
            <p:cNvSpPr/>
            <p:nvPr/>
          </p:nvSpPr>
          <p:spPr>
            <a:xfrm rot="19873149">
              <a:off x="7269776" y="3921057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家政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215164" y="4472011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快递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81" name="肘形连接符 80"/>
          <p:cNvCxnSpPr>
            <a:stCxn id="47" idx="45"/>
            <a:endCxn id="39" idx="1"/>
          </p:cNvCxnSpPr>
          <p:nvPr/>
        </p:nvCxnSpPr>
        <p:spPr bwMode="auto">
          <a:xfrm flipV="1">
            <a:off x="2372466" y="3039285"/>
            <a:ext cx="1407446" cy="196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肘形连接符 81"/>
          <p:cNvCxnSpPr>
            <a:stCxn id="59" idx="3"/>
            <a:endCxn id="40" idx="1"/>
          </p:cNvCxnSpPr>
          <p:nvPr/>
        </p:nvCxnSpPr>
        <p:spPr bwMode="auto">
          <a:xfrm>
            <a:off x="2406684" y="3242206"/>
            <a:ext cx="1373228" cy="137765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肘形连接符 89"/>
          <p:cNvCxnSpPr>
            <a:stCxn id="46" idx="3"/>
            <a:endCxn id="55" idx="1"/>
          </p:cNvCxnSpPr>
          <p:nvPr/>
        </p:nvCxnSpPr>
        <p:spPr bwMode="auto">
          <a:xfrm flipV="1">
            <a:off x="5652120" y="1279708"/>
            <a:ext cx="648072" cy="30837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肘形连接符 92"/>
          <p:cNvCxnSpPr>
            <a:stCxn id="46" idx="3"/>
            <a:endCxn id="56" idx="1"/>
          </p:cNvCxnSpPr>
          <p:nvPr/>
        </p:nvCxnSpPr>
        <p:spPr bwMode="auto">
          <a:xfrm>
            <a:off x="5652120" y="1588080"/>
            <a:ext cx="648842" cy="2861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肘形连接符 95"/>
          <p:cNvCxnSpPr>
            <a:stCxn id="39" idx="3"/>
            <a:endCxn id="57" idx="1"/>
          </p:cNvCxnSpPr>
          <p:nvPr/>
        </p:nvCxnSpPr>
        <p:spPr bwMode="auto">
          <a:xfrm flipV="1">
            <a:off x="5652120" y="2729512"/>
            <a:ext cx="648071" cy="30977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肘形连接符 100"/>
          <p:cNvCxnSpPr>
            <a:stCxn id="39" idx="3"/>
            <a:endCxn id="61" idx="1"/>
          </p:cNvCxnSpPr>
          <p:nvPr/>
        </p:nvCxnSpPr>
        <p:spPr bwMode="auto">
          <a:xfrm>
            <a:off x="5652120" y="3039285"/>
            <a:ext cx="648072" cy="2951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肘形连接符 105"/>
          <p:cNvCxnSpPr>
            <a:stCxn id="40" idx="3"/>
            <a:endCxn id="108" idx="1"/>
          </p:cNvCxnSpPr>
          <p:nvPr/>
        </p:nvCxnSpPr>
        <p:spPr bwMode="auto">
          <a:xfrm flipV="1">
            <a:off x="5652120" y="4313688"/>
            <a:ext cx="648070" cy="3061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肘形连接符 109"/>
          <p:cNvCxnSpPr>
            <a:stCxn id="40" idx="3"/>
            <a:endCxn id="62" idx="1"/>
          </p:cNvCxnSpPr>
          <p:nvPr/>
        </p:nvCxnSpPr>
        <p:spPr bwMode="auto">
          <a:xfrm>
            <a:off x="5652120" y="4619864"/>
            <a:ext cx="648071" cy="29872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0661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520" y="475680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如果目标就是：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55776" y="1267768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深圳本地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195736" y="2491904"/>
            <a:ext cx="1440160" cy="1440160"/>
            <a:chOff x="1320731" y="2511787"/>
            <a:chExt cx="1440160" cy="144016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2923952"/>
              <a:ext cx="554246" cy="615829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 bwMode="auto">
            <a:xfrm>
              <a:off x="1320731" y="2511787"/>
              <a:ext cx="1440160" cy="1440160"/>
            </a:xfrm>
            <a:prstGeom prst="ellipse">
              <a:avLst/>
            </a:prstGeom>
            <a:noFill/>
            <a:ln w="9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580112" y="2491904"/>
            <a:ext cx="1440160" cy="1440160"/>
            <a:chOff x="5148064" y="2511787"/>
            <a:chExt cx="1440160" cy="1440160"/>
          </a:xfrm>
        </p:grpSpPr>
        <p:sp>
          <p:nvSpPr>
            <p:cNvPr id="9" name="椭圆 8"/>
            <p:cNvSpPr/>
            <p:nvPr/>
          </p:nvSpPr>
          <p:spPr bwMode="auto">
            <a:xfrm>
              <a:off x="5148064" y="2511787"/>
              <a:ext cx="1440160" cy="1440160"/>
            </a:xfrm>
            <a:prstGeom prst="ellipse">
              <a:avLst/>
            </a:prstGeom>
            <a:noFill/>
            <a:ln w="9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8104" y="2641964"/>
              <a:ext cx="859953" cy="874168"/>
            </a:xfrm>
            <a:prstGeom prst="rect">
              <a:avLst/>
            </a:prstGeom>
          </p:spPr>
        </p:pic>
      </p:grpSp>
      <p:cxnSp>
        <p:nvCxnSpPr>
          <p:cNvPr id="12" name="直接箭头连接符 11"/>
          <p:cNvCxnSpPr>
            <a:stCxn id="7" idx="6"/>
            <a:endCxn id="9" idx="2"/>
          </p:cNvCxnSpPr>
          <p:nvPr/>
        </p:nvCxnSpPr>
        <p:spPr bwMode="auto">
          <a:xfrm>
            <a:off x="3635896" y="3211984"/>
            <a:ext cx="194421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本框 13"/>
          <p:cNvSpPr txBox="1"/>
          <p:nvPr/>
        </p:nvSpPr>
        <p:spPr>
          <a:xfrm>
            <a:off x="1907704" y="4452089"/>
            <a:ext cx="5328592" cy="114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200"/>
              </a:spcBef>
              <a:spcAft>
                <a:spcPts val="3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所有的策略都围绕着驱动商家为用户提供服务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3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方便用户、商家得利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spcBef>
                <a:spcPts val="200"/>
              </a:spcBef>
              <a:spcAft>
                <a:spcPts val="3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平台得利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96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深圳通的两大属性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1548310" y="2535072"/>
            <a:ext cx="1214493" cy="728696"/>
            <a:chOff x="1403648" y="2771561"/>
            <a:chExt cx="1080120" cy="648072"/>
          </a:xfrm>
        </p:grpSpPr>
        <p:sp>
          <p:nvSpPr>
            <p:cNvPr id="54" name="圆角矩形 53"/>
            <p:cNvSpPr/>
            <p:nvPr/>
          </p:nvSpPr>
          <p:spPr bwMode="auto">
            <a:xfrm>
              <a:off x="1403648" y="2771561"/>
              <a:ext cx="1080120" cy="648072"/>
            </a:xfrm>
            <a:prstGeom prst="roundRect">
              <a:avLst/>
            </a:prstGeom>
            <a:noFill/>
            <a:ln w="19050" cap="flat" cmpd="sng">
              <a:solidFill>
                <a:srgbClr val="0070C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2267744" y="3059597"/>
              <a:ext cx="108000" cy="108000"/>
            </a:xfrm>
            <a:prstGeom prst="rect">
              <a:avLst/>
            </a:prstGeom>
            <a:solidFill>
              <a:srgbClr val="FFC000"/>
            </a:solidFill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65" name="肘形连接符 64"/>
            <p:cNvCxnSpPr/>
            <p:nvPr/>
          </p:nvCxnSpPr>
          <p:spPr bwMode="auto">
            <a:xfrm rot="10800000">
              <a:off x="1472210" y="2916863"/>
              <a:ext cx="795537" cy="1600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肘形连接符 68"/>
            <p:cNvCxnSpPr/>
            <p:nvPr/>
          </p:nvCxnSpPr>
          <p:spPr bwMode="auto">
            <a:xfrm rot="10800000" flipV="1">
              <a:off x="1472210" y="3127349"/>
              <a:ext cx="799727" cy="1445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接连接符 69"/>
            <p:cNvCxnSpPr/>
            <p:nvPr/>
          </p:nvCxnSpPr>
          <p:spPr bwMode="auto">
            <a:xfrm>
              <a:off x="1472209" y="2916863"/>
              <a:ext cx="0" cy="3550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" name="圆角矩形 70"/>
          <p:cNvSpPr/>
          <p:nvPr/>
        </p:nvSpPr>
        <p:spPr>
          <a:xfrm>
            <a:off x="3923804" y="1887000"/>
            <a:ext cx="1224137" cy="329329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小额支付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3924575" y="3572024"/>
            <a:ext cx="1223366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身份验证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6" name="肘形连接符 75"/>
          <p:cNvCxnSpPr>
            <a:stCxn id="54" idx="3"/>
            <a:endCxn id="71" idx="1"/>
          </p:cNvCxnSpPr>
          <p:nvPr/>
        </p:nvCxnSpPr>
        <p:spPr bwMode="auto">
          <a:xfrm flipV="1">
            <a:off x="2762803" y="2051665"/>
            <a:ext cx="1161001" cy="84775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肘形连接符 78"/>
          <p:cNvCxnSpPr>
            <a:stCxn id="54" idx="3"/>
            <a:endCxn id="72" idx="1"/>
          </p:cNvCxnSpPr>
          <p:nvPr/>
        </p:nvCxnSpPr>
        <p:spPr bwMode="auto">
          <a:xfrm>
            <a:off x="2762803" y="2899420"/>
            <a:ext cx="1161772" cy="83820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圆角矩形 82"/>
          <p:cNvSpPr/>
          <p:nvPr/>
        </p:nvSpPr>
        <p:spPr>
          <a:xfrm>
            <a:off x="5651997" y="3043251"/>
            <a:ext cx="1223366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手机深圳通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652120" y="4076080"/>
            <a:ext cx="1223366" cy="3312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普卡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+APP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5" name="肘形连接符 84"/>
          <p:cNvCxnSpPr>
            <a:stCxn id="72" idx="3"/>
            <a:endCxn id="83" idx="1"/>
          </p:cNvCxnSpPr>
          <p:nvPr/>
        </p:nvCxnSpPr>
        <p:spPr bwMode="auto">
          <a:xfrm flipV="1">
            <a:off x="5147941" y="3208851"/>
            <a:ext cx="504056" cy="52877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肘形连接符 85"/>
          <p:cNvCxnSpPr>
            <a:stCxn id="72" idx="3"/>
            <a:endCxn id="84" idx="1"/>
          </p:cNvCxnSpPr>
          <p:nvPr/>
        </p:nvCxnSpPr>
        <p:spPr bwMode="auto">
          <a:xfrm>
            <a:off x="5147941" y="3737624"/>
            <a:ext cx="504179" cy="50405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61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3081646" y="4383183"/>
            <a:ext cx="299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扩大使用场景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389588" y="3952314"/>
            <a:ext cx="450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越多越好，越方便越好，让更多地人用深圳通卡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630587" y="2455309"/>
            <a:ext cx="1314041" cy="1311456"/>
            <a:chOff x="4239828" y="2131864"/>
            <a:chExt cx="1680186" cy="1676881"/>
          </a:xfrm>
        </p:grpSpPr>
        <p:grpSp>
          <p:nvGrpSpPr>
            <p:cNvPr id="26" name="组合 25"/>
            <p:cNvGrpSpPr/>
            <p:nvPr/>
          </p:nvGrpSpPr>
          <p:grpSpPr>
            <a:xfrm>
              <a:off x="4239828" y="2131864"/>
              <a:ext cx="1680186" cy="1008112"/>
              <a:chOff x="3995936" y="2419896"/>
              <a:chExt cx="1080120" cy="648072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3995936" y="2419896"/>
                <a:ext cx="1080120" cy="648072"/>
              </a:xfrm>
              <a:prstGeom prst="roundRect">
                <a:avLst/>
              </a:prstGeom>
              <a:noFill/>
              <a:ln w="19050" cap="flat" cmpd="sng">
                <a:solidFill>
                  <a:srgbClr val="0070C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4860032" y="2707932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cxnSp>
            <p:nvCxnSpPr>
              <p:cNvPr id="30" name="肘形连接符 29"/>
              <p:cNvCxnSpPr/>
              <p:nvPr/>
            </p:nvCxnSpPr>
            <p:spPr bwMode="auto">
              <a:xfrm rot="10800000">
                <a:off x="4064498" y="2565198"/>
                <a:ext cx="795537" cy="1600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肘形连接符 30"/>
              <p:cNvCxnSpPr/>
              <p:nvPr/>
            </p:nvCxnSpPr>
            <p:spPr bwMode="auto">
              <a:xfrm rot="10800000" flipV="1">
                <a:off x="4064498" y="2775684"/>
                <a:ext cx="799727" cy="1445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4064497" y="2565198"/>
                <a:ext cx="0" cy="35503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文本框 26"/>
            <p:cNvSpPr txBox="1"/>
            <p:nvPr/>
          </p:nvSpPr>
          <p:spPr>
            <a:xfrm>
              <a:off x="4251829" y="3218441"/>
              <a:ext cx="1656183" cy="59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</a:t>
              </a:r>
            </a:p>
          </p:txBody>
        </p:sp>
      </p:grpSp>
      <p:sp>
        <p:nvSpPr>
          <p:cNvPr id="56" name="文本框 55"/>
          <p:cNvSpPr txBox="1"/>
          <p:nvPr/>
        </p:nvSpPr>
        <p:spPr>
          <a:xfrm>
            <a:off x="7607995" y="3828131"/>
            <a:ext cx="1359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公交、地铁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389588" y="4881764"/>
            <a:ext cx="4508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已经发生了：便利店“滴”卡消费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53752" y="2203872"/>
            <a:ext cx="2304256" cy="1399130"/>
            <a:chOff x="53752" y="2203872"/>
            <a:chExt cx="2304256" cy="1399130"/>
          </a:xfrm>
        </p:grpSpPr>
        <p:grpSp>
          <p:nvGrpSpPr>
            <p:cNvPr id="39" name="组合 38"/>
            <p:cNvGrpSpPr/>
            <p:nvPr/>
          </p:nvGrpSpPr>
          <p:grpSpPr>
            <a:xfrm>
              <a:off x="91828" y="2203872"/>
              <a:ext cx="2228105" cy="874168"/>
              <a:chOff x="251520" y="2347888"/>
              <a:chExt cx="2228105" cy="874168"/>
            </a:xfrm>
          </p:grpSpPr>
          <p:pic>
            <p:nvPicPr>
              <p:cNvPr id="41" name="图片 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71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43" name="图片 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622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45" name="图片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672" y="2347888"/>
                <a:ext cx="859953" cy="874168"/>
              </a:xfrm>
              <a:prstGeom prst="rect">
                <a:avLst/>
              </a:prstGeom>
            </p:spPr>
          </p:pic>
        </p:grpSp>
        <p:sp>
          <p:nvSpPr>
            <p:cNvPr id="40" name="文本框 39"/>
            <p:cNvSpPr txBox="1"/>
            <p:nvPr/>
          </p:nvSpPr>
          <p:spPr>
            <a:xfrm>
              <a:off x="53752" y="3202892"/>
              <a:ext cx="230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深圳通用户红利</a:t>
              </a:r>
            </a:p>
          </p:txBody>
        </p:sp>
      </p:grpSp>
      <p:cxnSp>
        <p:nvCxnSpPr>
          <p:cNvPr id="48" name="直接连接符 47"/>
          <p:cNvCxnSpPr/>
          <p:nvPr/>
        </p:nvCxnSpPr>
        <p:spPr bwMode="auto">
          <a:xfrm>
            <a:off x="1979712" y="2851944"/>
            <a:ext cx="55446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本框 48"/>
          <p:cNvSpPr txBox="1"/>
          <p:nvPr/>
        </p:nvSpPr>
        <p:spPr>
          <a:xfrm>
            <a:off x="7713277" y="5187521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线下</a:t>
            </a:r>
          </a:p>
        </p:txBody>
      </p:sp>
      <p:sp>
        <p:nvSpPr>
          <p:cNvPr id="50" name="圆角矩形 49"/>
          <p:cNvSpPr/>
          <p:nvPr/>
        </p:nvSpPr>
        <p:spPr bwMode="auto">
          <a:xfrm rot="20739438">
            <a:off x="5311183" y="4036861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现金收入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3" name="曲线连接符 52"/>
          <p:cNvCxnSpPr>
            <a:stCxn id="15" idx="1"/>
            <a:endCxn id="40" idx="2"/>
          </p:cNvCxnSpPr>
          <p:nvPr/>
        </p:nvCxnSpPr>
        <p:spPr bwMode="auto">
          <a:xfrm rot="10800000">
            <a:off x="1205880" y="3603003"/>
            <a:ext cx="1875766" cy="104179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曲线连接符 53"/>
          <p:cNvCxnSpPr>
            <a:endCxn id="57" idx="1"/>
          </p:cNvCxnSpPr>
          <p:nvPr/>
        </p:nvCxnSpPr>
        <p:spPr bwMode="auto">
          <a:xfrm rot="5400000" flipH="1" flipV="1">
            <a:off x="898101" y="1165699"/>
            <a:ext cx="1108982" cy="493424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" name="组合 6"/>
          <p:cNvGrpSpPr/>
          <p:nvPr/>
        </p:nvGrpSpPr>
        <p:grpSpPr>
          <a:xfrm>
            <a:off x="1699304" y="596310"/>
            <a:ext cx="5760640" cy="1515247"/>
            <a:chOff x="1699304" y="596310"/>
            <a:chExt cx="5760640" cy="1515247"/>
          </a:xfrm>
        </p:grpSpPr>
        <p:sp>
          <p:nvSpPr>
            <p:cNvPr id="57" name="文本框 56"/>
            <p:cNvSpPr txBox="1"/>
            <p:nvPr/>
          </p:nvSpPr>
          <p:spPr>
            <a:xfrm>
              <a:off x="1699304" y="596310"/>
              <a:ext cx="5760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利用移动互联网的手段，沉淀用户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863883" y="1095894"/>
              <a:ext cx="53004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消化深圳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通的用户红利，利用既定的用户群，不断拓展新的业务，稳定、持续，同时具备爆发性增长特性</a:t>
              </a: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-31399" y="13280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线上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" name="圆角矩形 59"/>
          <p:cNvSpPr/>
          <p:nvPr/>
        </p:nvSpPr>
        <p:spPr bwMode="auto">
          <a:xfrm rot="20739438">
            <a:off x="6597143" y="351497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战略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99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59" grpId="0"/>
      <p:bldP spid="6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尝试思考（一）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2027523" y="2563912"/>
            <a:ext cx="1214493" cy="728696"/>
            <a:chOff x="1403648" y="2771561"/>
            <a:chExt cx="1080120" cy="648072"/>
          </a:xfrm>
        </p:grpSpPr>
        <p:sp>
          <p:nvSpPr>
            <p:cNvPr id="54" name="圆角矩形 53"/>
            <p:cNvSpPr/>
            <p:nvPr/>
          </p:nvSpPr>
          <p:spPr bwMode="auto">
            <a:xfrm>
              <a:off x="1403648" y="2771561"/>
              <a:ext cx="1080120" cy="648072"/>
            </a:xfrm>
            <a:prstGeom prst="roundRect">
              <a:avLst/>
            </a:prstGeom>
            <a:noFill/>
            <a:ln w="19050" cap="flat" cmpd="sng">
              <a:solidFill>
                <a:srgbClr val="0070C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2267744" y="3059597"/>
              <a:ext cx="108000" cy="108000"/>
            </a:xfrm>
            <a:prstGeom prst="rect">
              <a:avLst/>
            </a:prstGeom>
            <a:solidFill>
              <a:srgbClr val="FFC000"/>
            </a:solidFill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65" name="肘形连接符 64"/>
            <p:cNvCxnSpPr/>
            <p:nvPr/>
          </p:nvCxnSpPr>
          <p:spPr bwMode="auto">
            <a:xfrm rot="10800000">
              <a:off x="1472210" y="2916863"/>
              <a:ext cx="795537" cy="1600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肘形连接符 68"/>
            <p:cNvCxnSpPr/>
            <p:nvPr/>
          </p:nvCxnSpPr>
          <p:spPr bwMode="auto">
            <a:xfrm rot="10800000" flipV="1">
              <a:off x="1472210" y="3127349"/>
              <a:ext cx="799727" cy="1445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直接连接符 69"/>
            <p:cNvCxnSpPr/>
            <p:nvPr/>
          </p:nvCxnSpPr>
          <p:spPr bwMode="auto">
            <a:xfrm>
              <a:off x="1472209" y="2916863"/>
              <a:ext cx="0" cy="3550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7" name="矩形 16"/>
          <p:cNvSpPr/>
          <p:nvPr/>
        </p:nvSpPr>
        <p:spPr>
          <a:xfrm>
            <a:off x="2196188" y="3349325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95611" y="2665279"/>
            <a:ext cx="4523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4248997" y="2566071"/>
            <a:ext cx="1209805" cy="726537"/>
            <a:chOff x="6263233" y="2701992"/>
            <a:chExt cx="1114773" cy="638000"/>
          </a:xfrm>
        </p:grpSpPr>
        <p:sp>
          <p:nvSpPr>
            <p:cNvPr id="20" name="圆角矩形 19"/>
            <p:cNvSpPr/>
            <p:nvPr/>
          </p:nvSpPr>
          <p:spPr>
            <a:xfrm>
              <a:off x="6263233" y="2701992"/>
              <a:ext cx="1045071" cy="638000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FA8107"/>
              </a:solidFill>
            </a:ln>
            <a:scene3d>
              <a:camera prst="orthographicFront"/>
              <a:lightRig rig="balanced" dir="t"/>
            </a:scene3d>
            <a:sp3d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t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6332935" y="2825531"/>
              <a:ext cx="399305" cy="489429"/>
              <a:chOff x="5700081" y="2263475"/>
              <a:chExt cx="657603" cy="992860"/>
            </a:xfrm>
          </p:grpSpPr>
          <p:sp>
            <p:nvSpPr>
              <p:cNvPr id="23" name="等腰三角形 22"/>
              <p:cNvSpPr/>
              <p:nvPr/>
            </p:nvSpPr>
            <p:spPr bwMode="auto">
              <a:xfrm rot="16200000">
                <a:off x="5504786" y="2710396"/>
                <a:ext cx="741234" cy="350644"/>
              </a:xfrm>
              <a:prstGeom prst="triangle">
                <a:avLst>
                  <a:gd name="adj" fmla="val 44612"/>
                </a:avLst>
              </a:prstGeom>
              <a:solidFill>
                <a:srgbClr val="002D86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 bwMode="auto">
              <a:xfrm rot="16200000">
                <a:off x="5768957" y="2435302"/>
                <a:ext cx="647821" cy="304167"/>
              </a:xfrm>
              <a:prstGeom prst="triangle">
                <a:avLst>
                  <a:gd name="adj" fmla="val 54490"/>
                </a:avLst>
              </a:prstGeom>
              <a:solidFill>
                <a:srgbClr val="00B050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" name="等腰三角形 24"/>
              <p:cNvSpPr/>
              <p:nvPr/>
            </p:nvSpPr>
            <p:spPr bwMode="auto">
              <a:xfrm rot="16200000">
                <a:off x="5957276" y="2811909"/>
                <a:ext cx="549601" cy="251214"/>
              </a:xfrm>
              <a:prstGeom prst="triangle">
                <a:avLst>
                  <a:gd name="adj" fmla="val 54490"/>
                </a:avLst>
              </a:prstGeom>
              <a:solidFill>
                <a:srgbClr val="DF1CE4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6766391" y="2889795"/>
              <a:ext cx="611615" cy="3243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平台</a:t>
              </a:r>
            </a:p>
          </p:txBody>
        </p:sp>
      </p:grpSp>
      <p:sp>
        <p:nvSpPr>
          <p:cNvPr id="26" name="矩形 25"/>
          <p:cNvSpPr/>
          <p:nvPr/>
        </p:nvSpPr>
        <p:spPr>
          <a:xfrm>
            <a:off x="4273300" y="3353199"/>
            <a:ext cx="108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9510" y="2686889"/>
            <a:ext cx="1046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endParaRPr lang="zh-CN" altLang="en-US" sz="2800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46834" y="2686889"/>
            <a:ext cx="2785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拓展应用场景</a:t>
            </a:r>
            <a:endParaRPr lang="zh-CN" altLang="en-US" sz="2800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74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客户需求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2709"/>
            <a:ext cx="2247317" cy="2321873"/>
          </a:xfrm>
          <a:prstGeom prst="rect">
            <a:avLst/>
          </a:prstGeom>
        </p:spPr>
      </p:pic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4283968" y="1284751"/>
            <a:ext cx="1261286" cy="812665"/>
            <a:chOff x="3995936" y="1644606"/>
            <a:chExt cx="1780639" cy="1147292"/>
          </a:xfrm>
        </p:grpSpPr>
        <p:sp>
          <p:nvSpPr>
            <p:cNvPr id="6" name="圆角矩形 5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海岸城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9" name="组合 8"/>
          <p:cNvGrpSpPr>
            <a:grpSpLocks noChangeAspect="1"/>
          </p:cNvGrpSpPr>
          <p:nvPr/>
        </p:nvGrpSpPr>
        <p:grpSpPr>
          <a:xfrm>
            <a:off x="5796136" y="1284751"/>
            <a:ext cx="1261286" cy="812665"/>
            <a:chOff x="3995936" y="1644606"/>
            <a:chExt cx="1780639" cy="1147292"/>
          </a:xfrm>
        </p:grpSpPr>
        <p:sp>
          <p:nvSpPr>
            <p:cNvPr id="10" name="圆角矩形 9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华润 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7271154" y="1284751"/>
            <a:ext cx="1261286" cy="812665"/>
            <a:chOff x="3995936" y="1644606"/>
            <a:chExt cx="1780639" cy="1147292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美宜佳 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283968" y="2275880"/>
            <a:ext cx="1261286" cy="812665"/>
            <a:chOff x="3995936" y="1644606"/>
            <a:chExt cx="1780639" cy="1147292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干洗店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1" name="组合 20"/>
          <p:cNvGrpSpPr>
            <a:grpSpLocks noChangeAspect="1"/>
          </p:cNvGrpSpPr>
          <p:nvPr/>
        </p:nvGrpSpPr>
        <p:grpSpPr>
          <a:xfrm>
            <a:off x="5796136" y="2275880"/>
            <a:ext cx="1261286" cy="812665"/>
            <a:chOff x="3995936" y="1644606"/>
            <a:chExt cx="1780639" cy="1147292"/>
          </a:xfrm>
        </p:grpSpPr>
        <p:sp>
          <p:nvSpPr>
            <p:cNvPr id="22" name="圆角矩形 21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理发店 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7271154" y="2275880"/>
            <a:ext cx="1261286" cy="812665"/>
            <a:chOff x="3995936" y="1644606"/>
            <a:chExt cx="1780639" cy="1147292"/>
          </a:xfrm>
        </p:grpSpPr>
        <p:sp>
          <p:nvSpPr>
            <p:cNvPr id="26" name="圆角矩形 25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饭店 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9" name="组合 28"/>
          <p:cNvGrpSpPr>
            <a:grpSpLocks noChangeAspect="1"/>
          </p:cNvGrpSpPr>
          <p:nvPr/>
        </p:nvGrpSpPr>
        <p:grpSpPr>
          <a:xfrm>
            <a:off x="4283968" y="3297247"/>
            <a:ext cx="1261286" cy="812665"/>
            <a:chOff x="3995936" y="1644606"/>
            <a:chExt cx="1780639" cy="1147292"/>
          </a:xfrm>
        </p:grpSpPr>
        <p:sp>
          <p:nvSpPr>
            <p:cNvPr id="30" name="圆角矩形 29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上岛咖啡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5796136" y="3297247"/>
            <a:ext cx="1261286" cy="812665"/>
            <a:chOff x="3995936" y="1644606"/>
            <a:chExt cx="1780639" cy="1147292"/>
          </a:xfrm>
        </p:grpSpPr>
        <p:sp>
          <p:nvSpPr>
            <p:cNvPr id="34" name="圆角矩形 3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星巴克 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7271154" y="3283992"/>
            <a:ext cx="1261286" cy="812665"/>
            <a:chOff x="3995936" y="1644606"/>
            <a:chExt cx="1780639" cy="1147292"/>
          </a:xfrm>
        </p:grpSpPr>
        <p:sp>
          <p:nvSpPr>
            <p:cNvPr id="38" name="圆角矩形 37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蛋糕店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4178300" y="4241449"/>
            <a:ext cx="4354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这还不算银行卡、居住证、小区门禁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……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9592" y="4652144"/>
            <a:ext cx="54726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天天带着吧，一个卡包装不下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不带着吧，偶尔要用的时候却用不了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426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商家的烦恼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00123" y="1385855"/>
            <a:ext cx="293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客户总是抱怨填写资料麻烦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3752"/>
            <a:ext cx="720081" cy="798307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8" y="2635920"/>
            <a:ext cx="830464" cy="972049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1400123" y="3121944"/>
            <a:ext cx="29358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总有些“坏人”填虚假资料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555800"/>
            <a:ext cx="1263007" cy="1265119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4427984" y="2089673"/>
            <a:ext cx="2503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我还要专门雇人录资料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0" y="4420043"/>
            <a:ext cx="1190999" cy="1192991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1691680" y="4724152"/>
            <a:ext cx="29358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我还只能通过简短的纯文字的（垃圾）短信来影响我的会员！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7166009" y="3633711"/>
            <a:ext cx="1261286" cy="812665"/>
            <a:chOff x="3995936" y="1644606"/>
            <a:chExt cx="1780639" cy="1147292"/>
          </a:xfrm>
        </p:grpSpPr>
        <p:sp>
          <p:nvSpPr>
            <p:cNvPr id="59" name="圆角矩形 58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5015732" y="2270488"/>
              <a:ext cx="760843" cy="5214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3995936" y="1762195"/>
              <a:ext cx="1728192" cy="5214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海岸城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4427984" y="3848847"/>
            <a:ext cx="25037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我还要花不少钱来制卡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17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会员通构想（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）：办理会员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716016" y="1326693"/>
            <a:ext cx="1584176" cy="1628893"/>
            <a:chOff x="1403648" y="1555800"/>
            <a:chExt cx="2232248" cy="2295259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403648" y="1555800"/>
              <a:ext cx="2232248" cy="1512168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1531860" y="1735820"/>
              <a:ext cx="1944216" cy="1152128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63577" y="2073356"/>
              <a:ext cx="17123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办理会员卡</a:t>
              </a:r>
              <a:endPara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699816"/>
              <a:ext cx="1768592" cy="2151243"/>
            </a:xfrm>
            <a:prstGeom prst="rect">
              <a:avLst/>
            </a:prstGeom>
          </p:spPr>
        </p:pic>
      </p:grpSp>
      <p:pic>
        <p:nvPicPr>
          <p:cNvPr id="22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87182" y="3788097"/>
            <a:ext cx="822189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10" descr="D:\PatrickWork\icon\refresh-cl-crystalxp.net-en-132\PNG\Hardware\Central_Unit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73148" y="3736704"/>
            <a:ext cx="1296966" cy="1296966"/>
          </a:xfrm>
          <a:prstGeom prst="rect">
            <a:avLst/>
          </a:prstGeom>
          <a:noFill/>
        </p:spPr>
      </p:pic>
      <p:pic>
        <p:nvPicPr>
          <p:cNvPr id="24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63394" y="3809261"/>
            <a:ext cx="822189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矩形 24"/>
          <p:cNvSpPr/>
          <p:nvPr/>
        </p:nvSpPr>
        <p:spPr>
          <a:xfrm>
            <a:off x="7136539" y="5033670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商户会员系统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64321" y="5033670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鹏淘后台系统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97935" y="2909515"/>
            <a:ext cx="15742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刷深圳通卡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" name="直接箭头连接符 7"/>
          <p:cNvCxnSpPr>
            <a:stCxn id="5" idx="1"/>
            <a:endCxn id="22" idx="0"/>
          </p:cNvCxnSpPr>
          <p:nvPr/>
        </p:nvCxnSpPr>
        <p:spPr bwMode="auto">
          <a:xfrm flipH="1">
            <a:off x="2998277" y="1863269"/>
            <a:ext cx="1717739" cy="192482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/>
          <p:cNvSpPr/>
          <p:nvPr/>
        </p:nvSpPr>
        <p:spPr>
          <a:xfrm rot="18684145">
            <a:off x="3382797" y="2701867"/>
            <a:ext cx="14350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通知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</a:p>
        </p:txBody>
      </p:sp>
      <p:cxnSp>
        <p:nvCxnSpPr>
          <p:cNvPr id="31" name="直接箭头连接符 30"/>
          <p:cNvCxnSpPr>
            <a:stCxn id="24" idx="3"/>
            <a:endCxn id="23" idx="1"/>
          </p:cNvCxnSpPr>
          <p:nvPr/>
        </p:nvCxnSpPr>
        <p:spPr bwMode="auto">
          <a:xfrm flipV="1">
            <a:off x="3685583" y="4385187"/>
            <a:ext cx="3387565" cy="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矩形 33"/>
          <p:cNvSpPr/>
          <p:nvPr/>
        </p:nvSpPr>
        <p:spPr>
          <a:xfrm>
            <a:off x="4577525" y="3945285"/>
            <a:ext cx="1794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传送会员资料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641145" y="1158612"/>
            <a:ext cx="1076697" cy="2067259"/>
            <a:chOff x="1115616" y="1555800"/>
            <a:chExt cx="1800200" cy="3456384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641145" y="1579895"/>
            <a:ext cx="1101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您注册成为海岸城会员！查看</a:t>
            </a:r>
            <a:r>
              <a:rPr lang="zh-CN" altLang="en-US" sz="12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我的卡包</a:t>
            </a:r>
            <a:endParaRPr lang="zh-CN" altLang="en-US" sz="12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3" name="直接箭头连接符 42"/>
          <p:cNvCxnSpPr>
            <a:stCxn id="22" idx="0"/>
            <a:endCxn id="36" idx="3"/>
          </p:cNvCxnSpPr>
          <p:nvPr/>
        </p:nvCxnSpPr>
        <p:spPr bwMode="auto">
          <a:xfrm flipH="1" flipV="1">
            <a:off x="1717842" y="2192242"/>
            <a:ext cx="1280435" cy="1595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矩形 47"/>
          <p:cNvSpPr/>
          <p:nvPr/>
        </p:nvSpPr>
        <p:spPr>
          <a:xfrm>
            <a:off x="561711" y="3283992"/>
            <a:ext cx="1260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客户端</a:t>
            </a:r>
          </a:p>
        </p:txBody>
      </p:sp>
      <p:sp>
        <p:nvSpPr>
          <p:cNvPr id="49" name="矩形 48"/>
          <p:cNvSpPr/>
          <p:nvPr/>
        </p:nvSpPr>
        <p:spPr>
          <a:xfrm rot="3104758">
            <a:off x="1769357" y="2628910"/>
            <a:ext cx="15785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通知客户端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85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会员通构想（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）：查看我的卡包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2843808" y="979736"/>
            <a:ext cx="2348526" cy="4509171"/>
            <a:chOff x="1115616" y="1555800"/>
            <a:chExt cx="1800200" cy="3456384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" name="圆角矩形 1"/>
          <p:cNvSpPr/>
          <p:nvPr/>
        </p:nvSpPr>
        <p:spPr bwMode="auto">
          <a:xfrm>
            <a:off x="2934135" y="1614573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68164" y="1664744"/>
            <a:ext cx="1101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我的卡包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3" name="组合 32"/>
          <p:cNvGrpSpPr>
            <a:grpSpLocks noChangeAspect="1"/>
          </p:cNvGrpSpPr>
          <p:nvPr/>
        </p:nvGrpSpPr>
        <p:grpSpPr>
          <a:xfrm>
            <a:off x="3101037" y="2240943"/>
            <a:ext cx="868772" cy="571036"/>
            <a:chOff x="3995936" y="1644606"/>
            <a:chExt cx="1849254" cy="1215499"/>
          </a:xfrm>
        </p:grpSpPr>
        <p:sp>
          <p:nvSpPr>
            <p:cNvPr id="44" name="圆角矩形 4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海岸城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4098210" y="2240943"/>
            <a:ext cx="868772" cy="571036"/>
            <a:chOff x="3995936" y="1644606"/>
            <a:chExt cx="1849254" cy="1215499"/>
          </a:xfrm>
        </p:grpSpPr>
        <p:sp>
          <p:nvSpPr>
            <p:cNvPr id="50" name="圆角矩形 49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华润万家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3" name="组合 52"/>
          <p:cNvGrpSpPr>
            <a:grpSpLocks noChangeAspect="1"/>
          </p:cNvGrpSpPr>
          <p:nvPr/>
        </p:nvGrpSpPr>
        <p:grpSpPr>
          <a:xfrm>
            <a:off x="3103267" y="2928980"/>
            <a:ext cx="868772" cy="571036"/>
            <a:chOff x="3995936" y="1644606"/>
            <a:chExt cx="1849254" cy="1215499"/>
          </a:xfrm>
        </p:grpSpPr>
        <p:sp>
          <p:nvSpPr>
            <p:cNvPr id="54" name="圆角矩形 5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上岛咖啡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4100440" y="2928980"/>
            <a:ext cx="868772" cy="571036"/>
            <a:chOff x="3995936" y="1644606"/>
            <a:chExt cx="1849254" cy="1215499"/>
          </a:xfrm>
        </p:grpSpPr>
        <p:sp>
          <p:nvSpPr>
            <p:cNvPr id="58" name="圆角矩形 57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晓本烘培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1" name="组合 60"/>
          <p:cNvGrpSpPr>
            <a:grpSpLocks noChangeAspect="1"/>
          </p:cNvGrpSpPr>
          <p:nvPr/>
        </p:nvGrpSpPr>
        <p:grpSpPr>
          <a:xfrm>
            <a:off x="3103377" y="3649060"/>
            <a:ext cx="868772" cy="571036"/>
            <a:chOff x="3995936" y="1644606"/>
            <a:chExt cx="1849254" cy="1215499"/>
          </a:xfrm>
        </p:grpSpPr>
        <p:sp>
          <p:nvSpPr>
            <p:cNvPr id="62" name="圆角矩形 61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美宜佳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5" name="组合 64"/>
          <p:cNvGrpSpPr>
            <a:grpSpLocks noChangeAspect="1"/>
          </p:cNvGrpSpPr>
          <p:nvPr/>
        </p:nvGrpSpPr>
        <p:grpSpPr>
          <a:xfrm>
            <a:off x="4100550" y="3649060"/>
            <a:ext cx="868772" cy="571036"/>
            <a:chOff x="3995936" y="1644606"/>
            <a:chExt cx="1849254" cy="1215499"/>
          </a:xfrm>
        </p:grpSpPr>
        <p:sp>
          <p:nvSpPr>
            <p:cNvPr id="66" name="圆角矩形 65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星巴克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7" name="圆角矩形 6"/>
          <p:cNvSpPr/>
          <p:nvPr/>
        </p:nvSpPr>
        <p:spPr bwMode="auto">
          <a:xfrm>
            <a:off x="3093169" y="4417568"/>
            <a:ext cx="819766" cy="357694"/>
          </a:xfrm>
          <a:prstGeom prst="roundRect">
            <a:avLst/>
          </a:prstGeom>
          <a:solidFill>
            <a:srgbClr val="0070C0"/>
          </a:solidFill>
          <a:ln w="19050" cap="flat" cmpd="sng">
            <a:solidFill>
              <a:srgbClr val="0070C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4102923" y="4412792"/>
            <a:ext cx="819766" cy="357694"/>
          </a:xfrm>
          <a:prstGeom prst="roundRect">
            <a:avLst/>
          </a:prstGeom>
          <a:solidFill>
            <a:srgbClr val="FA8107"/>
          </a:solidFill>
          <a:ln w="19050" cap="flat" cmpd="sng">
            <a:solidFill>
              <a:srgbClr val="FA8107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034525" y="4445906"/>
            <a:ext cx="913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借给朋友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067944" y="4441130"/>
            <a:ext cx="906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晒晒卡包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2840193" y="4214220"/>
            <a:ext cx="2348526" cy="711042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接箭头连接符 5"/>
          <p:cNvCxnSpPr>
            <a:stCxn id="4" idx="6"/>
          </p:cNvCxnSpPr>
          <p:nvPr/>
        </p:nvCxnSpPr>
        <p:spPr bwMode="auto">
          <a:xfrm flipV="1">
            <a:off x="5188719" y="2984223"/>
            <a:ext cx="1255489" cy="15855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矩形 47"/>
          <p:cNvSpPr/>
          <p:nvPr/>
        </p:nvSpPr>
        <p:spPr>
          <a:xfrm>
            <a:off x="5816463" y="2399448"/>
            <a:ext cx="14679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</a:t>
            </a:r>
            <a:r>
              <a:rPr lang="en-US" altLang="zh-CN" sz="16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增加社交化元素</a:t>
            </a:r>
            <a:endParaRPr lang="zh-CN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238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会员通构想（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）：使用会员卡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5372769" y="1243262"/>
            <a:ext cx="1829751" cy="3513122"/>
            <a:chOff x="1115616" y="1555800"/>
            <a:chExt cx="1800200" cy="3456384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5" name="组合 74"/>
          <p:cNvGrpSpPr>
            <a:grpSpLocks noChangeAspect="1"/>
          </p:cNvGrpSpPr>
          <p:nvPr/>
        </p:nvGrpSpPr>
        <p:grpSpPr>
          <a:xfrm>
            <a:off x="1115616" y="2508192"/>
            <a:ext cx="2086154" cy="2145040"/>
            <a:chOff x="1403648" y="1555800"/>
            <a:chExt cx="2232248" cy="2295259"/>
          </a:xfrm>
        </p:grpSpPr>
        <p:sp>
          <p:nvSpPr>
            <p:cNvPr id="76" name="圆角矩形 75"/>
            <p:cNvSpPr/>
            <p:nvPr/>
          </p:nvSpPr>
          <p:spPr bwMode="auto">
            <a:xfrm>
              <a:off x="1403648" y="1555800"/>
              <a:ext cx="2232248" cy="1512168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1531860" y="1735820"/>
              <a:ext cx="1944216" cy="1152128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1663577" y="2073356"/>
              <a:ext cx="1712388" cy="428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请</a:t>
              </a:r>
              <a:r>
                <a:rPr lang="zh-CN" altLang="en-US" sz="20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刷</a:t>
              </a:r>
              <a:r>
                <a:rPr lang="zh-CN" altLang="en-US" sz="20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会员卡</a:t>
              </a:r>
              <a:endPara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699816"/>
              <a:ext cx="1768592" cy="2151243"/>
            </a:xfrm>
            <a:prstGeom prst="rect">
              <a:avLst/>
            </a:prstGeom>
          </p:spPr>
        </p:pic>
      </p:grpSp>
      <p:sp>
        <p:nvSpPr>
          <p:cNvPr id="80" name="矩形 79"/>
          <p:cNvSpPr/>
          <p:nvPr/>
        </p:nvSpPr>
        <p:spPr>
          <a:xfrm>
            <a:off x="1531290" y="4865950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刷深圳通卡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5710947" y="4879494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出示会员卡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555094"/>
            <a:ext cx="1553450" cy="1001112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 bwMode="auto">
          <a:xfrm>
            <a:off x="5443144" y="1749752"/>
            <a:ext cx="1683370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43144" y="1768592"/>
            <a:ext cx="11014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</a:t>
            </a: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卡包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4614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会员通构想（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）：商家信息推送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927330" y="907728"/>
            <a:ext cx="2348526" cy="4509171"/>
            <a:chOff x="1115616" y="1555800"/>
            <a:chExt cx="1800200" cy="3456384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4" name="圆角矩形 43"/>
          <p:cNvSpPr/>
          <p:nvPr/>
        </p:nvSpPr>
        <p:spPr bwMode="auto">
          <a:xfrm>
            <a:off x="1017657" y="1542565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051686" y="1592736"/>
            <a:ext cx="1101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我的卡包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6" name="组合 45"/>
          <p:cNvGrpSpPr>
            <a:grpSpLocks noChangeAspect="1"/>
          </p:cNvGrpSpPr>
          <p:nvPr/>
        </p:nvGrpSpPr>
        <p:grpSpPr>
          <a:xfrm>
            <a:off x="1184559" y="2168935"/>
            <a:ext cx="868772" cy="571036"/>
            <a:chOff x="3995936" y="1644606"/>
            <a:chExt cx="1849254" cy="1215499"/>
          </a:xfrm>
        </p:grpSpPr>
        <p:sp>
          <p:nvSpPr>
            <p:cNvPr id="47" name="圆角矩形 46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海岸城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0" name="组合 49"/>
          <p:cNvGrpSpPr>
            <a:grpSpLocks noChangeAspect="1"/>
          </p:cNvGrpSpPr>
          <p:nvPr/>
        </p:nvGrpSpPr>
        <p:grpSpPr>
          <a:xfrm>
            <a:off x="2181732" y="2168935"/>
            <a:ext cx="868772" cy="571036"/>
            <a:chOff x="3995936" y="1644606"/>
            <a:chExt cx="1849254" cy="1215499"/>
          </a:xfrm>
        </p:grpSpPr>
        <p:sp>
          <p:nvSpPr>
            <p:cNvPr id="51" name="圆角矩形 5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华润万家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4" name="组合 53"/>
          <p:cNvGrpSpPr>
            <a:grpSpLocks noChangeAspect="1"/>
          </p:cNvGrpSpPr>
          <p:nvPr/>
        </p:nvGrpSpPr>
        <p:grpSpPr>
          <a:xfrm>
            <a:off x="1186789" y="2856972"/>
            <a:ext cx="868772" cy="571036"/>
            <a:chOff x="3995936" y="1644606"/>
            <a:chExt cx="1849254" cy="1215499"/>
          </a:xfrm>
        </p:grpSpPr>
        <p:sp>
          <p:nvSpPr>
            <p:cNvPr id="55" name="圆角矩形 54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上岛咖啡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2183962" y="2856972"/>
            <a:ext cx="868772" cy="571036"/>
            <a:chOff x="3995936" y="1644606"/>
            <a:chExt cx="1849254" cy="1215499"/>
          </a:xfrm>
        </p:grpSpPr>
        <p:sp>
          <p:nvSpPr>
            <p:cNvPr id="59" name="圆角矩形 58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晓本烘培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组合 61"/>
          <p:cNvGrpSpPr>
            <a:grpSpLocks noChangeAspect="1"/>
          </p:cNvGrpSpPr>
          <p:nvPr/>
        </p:nvGrpSpPr>
        <p:grpSpPr>
          <a:xfrm>
            <a:off x="1186899" y="3577052"/>
            <a:ext cx="868772" cy="571036"/>
            <a:chOff x="3995936" y="1644606"/>
            <a:chExt cx="1849254" cy="1215499"/>
          </a:xfrm>
        </p:grpSpPr>
        <p:sp>
          <p:nvSpPr>
            <p:cNvPr id="63" name="圆角矩形 62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美宜佳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2184072" y="3577052"/>
            <a:ext cx="868772" cy="571036"/>
            <a:chOff x="3995936" y="1644606"/>
            <a:chExt cx="1849254" cy="1215499"/>
          </a:xfrm>
        </p:grpSpPr>
        <p:sp>
          <p:nvSpPr>
            <p:cNvPr id="67" name="圆角矩形 66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947117" y="2270489"/>
              <a:ext cx="898073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VIP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3995936" y="1762195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星巴克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70" name="圆角矩形 69"/>
          <p:cNvSpPr/>
          <p:nvPr/>
        </p:nvSpPr>
        <p:spPr bwMode="auto">
          <a:xfrm>
            <a:off x="1176691" y="4345560"/>
            <a:ext cx="819766" cy="357694"/>
          </a:xfrm>
          <a:prstGeom prst="roundRect">
            <a:avLst/>
          </a:prstGeom>
          <a:solidFill>
            <a:srgbClr val="0070C0"/>
          </a:solidFill>
          <a:ln w="19050" cap="flat" cmpd="sng">
            <a:solidFill>
              <a:srgbClr val="0070C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2186445" y="4340784"/>
            <a:ext cx="819766" cy="357694"/>
          </a:xfrm>
          <a:prstGeom prst="roundRect">
            <a:avLst/>
          </a:prstGeom>
          <a:solidFill>
            <a:srgbClr val="FA8107"/>
          </a:solidFill>
          <a:ln w="19050" cap="flat" cmpd="sng">
            <a:solidFill>
              <a:srgbClr val="FA8107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118047" y="4373898"/>
            <a:ext cx="9133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借给朋友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2151466" y="4369122"/>
            <a:ext cx="9061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晒晒卡包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14358" y="2054378"/>
            <a:ext cx="274434" cy="276999"/>
            <a:chOff x="3760687" y="2507389"/>
            <a:chExt cx="274434" cy="276999"/>
          </a:xfrm>
        </p:grpSpPr>
        <p:sp>
          <p:nvSpPr>
            <p:cNvPr id="5" name="椭圆 4"/>
            <p:cNvSpPr/>
            <p:nvPr/>
          </p:nvSpPr>
          <p:spPr bwMode="auto">
            <a:xfrm>
              <a:off x="3807904" y="2549422"/>
              <a:ext cx="180000" cy="1800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FF0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3760687" y="2507389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endPara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3" name="组合 82"/>
          <p:cNvGrpSpPr>
            <a:grpSpLocks noChangeAspect="1"/>
          </p:cNvGrpSpPr>
          <p:nvPr/>
        </p:nvGrpSpPr>
        <p:grpSpPr>
          <a:xfrm>
            <a:off x="5292080" y="911624"/>
            <a:ext cx="2348526" cy="4509171"/>
            <a:chOff x="1115616" y="1555800"/>
            <a:chExt cx="1800200" cy="3456384"/>
          </a:xfrm>
        </p:grpSpPr>
        <p:sp>
          <p:nvSpPr>
            <p:cNvPr id="84" name="圆角矩形 83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5" name="椭圆 84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6" name="圆角矩形 85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8" name="椭圆 87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9" name="圆角矩形 88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90" name="圆角矩形 89"/>
          <p:cNvSpPr/>
          <p:nvPr/>
        </p:nvSpPr>
        <p:spPr bwMode="auto">
          <a:xfrm>
            <a:off x="5382407" y="1546461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416435" y="1596632"/>
            <a:ext cx="23144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海岸城会员信息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5409206" y="2041915"/>
            <a:ext cx="22241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海岸城本月会员日商户折扣如下（点击图片查看详情）：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图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13727" y="3083097"/>
            <a:ext cx="900000" cy="676800"/>
          </a:xfrm>
          <a:prstGeom prst="rect">
            <a:avLst/>
          </a:prstGeom>
        </p:spPr>
      </p:pic>
      <p:pic>
        <p:nvPicPr>
          <p:cNvPr id="9" name="图片 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13727" y="3903336"/>
            <a:ext cx="900000" cy="676800"/>
          </a:xfrm>
          <a:prstGeom prst="rect">
            <a:avLst/>
          </a:prstGeom>
        </p:spPr>
      </p:pic>
      <p:pic>
        <p:nvPicPr>
          <p:cNvPr id="10" name="图片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525499" y="3083097"/>
            <a:ext cx="900000" cy="676800"/>
          </a:xfrm>
          <a:prstGeom prst="rect">
            <a:avLst/>
          </a:prstGeom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525499" y="3903336"/>
            <a:ext cx="900000" cy="6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会员通构想（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）：总结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4" name="直接连接符 73"/>
          <p:cNvCxnSpPr/>
          <p:nvPr/>
        </p:nvCxnSpPr>
        <p:spPr bwMode="auto">
          <a:xfrm flipV="1">
            <a:off x="4355976" y="907728"/>
            <a:ext cx="0" cy="23042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矩形 74"/>
          <p:cNvSpPr/>
          <p:nvPr/>
        </p:nvSpPr>
        <p:spPr>
          <a:xfrm>
            <a:off x="4049939" y="3301283"/>
            <a:ext cx="612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endParaRPr lang="zh-CN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3768714" y="2880864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</a:p>
        </p:txBody>
      </p:sp>
      <p:sp>
        <p:nvSpPr>
          <p:cNvPr id="77" name="矩形 76"/>
          <p:cNvSpPr/>
          <p:nvPr/>
        </p:nvSpPr>
        <p:spPr>
          <a:xfrm>
            <a:off x="1894629" y="2008291"/>
            <a:ext cx="1723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方便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办卡方便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携带方便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395347" y="2880864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</a:t>
            </a:r>
          </a:p>
        </p:txBody>
      </p:sp>
      <p:sp>
        <p:nvSpPr>
          <p:cNvPr id="79" name="矩形 78"/>
          <p:cNvSpPr/>
          <p:nvPr/>
        </p:nvSpPr>
        <p:spPr>
          <a:xfrm>
            <a:off x="4531586" y="907728"/>
            <a:ext cx="2160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方便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办理方便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资料获取方便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1" name="直接连接符 80"/>
          <p:cNvCxnSpPr/>
          <p:nvPr/>
        </p:nvCxnSpPr>
        <p:spPr bwMode="auto">
          <a:xfrm flipH="1">
            <a:off x="719622" y="3211989"/>
            <a:ext cx="3600000" cy="15841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接连接符 91"/>
          <p:cNvCxnSpPr/>
          <p:nvPr/>
        </p:nvCxnSpPr>
        <p:spPr bwMode="auto">
          <a:xfrm>
            <a:off x="4355975" y="3211985"/>
            <a:ext cx="3600000" cy="13923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50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4" name="矩形 93"/>
          <p:cNvSpPr/>
          <p:nvPr/>
        </p:nvSpPr>
        <p:spPr>
          <a:xfrm>
            <a:off x="5216120" y="2393909"/>
            <a:ext cx="2160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节省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节省制卡成本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节省人力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91826" y="907728"/>
            <a:ext cx="2160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精准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客户信息精准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客户触达精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准</a:t>
            </a:r>
          </a:p>
        </p:txBody>
      </p:sp>
      <p:sp>
        <p:nvSpPr>
          <p:cNvPr id="98" name="矩形 97"/>
          <p:cNvSpPr/>
          <p:nvPr/>
        </p:nvSpPr>
        <p:spPr>
          <a:xfrm>
            <a:off x="6691826" y="2393909"/>
            <a:ext cx="2219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服务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客户服务更好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为伙伴提供更好的服务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2829047" y="3805267"/>
            <a:ext cx="36659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信息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获取更多更丰富的用户数据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897784" y="4723001"/>
            <a:ext cx="45610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将获得更多的深圳通用户和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2345530" y="4265370"/>
            <a:ext cx="3948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使用频率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用户对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的使用频率更高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579258" y="5148741"/>
            <a:ext cx="59046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前景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持续深入经营，将有更大的想象空间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192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尝试思考（二）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31640" y="2563912"/>
            <a:ext cx="648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增加一些好玩的、有用、社会化的功能</a:t>
            </a:r>
            <a:endParaRPr lang="zh-CN" altLang="en-US" sz="2800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60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一些社交化的东西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3491880" y="979736"/>
            <a:ext cx="2348526" cy="4509171"/>
            <a:chOff x="1115616" y="1555800"/>
            <a:chExt cx="1800200" cy="3456384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3582207" y="1614573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16236" y="1664744"/>
            <a:ext cx="1101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58086" y="2221100"/>
            <a:ext cx="2008883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你在深圳上班族苦逼榜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中排名第</a:t>
            </a:r>
            <a:r>
              <a:rPr lang="en-US" altLang="zh-CN" sz="14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123456</a:t>
            </a:r>
          </a:p>
          <a:p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你平均每天乘车</a:t>
            </a:r>
            <a:r>
              <a:rPr lang="en-US" altLang="zh-CN" sz="1400" dirty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en-US" altLang="zh-CN" sz="14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公里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耗时</a:t>
            </a:r>
            <a:r>
              <a:rPr lang="en-US" altLang="zh-CN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小时</a:t>
            </a:r>
            <a:r>
              <a:rPr lang="en-US" altLang="zh-CN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分钟</a:t>
            </a:r>
            <a:endParaRPr lang="en-US" altLang="zh-CN" sz="14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你这么苦逼，你老板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造吗？你朋友造吗？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赶快</a:t>
            </a:r>
            <a:r>
              <a:rPr lang="zh-CN" altLang="en-US" sz="1400" u="sng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告诉他们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，让他们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对你好点！</a:t>
            </a:r>
            <a:endParaRPr lang="zh-CN" altLang="en-US" sz="1400" u="sng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635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 bwMode="auto">
          <a:xfrm>
            <a:off x="1979712" y="2851944"/>
            <a:ext cx="55446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3081646" y="4383183"/>
            <a:ext cx="299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扩大使用的场景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81646" y="835720"/>
            <a:ext cx="298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拓展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的用户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3752" y="2203872"/>
            <a:ext cx="2304256" cy="1399130"/>
            <a:chOff x="53752" y="2203872"/>
            <a:chExt cx="2304256" cy="1399130"/>
          </a:xfrm>
        </p:grpSpPr>
        <p:grpSp>
          <p:nvGrpSpPr>
            <p:cNvPr id="20" name="组合 19"/>
            <p:cNvGrpSpPr/>
            <p:nvPr/>
          </p:nvGrpSpPr>
          <p:grpSpPr>
            <a:xfrm>
              <a:off x="91828" y="2203872"/>
              <a:ext cx="2228105" cy="874168"/>
              <a:chOff x="251520" y="2347888"/>
              <a:chExt cx="2228105" cy="87416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71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622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672" y="2347888"/>
                <a:ext cx="859953" cy="874168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53752" y="3202892"/>
              <a:ext cx="230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深圳通用户红利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389588" y="3952314"/>
            <a:ext cx="450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越多越好，越方便越好，让更多地人用深圳通卡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317938" y="1411785"/>
            <a:ext cx="4508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把深圳通的用户，变成我们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忠实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630587" y="2455309"/>
            <a:ext cx="1314041" cy="1311456"/>
            <a:chOff x="4239828" y="2131864"/>
            <a:chExt cx="1680186" cy="1676881"/>
          </a:xfrm>
        </p:grpSpPr>
        <p:grpSp>
          <p:nvGrpSpPr>
            <p:cNvPr id="26" name="组合 25"/>
            <p:cNvGrpSpPr/>
            <p:nvPr/>
          </p:nvGrpSpPr>
          <p:grpSpPr>
            <a:xfrm>
              <a:off x="4239828" y="2131864"/>
              <a:ext cx="1680186" cy="1008112"/>
              <a:chOff x="3995936" y="2419896"/>
              <a:chExt cx="1080120" cy="648072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3995936" y="2419896"/>
                <a:ext cx="1080120" cy="648072"/>
              </a:xfrm>
              <a:prstGeom prst="roundRect">
                <a:avLst/>
              </a:prstGeom>
              <a:noFill/>
              <a:ln w="19050" cap="flat" cmpd="sng">
                <a:solidFill>
                  <a:srgbClr val="0070C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4860032" y="2707932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cxnSp>
            <p:nvCxnSpPr>
              <p:cNvPr id="30" name="肘形连接符 29"/>
              <p:cNvCxnSpPr/>
              <p:nvPr/>
            </p:nvCxnSpPr>
            <p:spPr bwMode="auto">
              <a:xfrm rot="10800000">
                <a:off x="4064498" y="2565198"/>
                <a:ext cx="795537" cy="1600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肘形连接符 30"/>
              <p:cNvCxnSpPr/>
              <p:nvPr/>
            </p:nvCxnSpPr>
            <p:spPr bwMode="auto">
              <a:xfrm rot="10800000" flipV="1">
                <a:off x="4064498" y="2775684"/>
                <a:ext cx="799727" cy="1445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4064497" y="2565198"/>
                <a:ext cx="0" cy="35503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文本框 26"/>
            <p:cNvSpPr txBox="1"/>
            <p:nvPr/>
          </p:nvSpPr>
          <p:spPr>
            <a:xfrm>
              <a:off x="4251829" y="3218441"/>
              <a:ext cx="1656183" cy="59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</a:t>
              </a:r>
            </a:p>
          </p:txBody>
        </p:sp>
      </p:grpSp>
      <p:sp>
        <p:nvSpPr>
          <p:cNvPr id="33" name="下箭头 32"/>
          <p:cNvSpPr/>
          <p:nvPr/>
        </p:nvSpPr>
        <p:spPr bwMode="auto">
          <a:xfrm>
            <a:off x="6051043" y="4430048"/>
            <a:ext cx="720080" cy="1202651"/>
          </a:xfrm>
          <a:prstGeom prst="downArrow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下箭头 33"/>
          <p:cNvSpPr/>
          <p:nvPr/>
        </p:nvSpPr>
        <p:spPr bwMode="auto">
          <a:xfrm rot="10800000">
            <a:off x="2339752" y="101816"/>
            <a:ext cx="720080" cy="1202651"/>
          </a:xfrm>
          <a:prstGeom prst="downArrow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曲线连接符 35"/>
          <p:cNvCxnSpPr>
            <a:stCxn id="15" idx="1"/>
            <a:endCxn id="22" idx="2"/>
          </p:cNvCxnSpPr>
          <p:nvPr/>
        </p:nvCxnSpPr>
        <p:spPr bwMode="auto">
          <a:xfrm rot="10800000">
            <a:off x="1205880" y="3603003"/>
            <a:ext cx="1875766" cy="104179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曲线连接符 36"/>
          <p:cNvCxnSpPr>
            <a:stCxn id="17" idx="0"/>
            <a:endCxn id="21" idx="1"/>
          </p:cNvCxnSpPr>
          <p:nvPr/>
        </p:nvCxnSpPr>
        <p:spPr bwMode="auto">
          <a:xfrm rot="5400000" flipH="1" flipV="1">
            <a:off x="1476480" y="598706"/>
            <a:ext cx="1106542" cy="2103790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圆角矩形 45"/>
          <p:cNvSpPr/>
          <p:nvPr/>
        </p:nvSpPr>
        <p:spPr bwMode="auto">
          <a:xfrm rot="20739438">
            <a:off x="1799682" y="4793649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现金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圆角矩形 46"/>
          <p:cNvSpPr/>
          <p:nvPr/>
        </p:nvSpPr>
        <p:spPr bwMode="auto">
          <a:xfrm rot="20739438">
            <a:off x="5040042" y="421858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战略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13277" y="5187521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线下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-31399" y="13280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线上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684948" y="179024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制定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目标，业务需要总体规划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683038" y="3536709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想到一个是一个，多点开花</a:t>
            </a:r>
          </a:p>
        </p:txBody>
      </p:sp>
    </p:spTree>
    <p:extLst>
      <p:ext uri="{BB962C8B-B14F-4D97-AF65-F5344CB8AC3E}">
        <p14:creationId xmlns:p14="http://schemas.microsoft.com/office/powerpoint/2010/main" val="418747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一些适合坐车途中打发时间的小游戏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3491880" y="979736"/>
            <a:ext cx="2348526" cy="4509171"/>
            <a:chOff x="1115616" y="1555800"/>
            <a:chExt cx="1800200" cy="3456384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3582207" y="1614573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16236" y="1664744"/>
            <a:ext cx="11014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鹏淘应用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3743914" y="2224986"/>
            <a:ext cx="811898" cy="509917"/>
            <a:chOff x="3995936" y="1644606"/>
            <a:chExt cx="1728193" cy="1085403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995936" y="1892497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神经猫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7" name="组合 16"/>
          <p:cNvGrpSpPr>
            <a:grpSpLocks noChangeAspect="1"/>
          </p:cNvGrpSpPr>
          <p:nvPr/>
        </p:nvGrpSpPr>
        <p:grpSpPr>
          <a:xfrm>
            <a:off x="4750267" y="2225065"/>
            <a:ext cx="811898" cy="509917"/>
            <a:chOff x="3995936" y="1644606"/>
            <a:chExt cx="1728193" cy="1085403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995936" y="1892497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打</a:t>
              </a:r>
              <a:r>
                <a:rPr lang="zh-CN" altLang="en-US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飞机</a:t>
              </a:r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3744443" y="2846004"/>
            <a:ext cx="811898" cy="509917"/>
            <a:chOff x="3995936" y="1644606"/>
            <a:chExt cx="1728193" cy="1085403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995936" y="1892497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" name="组合 22"/>
          <p:cNvGrpSpPr>
            <a:grpSpLocks noChangeAspect="1"/>
          </p:cNvGrpSpPr>
          <p:nvPr/>
        </p:nvGrpSpPr>
        <p:grpSpPr>
          <a:xfrm>
            <a:off x="4750796" y="2846083"/>
            <a:ext cx="811898" cy="509917"/>
            <a:chOff x="3995936" y="1644606"/>
            <a:chExt cx="1728193" cy="1085403"/>
          </a:xfrm>
        </p:grpSpPr>
        <p:sp>
          <p:nvSpPr>
            <p:cNvPr id="24" name="圆角矩形 2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995936" y="1892497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海盗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3743914" y="2956270"/>
            <a:ext cx="811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口袋妖怪</a:t>
            </a:r>
            <a:endParaRPr lang="zh-CN" altLang="en-US" sz="1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3743914" y="3480762"/>
            <a:ext cx="811898" cy="509917"/>
            <a:chOff x="3995936" y="1644606"/>
            <a:chExt cx="1728193" cy="1085403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995936" y="1892497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4750267" y="3480841"/>
            <a:ext cx="811898" cy="509917"/>
            <a:chOff x="3995936" y="1644606"/>
            <a:chExt cx="1728193" cy="1085403"/>
          </a:xfrm>
        </p:grpSpPr>
        <p:sp>
          <p:nvSpPr>
            <p:cNvPr id="31" name="圆角矩形 3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95936" y="1892497"/>
              <a:ext cx="1728193" cy="5896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僵尸王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3743385" y="3591028"/>
            <a:ext cx="811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十滴水</a:t>
            </a:r>
            <a:endParaRPr lang="zh-CN" altLang="en-US" sz="1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924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一些有用的信息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1979712" y="979736"/>
            <a:ext cx="2348526" cy="4509171"/>
            <a:chOff x="1115616" y="1555800"/>
            <a:chExt cx="1800200" cy="3456384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圆角矩形 6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1" name="圆角矩形 10"/>
          <p:cNvSpPr/>
          <p:nvPr/>
        </p:nvSpPr>
        <p:spPr bwMode="auto">
          <a:xfrm>
            <a:off x="2070039" y="1614573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104068" y="1664744"/>
            <a:ext cx="1963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车公庙地铁站周边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04068" y="3073130"/>
            <a:ext cx="676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餐饮</a:t>
            </a:r>
            <a:endParaRPr lang="zh-CN" altLang="en-US" sz="1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04066" y="3337416"/>
            <a:ext cx="2126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嘉旺、客家王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家家长沙米粉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桂林米粉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06312" y="2059856"/>
            <a:ext cx="676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</a:t>
            </a:r>
            <a:endParaRPr lang="zh-CN" altLang="en-US" sz="1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106310" y="2324142"/>
            <a:ext cx="212661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泰然九路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天安数码城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金润大厦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38095" y="4076080"/>
            <a:ext cx="7977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</a:t>
            </a:r>
            <a:endParaRPr lang="zh-CN" altLang="en-US" sz="1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38093" y="4340366"/>
            <a:ext cx="2126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出口：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金润 美宜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佳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336826" y="4595739"/>
            <a:ext cx="16270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点击可查看详情</a:t>
            </a:r>
            <a:endParaRPr lang="en-US" altLang="zh-CN" sz="1400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103794" y="979736"/>
            <a:ext cx="2348526" cy="4509171"/>
            <a:chOff x="1115616" y="1555800"/>
            <a:chExt cx="1800200" cy="3456384"/>
          </a:xfrm>
        </p:grpSpPr>
        <p:sp>
          <p:nvSpPr>
            <p:cNvPr id="42" name="圆角矩形 41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椭圆 44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6" name="椭圆 45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圆角矩形 46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48" name="圆角矩形 47"/>
          <p:cNvSpPr/>
          <p:nvPr/>
        </p:nvSpPr>
        <p:spPr bwMode="auto">
          <a:xfrm>
            <a:off x="5194121" y="1614573"/>
            <a:ext cx="2160643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228150" y="1664744"/>
            <a:ext cx="1963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车公庙地铁站周边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230394" y="2059856"/>
            <a:ext cx="2124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嘉旺泰然九路分店</a:t>
            </a:r>
            <a:endParaRPr lang="zh-CN" altLang="en-US" sz="1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230392" y="2324142"/>
            <a:ext cx="212661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出口 前行</a:t>
            </a:r>
            <a:r>
              <a: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米    </a:t>
            </a:r>
            <a:r>
              <a:rPr lang="zh-CN" altLang="en-US" sz="1400" u="sng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导航</a:t>
            </a:r>
            <a:endParaRPr lang="zh-CN" altLang="en-US" sz="1400" u="sng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5344278" y="2708663"/>
            <a:ext cx="811898" cy="509917"/>
            <a:chOff x="3995936" y="1644606"/>
            <a:chExt cx="1728193" cy="1085403"/>
          </a:xfrm>
        </p:grpSpPr>
        <p:sp>
          <p:nvSpPr>
            <p:cNvPr id="58" name="圆角矩形 57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995936" y="1733276"/>
              <a:ext cx="1728193" cy="982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红烧鸡腿饭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0" name="组合 59"/>
          <p:cNvGrpSpPr>
            <a:grpSpLocks noChangeAspect="1"/>
          </p:cNvGrpSpPr>
          <p:nvPr/>
        </p:nvGrpSpPr>
        <p:grpSpPr>
          <a:xfrm>
            <a:off x="6352390" y="2707928"/>
            <a:ext cx="811898" cy="509917"/>
            <a:chOff x="3995936" y="1644606"/>
            <a:chExt cx="1728193" cy="1085403"/>
          </a:xfrm>
        </p:grpSpPr>
        <p:sp>
          <p:nvSpPr>
            <p:cNvPr id="61" name="圆角矩形 6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995936" y="1733277"/>
              <a:ext cx="1728193" cy="982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农家小炒肉饭 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5346670" y="3350139"/>
            <a:ext cx="811898" cy="509917"/>
            <a:chOff x="3995936" y="1644606"/>
            <a:chExt cx="1728193" cy="1085403"/>
          </a:xfrm>
        </p:grpSpPr>
        <p:sp>
          <p:nvSpPr>
            <p:cNvPr id="64" name="圆角矩形 63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3995936" y="1733277"/>
              <a:ext cx="1728193" cy="982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脆皮烧鸭饭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6" name="组合 65"/>
          <p:cNvGrpSpPr>
            <a:grpSpLocks noChangeAspect="1"/>
          </p:cNvGrpSpPr>
          <p:nvPr/>
        </p:nvGrpSpPr>
        <p:grpSpPr>
          <a:xfrm>
            <a:off x="6354782" y="3349404"/>
            <a:ext cx="811898" cy="509917"/>
            <a:chOff x="3995936" y="1644606"/>
            <a:chExt cx="1728193" cy="1085403"/>
          </a:xfrm>
        </p:grpSpPr>
        <p:sp>
          <p:nvSpPr>
            <p:cNvPr id="67" name="圆角矩形 66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3995936" y="1872482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三宝饭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9" name="组合 68"/>
          <p:cNvGrpSpPr>
            <a:grpSpLocks noChangeAspect="1"/>
          </p:cNvGrpSpPr>
          <p:nvPr/>
        </p:nvGrpSpPr>
        <p:grpSpPr>
          <a:xfrm>
            <a:off x="5346670" y="3998211"/>
            <a:ext cx="811898" cy="509917"/>
            <a:chOff x="3995936" y="1644606"/>
            <a:chExt cx="1728193" cy="1085403"/>
          </a:xfrm>
        </p:grpSpPr>
        <p:sp>
          <p:nvSpPr>
            <p:cNvPr id="70" name="圆角矩形 69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3995936" y="1889455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汤河粉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2" name="组合 71"/>
          <p:cNvGrpSpPr>
            <a:grpSpLocks noChangeAspect="1"/>
          </p:cNvGrpSpPr>
          <p:nvPr/>
        </p:nvGrpSpPr>
        <p:grpSpPr>
          <a:xfrm>
            <a:off x="6354782" y="3997476"/>
            <a:ext cx="811898" cy="509917"/>
            <a:chOff x="3995936" y="1644606"/>
            <a:chExt cx="1728193" cy="1085403"/>
          </a:xfrm>
        </p:grpSpPr>
        <p:sp>
          <p:nvSpPr>
            <p:cNvPr id="73" name="圆角矩形 72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00DE64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995936" y="1891020"/>
              <a:ext cx="1728193" cy="589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炒牛河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448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尝试思考（三）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843808" y="2563912"/>
            <a:ext cx="3384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en-US" altLang="zh-CN" sz="28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r>
              <a:rPr lang="zh-CN" altLang="en-US" sz="2800" dirty="0" smtClean="0">
                <a:solidFill>
                  <a:srgbClr val="EA923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的精准营销</a:t>
            </a:r>
            <a:endParaRPr lang="zh-CN" altLang="en-US" sz="2800" dirty="0">
              <a:solidFill>
                <a:srgbClr val="EA9232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524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的精准营销（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）：数据分析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13" y="1195760"/>
            <a:ext cx="720000" cy="72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953" y="2648576"/>
            <a:ext cx="720000" cy="725255"/>
          </a:xfrm>
          <a:prstGeom prst="ellipse">
            <a:avLst/>
          </a:prstGeom>
          <a:ln w="28575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127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矩形 26"/>
          <p:cNvSpPr/>
          <p:nvPr/>
        </p:nvSpPr>
        <p:spPr>
          <a:xfrm>
            <a:off x="245587" y="1195760"/>
            <a:ext cx="13388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周一至周五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早上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725399" y="191576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鼎太风华站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545539" y="1915761"/>
            <a:ext cx="133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招行大厦站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953" y="1195761"/>
            <a:ext cx="720000" cy="72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右箭头 9"/>
          <p:cNvSpPr/>
          <p:nvPr/>
        </p:nvSpPr>
        <p:spPr bwMode="auto">
          <a:xfrm>
            <a:off x="3176101" y="1432520"/>
            <a:ext cx="3484858" cy="246481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60959" y="34584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车公庙站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右箭头 43"/>
          <p:cNvSpPr/>
          <p:nvPr/>
        </p:nvSpPr>
        <p:spPr bwMode="auto">
          <a:xfrm rot="10800000">
            <a:off x="5718878" y="2881852"/>
            <a:ext cx="942081" cy="246481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883" y="2648576"/>
            <a:ext cx="720000" cy="725255"/>
          </a:xfrm>
          <a:prstGeom prst="ellipse">
            <a:avLst/>
          </a:prstGeom>
          <a:ln w="28575" cap="rnd">
            <a:solidFill>
              <a:srgbClr val="00B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12700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矩形 45"/>
          <p:cNvSpPr/>
          <p:nvPr/>
        </p:nvSpPr>
        <p:spPr>
          <a:xfrm>
            <a:off x="4265232" y="345842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大新站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右箭头 46"/>
          <p:cNvSpPr/>
          <p:nvPr/>
        </p:nvSpPr>
        <p:spPr bwMode="auto">
          <a:xfrm rot="10800000">
            <a:off x="2851811" y="2881852"/>
            <a:ext cx="942081" cy="246481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86" y="2645093"/>
            <a:ext cx="720000" cy="72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13" y="2628503"/>
            <a:ext cx="720000" cy="72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5" name="矩形 54"/>
          <p:cNvSpPr/>
          <p:nvPr/>
        </p:nvSpPr>
        <p:spPr>
          <a:xfrm>
            <a:off x="1725399" y="345842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鼎太风华站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1836" y="2866000"/>
            <a:ext cx="6463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午</a:t>
            </a:r>
          </a:p>
        </p:txBody>
      </p:sp>
      <p:sp>
        <p:nvSpPr>
          <p:cNvPr id="57" name="矩形 56"/>
          <p:cNvSpPr/>
          <p:nvPr/>
        </p:nvSpPr>
        <p:spPr>
          <a:xfrm>
            <a:off x="539552" y="4455910"/>
            <a:ext cx="87716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节假日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13" y="4243741"/>
            <a:ext cx="720000" cy="72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0" name="矩形 59"/>
          <p:cNvSpPr/>
          <p:nvPr/>
        </p:nvSpPr>
        <p:spPr>
          <a:xfrm>
            <a:off x="1725399" y="507366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鼎太风华站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1" name="右箭头 60"/>
          <p:cNvSpPr/>
          <p:nvPr/>
        </p:nvSpPr>
        <p:spPr bwMode="auto">
          <a:xfrm>
            <a:off x="3175374" y="4477671"/>
            <a:ext cx="3484858" cy="246481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953" y="4243741"/>
            <a:ext cx="720000" cy="720000"/>
          </a:xfrm>
          <a:prstGeom prst="ellipse">
            <a:avLst/>
          </a:prstGeom>
          <a:ln w="285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3" name="矩形 62"/>
          <p:cNvSpPr/>
          <p:nvPr/>
        </p:nvSpPr>
        <p:spPr>
          <a:xfrm>
            <a:off x="6660959" y="507028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海岸城站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463548" y="930151"/>
            <a:ext cx="1835457" cy="4724152"/>
            <a:chOff x="1463548" y="930151"/>
            <a:chExt cx="1835457" cy="4724152"/>
          </a:xfrm>
        </p:grpSpPr>
        <p:sp>
          <p:nvSpPr>
            <p:cNvPr id="11" name="椭圆 10"/>
            <p:cNvSpPr/>
            <p:nvPr/>
          </p:nvSpPr>
          <p:spPr bwMode="auto">
            <a:xfrm>
              <a:off x="1463548" y="930151"/>
              <a:ext cx="1835457" cy="4724152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484952" y="2943667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住在这附近</a:t>
              </a:r>
              <a:endParaRPr lang="zh-CN" altLang="en-US" sz="2400" b="1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164740" y="824382"/>
            <a:ext cx="2031326" cy="3117119"/>
            <a:chOff x="1331064" y="930151"/>
            <a:chExt cx="2031326" cy="4724152"/>
          </a:xfrm>
        </p:grpSpPr>
        <p:sp>
          <p:nvSpPr>
            <p:cNvPr id="69" name="椭圆 68"/>
            <p:cNvSpPr/>
            <p:nvPr/>
          </p:nvSpPr>
          <p:spPr bwMode="auto">
            <a:xfrm>
              <a:off x="1463548" y="930151"/>
              <a:ext cx="1835457" cy="4724152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331064" y="2943666"/>
              <a:ext cx="2031326" cy="6996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上</a:t>
              </a:r>
              <a:r>
                <a:rPr lang="zh-CN" altLang="en-US" sz="2400" b="1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班</a:t>
              </a:r>
              <a:r>
                <a:rPr lang="zh-CN" altLang="en-US" sz="2400" b="1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在这附近</a:t>
              </a:r>
              <a:endParaRPr lang="zh-CN" altLang="en-US" sz="2400" b="1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413015" y="3914292"/>
            <a:ext cx="1662261" cy="1742036"/>
            <a:chOff x="1463548" y="930151"/>
            <a:chExt cx="1835457" cy="4724152"/>
          </a:xfrm>
        </p:grpSpPr>
        <p:sp>
          <p:nvSpPr>
            <p:cNvPr id="72" name="椭圆 71"/>
            <p:cNvSpPr/>
            <p:nvPr/>
          </p:nvSpPr>
          <p:spPr bwMode="auto">
            <a:xfrm>
              <a:off x="1463548" y="930151"/>
              <a:ext cx="1835457" cy="4724152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1565085" y="2943667"/>
              <a:ext cx="1563287" cy="1251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休闲娱乐</a:t>
              </a:r>
              <a:endParaRPr lang="zh-CN" altLang="en-US" sz="2400" b="1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3950476" y="2181370"/>
            <a:ext cx="1662260" cy="1742036"/>
            <a:chOff x="1463548" y="930151"/>
            <a:chExt cx="1835457" cy="4724152"/>
          </a:xfrm>
        </p:grpSpPr>
        <p:sp>
          <p:nvSpPr>
            <p:cNvPr id="80" name="椭圆 79"/>
            <p:cNvSpPr/>
            <p:nvPr/>
          </p:nvSpPr>
          <p:spPr bwMode="auto">
            <a:xfrm>
              <a:off x="1463548" y="930151"/>
              <a:ext cx="1835457" cy="4724152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1566735" y="2843279"/>
              <a:ext cx="1563287" cy="12519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短暂中转</a:t>
              </a:r>
              <a:endParaRPr lang="zh-CN" altLang="en-US" sz="2400" b="1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60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的精准营销（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）：针对性发布优惠券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043608" y="1051744"/>
            <a:ext cx="7488832" cy="432048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043608" y="1483792"/>
            <a:ext cx="7488832" cy="396044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15616" y="1051744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http://b.pengtao.com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046333" y="1595248"/>
            <a:ext cx="21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商户管理后台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12316" y="1555800"/>
            <a:ext cx="433345" cy="557347"/>
            <a:chOff x="2699792" y="2278645"/>
            <a:chExt cx="433345" cy="557347"/>
          </a:xfrm>
        </p:grpSpPr>
        <p:sp>
          <p:nvSpPr>
            <p:cNvPr id="41" name="等腰三角形 40"/>
            <p:cNvSpPr/>
            <p:nvPr/>
          </p:nvSpPr>
          <p:spPr bwMode="auto">
            <a:xfrm rot="16200000">
              <a:off x="2607277" y="2512411"/>
              <a:ext cx="416096" cy="231066"/>
            </a:xfrm>
            <a:prstGeom prst="triangle">
              <a:avLst>
                <a:gd name="adj" fmla="val 44612"/>
              </a:avLst>
            </a:prstGeom>
            <a:solidFill>
              <a:srgbClr val="002D86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等腰三角形 41"/>
            <p:cNvSpPr/>
            <p:nvPr/>
          </p:nvSpPr>
          <p:spPr bwMode="auto">
            <a:xfrm rot="16200000">
              <a:off x="2776800" y="2360254"/>
              <a:ext cx="363658" cy="200439"/>
            </a:xfrm>
            <a:prstGeom prst="triangle">
              <a:avLst>
                <a:gd name="adj" fmla="val 54490"/>
              </a:avLst>
            </a:prstGeom>
            <a:solidFill>
              <a:srgbClr val="00B050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8" name="等腰三角形 47"/>
            <p:cNvSpPr/>
            <p:nvPr/>
          </p:nvSpPr>
          <p:spPr bwMode="auto">
            <a:xfrm rot="16200000">
              <a:off x="2896104" y="2574249"/>
              <a:ext cx="308522" cy="165544"/>
            </a:xfrm>
            <a:prstGeom prst="triangle">
              <a:avLst>
                <a:gd name="adj" fmla="val 54490"/>
              </a:avLst>
            </a:prstGeom>
            <a:solidFill>
              <a:srgbClr val="DF1CE4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 bwMode="auto">
          <a:xfrm>
            <a:off x="3131840" y="1483792"/>
            <a:ext cx="0" cy="39796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文本框 48"/>
          <p:cNvSpPr txBox="1"/>
          <p:nvPr/>
        </p:nvSpPr>
        <p:spPr>
          <a:xfrm>
            <a:off x="1462797" y="1627808"/>
            <a:ext cx="138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营销管理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033984" y="2055005"/>
            <a:ext cx="80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71" y="1668345"/>
            <a:ext cx="386660" cy="3866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24" y="2055005"/>
            <a:ext cx="324392" cy="324392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2031720" y="2507391"/>
            <a:ext cx="95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160" y="2507391"/>
            <a:ext cx="324392" cy="324392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2046504" y="2956893"/>
            <a:ext cx="115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商品展示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44" y="2956893"/>
            <a:ext cx="324392" cy="32439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 bwMode="auto">
          <a:xfrm>
            <a:off x="1043609" y="2475991"/>
            <a:ext cx="2088232" cy="380394"/>
          </a:xfrm>
          <a:prstGeom prst="rect">
            <a:avLst/>
          </a:prstGeom>
          <a:solidFill>
            <a:schemeClr val="bg1">
              <a:alpha val="26000"/>
            </a:schemeClr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接连接符 17"/>
          <p:cNvCxnSpPr/>
          <p:nvPr/>
        </p:nvCxnSpPr>
        <p:spPr bwMode="auto">
          <a:xfrm>
            <a:off x="3131840" y="2213685"/>
            <a:ext cx="5400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文本框 67"/>
          <p:cNvSpPr txBox="1"/>
          <p:nvPr/>
        </p:nvSpPr>
        <p:spPr>
          <a:xfrm>
            <a:off x="3213053" y="2356240"/>
            <a:ext cx="160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优惠券名称：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724198" y="2337069"/>
            <a:ext cx="2160240" cy="348994"/>
          </a:xfrm>
          <a:prstGeom prst="roundRect">
            <a:avLst/>
          </a:prstGeom>
          <a:noFill/>
          <a:ln w="19050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724197" y="2335387"/>
            <a:ext cx="21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元体验券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203848" y="2792597"/>
            <a:ext cx="160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优惠券类型：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4732411" y="2773426"/>
            <a:ext cx="2160240" cy="348994"/>
          </a:xfrm>
          <a:prstGeom prst="roundRect">
            <a:avLst/>
          </a:prstGeom>
          <a:noFill/>
          <a:ln w="19050" cap="flat" cmpd="sng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732410" y="2771744"/>
            <a:ext cx="2109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现金券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3431808" y="3231823"/>
            <a:ext cx="160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派送范围：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4741750" y="3339422"/>
            <a:ext cx="180000" cy="18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922453" y="3245849"/>
            <a:ext cx="160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全部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4743519" y="3678258"/>
            <a:ext cx="180000" cy="180000"/>
          </a:xfrm>
          <a:prstGeom prst="ellipse">
            <a:avLst/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924222" y="3584685"/>
            <a:ext cx="160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精准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4788024" y="3729284"/>
            <a:ext cx="90000" cy="90000"/>
          </a:xfrm>
          <a:prstGeom prst="ellipse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853875" y="3954017"/>
            <a:ext cx="123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地铁站：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629309" y="4323349"/>
            <a:ext cx="1230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公交车站：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812673" y="3968043"/>
            <a:ext cx="185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车公庙 竹子林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804318" y="4320905"/>
            <a:ext cx="2656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招行大厦 深航大厦 竹子林 香蜜立交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24197" y="4989839"/>
            <a:ext cx="913388" cy="357694"/>
            <a:chOff x="3489871" y="4951259"/>
            <a:chExt cx="913388" cy="357694"/>
          </a:xfrm>
        </p:grpSpPr>
        <p:sp>
          <p:nvSpPr>
            <p:cNvPr id="92" name="圆角矩形 91"/>
            <p:cNvSpPr/>
            <p:nvPr/>
          </p:nvSpPr>
          <p:spPr bwMode="auto">
            <a:xfrm>
              <a:off x="3512316" y="4951259"/>
              <a:ext cx="819766" cy="357694"/>
            </a:xfrm>
            <a:prstGeom prst="roundRect">
              <a:avLst/>
            </a:prstGeom>
            <a:solidFill>
              <a:srgbClr val="0070C0"/>
            </a:solidFill>
            <a:ln w="19050" cap="flat" cmpd="sng">
              <a:solidFill>
                <a:srgbClr val="0070C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3489871" y="4966862"/>
              <a:ext cx="9133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发布</a:t>
              </a: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7529239" y="4646206"/>
            <a:ext cx="765903" cy="338554"/>
            <a:chOff x="7507956" y="3923268"/>
            <a:chExt cx="765903" cy="338554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7519551" y="3943739"/>
              <a:ext cx="720000" cy="288000"/>
            </a:xfrm>
            <a:prstGeom prst="roundRect">
              <a:avLst/>
            </a:prstGeom>
            <a:solidFill>
              <a:srgbClr val="FA8107"/>
            </a:solidFill>
            <a:ln w="19050" cap="flat" cmpd="sng">
              <a:solidFill>
                <a:srgbClr val="FA8107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7507956" y="3923268"/>
              <a:ext cx="765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修改</a:t>
              </a:r>
              <a:endPara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7517882" y="3975197"/>
            <a:ext cx="765903" cy="338554"/>
            <a:chOff x="7507956" y="3923268"/>
            <a:chExt cx="765903" cy="338554"/>
          </a:xfrm>
        </p:grpSpPr>
        <p:sp>
          <p:nvSpPr>
            <p:cNvPr id="102" name="圆角矩形 101"/>
            <p:cNvSpPr/>
            <p:nvPr/>
          </p:nvSpPr>
          <p:spPr bwMode="auto">
            <a:xfrm>
              <a:off x="7519551" y="3943739"/>
              <a:ext cx="720000" cy="288000"/>
            </a:xfrm>
            <a:prstGeom prst="roundRect">
              <a:avLst/>
            </a:prstGeom>
            <a:solidFill>
              <a:srgbClr val="FA8107"/>
            </a:solidFill>
            <a:ln w="19050" cap="flat" cmpd="sng">
              <a:solidFill>
                <a:srgbClr val="FA8107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7507956" y="3923268"/>
              <a:ext cx="765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修改</a:t>
              </a:r>
              <a:endPara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562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的精准营销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）：精确</a:t>
            </a: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投放</a:t>
            </a:r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696408" y="907728"/>
            <a:ext cx="2191669" cy="4208005"/>
            <a:chOff x="1115616" y="1555800"/>
            <a:chExt cx="1800200" cy="3456384"/>
          </a:xfrm>
        </p:grpSpPr>
        <p:sp>
          <p:nvSpPr>
            <p:cNvPr id="28" name="圆角矩形 27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5" name="圆角矩形 34"/>
          <p:cNvSpPr/>
          <p:nvPr/>
        </p:nvSpPr>
        <p:spPr bwMode="auto">
          <a:xfrm>
            <a:off x="807924" y="1516235"/>
            <a:ext cx="1985856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07924" y="1559489"/>
            <a:ext cx="1963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889652" y="2180096"/>
            <a:ext cx="817187" cy="555109"/>
            <a:chOff x="3995936" y="1644606"/>
            <a:chExt cx="1739451" cy="1181597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639411" y="2236587"/>
              <a:ext cx="1095976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995936" y="1762195"/>
              <a:ext cx="1728193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沙龙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1842414" y="2180651"/>
            <a:ext cx="817186" cy="555109"/>
            <a:chOff x="3995936" y="1644606"/>
            <a:chExt cx="1739448" cy="1181597"/>
          </a:xfrm>
        </p:grpSpPr>
        <p:sp>
          <p:nvSpPr>
            <p:cNvPr id="46" name="圆角矩形 45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4639409" y="2236587"/>
              <a:ext cx="1095975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995936" y="1762195"/>
              <a:ext cx="1728192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嘉旺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2" name="组合 51"/>
          <p:cNvGrpSpPr>
            <a:grpSpLocks noChangeAspect="1"/>
          </p:cNvGrpSpPr>
          <p:nvPr/>
        </p:nvGrpSpPr>
        <p:grpSpPr>
          <a:xfrm>
            <a:off x="889652" y="2854547"/>
            <a:ext cx="817187" cy="555109"/>
            <a:chOff x="3995936" y="1644606"/>
            <a:chExt cx="1739451" cy="1181597"/>
          </a:xfrm>
        </p:grpSpPr>
        <p:sp>
          <p:nvSpPr>
            <p:cNvPr id="53" name="圆角矩形 52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639411" y="2236587"/>
              <a:ext cx="1095976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3995936" y="1762195"/>
              <a:ext cx="1728193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金润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1842414" y="2855102"/>
            <a:ext cx="817186" cy="555109"/>
            <a:chOff x="3995936" y="1644606"/>
            <a:chExt cx="1739448" cy="1181597"/>
          </a:xfrm>
        </p:grpSpPr>
        <p:sp>
          <p:nvSpPr>
            <p:cNvPr id="57" name="圆角矩形 56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639409" y="2236587"/>
              <a:ext cx="1095975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50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995936" y="1762195"/>
              <a:ext cx="1728192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纯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K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00" name="矩形 99"/>
          <p:cNvSpPr/>
          <p:nvPr/>
        </p:nvSpPr>
        <p:spPr>
          <a:xfrm>
            <a:off x="1365578" y="5156200"/>
            <a:ext cx="1013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01" name="组合 100"/>
          <p:cNvGrpSpPr>
            <a:grpSpLocks noChangeAspect="1"/>
          </p:cNvGrpSpPr>
          <p:nvPr/>
        </p:nvGrpSpPr>
        <p:grpSpPr>
          <a:xfrm>
            <a:off x="3388443" y="907728"/>
            <a:ext cx="2191669" cy="4208005"/>
            <a:chOff x="1115616" y="1555800"/>
            <a:chExt cx="1800200" cy="3456384"/>
          </a:xfrm>
        </p:grpSpPr>
        <p:sp>
          <p:nvSpPr>
            <p:cNvPr id="102" name="圆角矩形 101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4" name="圆角矩形 103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08" name="圆角矩形 107"/>
          <p:cNvSpPr/>
          <p:nvPr/>
        </p:nvSpPr>
        <p:spPr bwMode="auto">
          <a:xfrm>
            <a:off x="3499959" y="1516235"/>
            <a:ext cx="1985856" cy="445283"/>
          </a:xfrm>
          <a:prstGeom prst="roundRect">
            <a:avLst/>
          </a:prstGeom>
          <a:solidFill>
            <a:schemeClr val="tx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499959" y="1559489"/>
            <a:ext cx="1963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0" name="组合 109"/>
          <p:cNvGrpSpPr>
            <a:grpSpLocks noChangeAspect="1"/>
          </p:cNvGrpSpPr>
          <p:nvPr/>
        </p:nvGrpSpPr>
        <p:grpSpPr>
          <a:xfrm>
            <a:off x="3581687" y="2180096"/>
            <a:ext cx="817187" cy="555109"/>
            <a:chOff x="3995936" y="1644606"/>
            <a:chExt cx="1739451" cy="1181597"/>
          </a:xfrm>
        </p:grpSpPr>
        <p:sp>
          <p:nvSpPr>
            <p:cNvPr id="111" name="圆角矩形 11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4639411" y="2236587"/>
              <a:ext cx="1095976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3995936" y="1762195"/>
              <a:ext cx="1728193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沙龙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4" name="组合 113"/>
          <p:cNvGrpSpPr>
            <a:grpSpLocks noChangeAspect="1"/>
          </p:cNvGrpSpPr>
          <p:nvPr/>
        </p:nvGrpSpPr>
        <p:grpSpPr>
          <a:xfrm>
            <a:off x="4534449" y="2180651"/>
            <a:ext cx="817186" cy="555109"/>
            <a:chOff x="3995936" y="1644606"/>
            <a:chExt cx="1739448" cy="1181597"/>
          </a:xfrm>
        </p:grpSpPr>
        <p:sp>
          <p:nvSpPr>
            <p:cNvPr id="115" name="圆角矩形 114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6" name="矩形 115"/>
            <p:cNvSpPr/>
            <p:nvPr/>
          </p:nvSpPr>
          <p:spPr>
            <a:xfrm>
              <a:off x="4639409" y="2236587"/>
              <a:ext cx="1095975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7" name="矩形 116"/>
            <p:cNvSpPr/>
            <p:nvPr/>
          </p:nvSpPr>
          <p:spPr>
            <a:xfrm>
              <a:off x="3995936" y="1762195"/>
              <a:ext cx="1728192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嘉旺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8" name="组合 117"/>
          <p:cNvGrpSpPr>
            <a:grpSpLocks noChangeAspect="1"/>
          </p:cNvGrpSpPr>
          <p:nvPr/>
        </p:nvGrpSpPr>
        <p:grpSpPr>
          <a:xfrm>
            <a:off x="3581687" y="2854547"/>
            <a:ext cx="817187" cy="555109"/>
            <a:chOff x="3995936" y="1644606"/>
            <a:chExt cx="1739451" cy="1181597"/>
          </a:xfrm>
        </p:grpSpPr>
        <p:sp>
          <p:nvSpPr>
            <p:cNvPr id="119" name="圆角矩形 118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4639411" y="2236587"/>
              <a:ext cx="1095976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3995936" y="1762195"/>
              <a:ext cx="1728193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明月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22" name="组合 121"/>
          <p:cNvGrpSpPr>
            <a:grpSpLocks noChangeAspect="1"/>
          </p:cNvGrpSpPr>
          <p:nvPr/>
        </p:nvGrpSpPr>
        <p:grpSpPr>
          <a:xfrm>
            <a:off x="4534449" y="2855102"/>
            <a:ext cx="817186" cy="555109"/>
            <a:chOff x="3995936" y="1644606"/>
            <a:chExt cx="1739448" cy="1181597"/>
          </a:xfrm>
        </p:grpSpPr>
        <p:sp>
          <p:nvSpPr>
            <p:cNvPr id="123" name="圆角矩形 122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4639409" y="2236587"/>
              <a:ext cx="1095975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50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3995936" y="1762195"/>
              <a:ext cx="1728192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酷党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26" name="矩形 125"/>
          <p:cNvSpPr/>
          <p:nvPr/>
        </p:nvSpPr>
        <p:spPr>
          <a:xfrm>
            <a:off x="4162504" y="5156200"/>
            <a:ext cx="913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</a:t>
            </a:r>
            <a:r>
              <a:rPr lang="en-US" altLang="zh-CN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828194" y="3414067"/>
            <a:ext cx="3180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基于历史</a:t>
            </a:r>
            <a:r>
              <a:rPr lang="zh-CN" altLang="en-US" sz="20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数据分析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</a:p>
          <a:p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比人工派发更精准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5856044" y="4376306"/>
            <a:ext cx="31804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只给</a:t>
            </a:r>
            <a:r>
              <a:rPr lang="zh-CN" altLang="en-US" sz="20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目标客户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发放优惠券（广告），节省营销成本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88833" y="3937287"/>
            <a:ext cx="1982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点击领取优惠券</a:t>
            </a:r>
            <a:endParaRPr lang="zh-CN" altLang="en-US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3491880" y="3932064"/>
            <a:ext cx="1982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点击领取优惠券</a:t>
            </a:r>
            <a:endParaRPr lang="zh-CN" altLang="en-US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69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基于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的精准营销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）：优惠券使用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9060" y="1703505"/>
            <a:ext cx="19638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660788" y="2324112"/>
            <a:ext cx="817187" cy="555109"/>
            <a:chOff x="3995936" y="1644606"/>
            <a:chExt cx="1739451" cy="1181597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3995936" y="1644606"/>
              <a:ext cx="1728192" cy="1085403"/>
            </a:xfrm>
            <a:prstGeom prst="roundRect">
              <a:avLst>
                <a:gd name="adj" fmla="val 12655"/>
              </a:avLst>
            </a:prstGeom>
            <a:noFill/>
            <a:ln w="19050" cap="flat" cmpd="sng">
              <a:solidFill>
                <a:srgbClr val="CB35CF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639411" y="2236587"/>
              <a:ext cx="1095976" cy="5896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￥</a:t>
              </a:r>
              <a:r>
                <a:rPr lang="en-US" altLang="zh-CN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0</a:t>
              </a:r>
              <a:endParaRPr lang="zh-CN" altLang="en-US" sz="1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995936" y="1762195"/>
              <a:ext cx="1728193" cy="655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沙龙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2" name="组合 61"/>
          <p:cNvGrpSpPr>
            <a:grpSpLocks noChangeAspect="1"/>
          </p:cNvGrpSpPr>
          <p:nvPr/>
        </p:nvGrpSpPr>
        <p:grpSpPr>
          <a:xfrm>
            <a:off x="6588224" y="1195686"/>
            <a:ext cx="1584176" cy="1628893"/>
            <a:chOff x="1403648" y="1555800"/>
            <a:chExt cx="2232248" cy="2295259"/>
          </a:xfrm>
        </p:grpSpPr>
        <p:sp>
          <p:nvSpPr>
            <p:cNvPr id="63" name="圆角矩形 62"/>
            <p:cNvSpPr/>
            <p:nvPr/>
          </p:nvSpPr>
          <p:spPr bwMode="auto">
            <a:xfrm>
              <a:off x="1403648" y="1555800"/>
              <a:ext cx="2232248" cy="1512168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圆角矩形 63"/>
            <p:cNvSpPr/>
            <p:nvPr/>
          </p:nvSpPr>
          <p:spPr bwMode="auto">
            <a:xfrm>
              <a:off x="1531860" y="1735820"/>
              <a:ext cx="1944216" cy="1152128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663577" y="2073356"/>
              <a:ext cx="171238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请刷深圳通</a:t>
              </a:r>
              <a:endPara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1699816"/>
              <a:ext cx="1768592" cy="2151243"/>
            </a:xfrm>
            <a:prstGeom prst="rect">
              <a:avLst/>
            </a:prstGeom>
          </p:spPr>
        </p:pic>
      </p:grpSp>
      <p:pic>
        <p:nvPicPr>
          <p:cNvPr id="67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60905" y="3785184"/>
            <a:ext cx="822189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9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1899" y="3785185"/>
            <a:ext cx="822189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1" name="矩形 70"/>
          <p:cNvSpPr/>
          <p:nvPr/>
        </p:nvSpPr>
        <p:spPr>
          <a:xfrm>
            <a:off x="4028979" y="4937585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后台系统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670143" y="2778508"/>
            <a:ext cx="15742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刷深圳通卡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接箭头连接符 72"/>
          <p:cNvCxnSpPr>
            <a:stCxn id="63" idx="1"/>
            <a:endCxn id="67" idx="0"/>
          </p:cNvCxnSpPr>
          <p:nvPr/>
        </p:nvCxnSpPr>
        <p:spPr bwMode="auto">
          <a:xfrm flipH="1">
            <a:off x="4572000" y="1732262"/>
            <a:ext cx="2016224" cy="205292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矩形 73"/>
          <p:cNvSpPr/>
          <p:nvPr/>
        </p:nvSpPr>
        <p:spPr>
          <a:xfrm rot="18686738">
            <a:off x="4464762" y="2494136"/>
            <a:ext cx="16847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使用优惠券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7" name="组合 76"/>
          <p:cNvGrpSpPr>
            <a:grpSpLocks noChangeAspect="1"/>
          </p:cNvGrpSpPr>
          <p:nvPr/>
        </p:nvGrpSpPr>
        <p:grpSpPr>
          <a:xfrm>
            <a:off x="641145" y="1158612"/>
            <a:ext cx="1076697" cy="2067259"/>
            <a:chOff x="1115616" y="1555800"/>
            <a:chExt cx="1800200" cy="3456384"/>
          </a:xfrm>
        </p:grpSpPr>
        <p:sp>
          <p:nvSpPr>
            <p:cNvPr id="78" name="圆角矩形 77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0" name="圆角矩形 79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3" name="圆角矩形 82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641145" y="1579895"/>
            <a:ext cx="11014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您使用了</a:t>
            </a:r>
            <a:r>
              <a:rPr lang="en-US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张优惠券。查看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我的优惠券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5" name="直接箭头连接符 84"/>
          <p:cNvCxnSpPr>
            <a:stCxn id="67" idx="0"/>
            <a:endCxn id="78" idx="3"/>
          </p:cNvCxnSpPr>
          <p:nvPr/>
        </p:nvCxnSpPr>
        <p:spPr bwMode="auto">
          <a:xfrm flipH="1" flipV="1">
            <a:off x="1717842" y="2192242"/>
            <a:ext cx="2854158" cy="159294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矩形 86"/>
          <p:cNvSpPr/>
          <p:nvPr/>
        </p:nvSpPr>
        <p:spPr>
          <a:xfrm rot="1774440">
            <a:off x="2400123" y="2609732"/>
            <a:ext cx="17485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通知客户端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8" name="直接箭头连接符 87"/>
          <p:cNvCxnSpPr>
            <a:stCxn id="69" idx="0"/>
          </p:cNvCxnSpPr>
          <p:nvPr/>
        </p:nvCxnSpPr>
        <p:spPr bwMode="auto">
          <a:xfrm flipV="1">
            <a:off x="4952994" y="2042059"/>
            <a:ext cx="1665331" cy="174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矩形 91"/>
          <p:cNvSpPr/>
          <p:nvPr/>
        </p:nvSpPr>
        <p:spPr>
          <a:xfrm>
            <a:off x="5307150" y="3853553"/>
            <a:ext cx="16847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校验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并标识为已      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使用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3" name="矩形 92"/>
          <p:cNvSpPr/>
          <p:nvPr/>
        </p:nvSpPr>
        <p:spPr>
          <a:xfrm rot="18813891">
            <a:off x="5061363" y="2922099"/>
            <a:ext cx="16847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返回成功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561711" y="3283992"/>
            <a:ext cx="1260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客户端</a:t>
            </a:r>
          </a:p>
        </p:txBody>
      </p:sp>
    </p:spTree>
    <p:extLst>
      <p:ext uri="{BB962C8B-B14F-4D97-AF65-F5344CB8AC3E}">
        <p14:creationId xmlns:p14="http://schemas.microsoft.com/office/powerpoint/2010/main" val="216633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快递合作（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）：快递费支付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58364" y="4794045"/>
            <a:ext cx="119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客户手机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93638" y="4793279"/>
            <a:ext cx="14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员手机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1403648" y="1123752"/>
            <a:ext cx="1872207" cy="3594639"/>
            <a:chOff x="1115616" y="1555800"/>
            <a:chExt cx="1800200" cy="3456384"/>
          </a:xfrm>
        </p:grpSpPr>
        <p:sp>
          <p:nvSpPr>
            <p:cNvPr id="21" name="圆角矩形 20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5"/>
          <a:stretch/>
        </p:blipFill>
        <p:spPr>
          <a:xfrm>
            <a:off x="1481036" y="1624595"/>
            <a:ext cx="1711665" cy="2694257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608060" y="1915840"/>
            <a:ext cx="63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76442" y="1915840"/>
            <a:ext cx="639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78318" y="1578351"/>
            <a:ext cx="1716266" cy="307777"/>
            <a:chOff x="1481818" y="1601454"/>
            <a:chExt cx="1716266" cy="307777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1481818" y="1644431"/>
              <a:ext cx="1716266" cy="213719"/>
            </a:xfrm>
            <a:prstGeom prst="roundRect">
              <a:avLst/>
            </a:prstGeom>
            <a:solidFill>
              <a:schemeClr val="tx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629145" y="1601454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</a:t>
              </a:r>
              <a:endPara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466932" y="1632286"/>
            <a:ext cx="1763710" cy="2692585"/>
            <a:chOff x="1460975" y="1637137"/>
            <a:chExt cx="1763710" cy="2692585"/>
          </a:xfrm>
        </p:grpSpPr>
        <p:sp>
          <p:nvSpPr>
            <p:cNvPr id="36" name="圆角矩形 35"/>
            <p:cNvSpPr/>
            <p:nvPr/>
          </p:nvSpPr>
          <p:spPr bwMode="auto">
            <a:xfrm>
              <a:off x="1469386" y="1637137"/>
              <a:ext cx="1717044" cy="2692585"/>
            </a:xfrm>
            <a:prstGeom prst="roundRect">
              <a:avLst>
                <a:gd name="adj" fmla="val 858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460975" y="2565653"/>
              <a:ext cx="1763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商户名称：</a:t>
              </a:r>
              <a:r>
                <a:rPr lang="zh-CN" altLang="en-US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顺丰快递</a:t>
              </a:r>
              <a:endParaRPr lang="en-US" altLang="zh-CN" sz="12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支付金额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lang="en-US" altLang="zh-CN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13</a:t>
              </a:r>
              <a:r>
                <a:rPr lang="zh-CN" altLang="en-US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2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元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608060" y="2015484"/>
              <a:ext cx="15121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即将完成交易</a:t>
              </a:r>
              <a:endParaRPr lang="zh-CN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圆角矩形 38"/>
            <p:cNvSpPr/>
            <p:nvPr/>
          </p:nvSpPr>
          <p:spPr bwMode="auto">
            <a:xfrm>
              <a:off x="1625478" y="3663777"/>
              <a:ext cx="639774" cy="288032"/>
            </a:xfrm>
            <a:prstGeom prst="roundRect">
              <a:avLst/>
            </a:prstGeom>
            <a:solidFill>
              <a:srgbClr val="0070C0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673184" y="3644032"/>
              <a:ext cx="649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确定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2398707" y="3663777"/>
              <a:ext cx="639774" cy="288032"/>
            </a:xfrm>
            <a:prstGeom prst="roundRect">
              <a:avLst/>
            </a:prstGeom>
            <a:solidFill>
              <a:srgbClr val="FA8107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446413" y="3644032"/>
              <a:ext cx="649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取消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477105" y="1628094"/>
            <a:ext cx="1795164" cy="2692585"/>
            <a:chOff x="3779912" y="1535657"/>
            <a:chExt cx="1795164" cy="2692585"/>
          </a:xfrm>
        </p:grpSpPr>
        <p:sp>
          <p:nvSpPr>
            <p:cNvPr id="44" name="圆角矩形 43"/>
            <p:cNvSpPr/>
            <p:nvPr/>
          </p:nvSpPr>
          <p:spPr bwMode="auto">
            <a:xfrm>
              <a:off x="3779912" y="1535657"/>
              <a:ext cx="1717044" cy="2692585"/>
            </a:xfrm>
            <a:prstGeom prst="roundRect">
              <a:avLst>
                <a:gd name="adj" fmla="val 858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811366" y="1690544"/>
              <a:ext cx="176371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支付成功！</a:t>
              </a:r>
              <a:endParaRPr lang="en-US" altLang="zh-CN" sz="1200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endParaRPr lang="en-US" altLang="zh-CN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商户名称：</a:t>
              </a:r>
              <a:r>
                <a:rPr lang="zh-CN" altLang="en-US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顺丰快递</a:t>
              </a:r>
              <a:endParaRPr lang="en-US" altLang="zh-CN" sz="12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</a:t>
              </a:r>
              <a:r>
                <a:rPr lang="zh-CN" altLang="en-US" sz="12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金额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：</a:t>
              </a:r>
              <a:r>
                <a:rPr lang="en-US" altLang="zh-CN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13</a:t>
              </a:r>
              <a:r>
                <a:rPr lang="zh-CN" altLang="en-US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200" dirty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元</a:t>
              </a:r>
            </a:p>
          </p:txBody>
        </p:sp>
      </p:grpSp>
      <p:grpSp>
        <p:nvGrpSpPr>
          <p:cNvPr id="46" name="组合 45"/>
          <p:cNvGrpSpPr>
            <a:grpSpLocks noChangeAspect="1"/>
          </p:cNvGrpSpPr>
          <p:nvPr/>
        </p:nvGrpSpPr>
        <p:grpSpPr>
          <a:xfrm>
            <a:off x="5649487" y="1123752"/>
            <a:ext cx="1872207" cy="3594639"/>
            <a:chOff x="1115616" y="1555800"/>
            <a:chExt cx="1800200" cy="3456384"/>
          </a:xfrm>
        </p:grpSpPr>
        <p:sp>
          <p:nvSpPr>
            <p:cNvPr id="47" name="圆角矩形 46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tx1"/>
            </a:solidFill>
            <a:ln w="28575" cap="flat" cmpd="sng">
              <a:solidFill>
                <a:schemeClr val="tx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tx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圆角矩形 52"/>
          <p:cNvSpPr/>
          <p:nvPr/>
        </p:nvSpPr>
        <p:spPr bwMode="auto">
          <a:xfrm>
            <a:off x="5716111" y="1616937"/>
            <a:ext cx="1722428" cy="298903"/>
          </a:xfrm>
          <a:prstGeom prst="roundRect">
            <a:avLst>
              <a:gd name="adj" fmla="val 7926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711462" y="1546697"/>
            <a:ext cx="1763710" cy="335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小鱼支付</a:t>
            </a:r>
            <a:endParaRPr lang="en-US" altLang="zh-CN" sz="12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721495" y="1616937"/>
            <a:ext cx="1809837" cy="2692585"/>
            <a:chOff x="5721495" y="1616937"/>
            <a:chExt cx="1809837" cy="2692585"/>
          </a:xfrm>
        </p:grpSpPr>
        <p:grpSp>
          <p:nvGrpSpPr>
            <p:cNvPr id="56" name="组合 55"/>
            <p:cNvGrpSpPr/>
            <p:nvPr/>
          </p:nvGrpSpPr>
          <p:grpSpPr>
            <a:xfrm>
              <a:off x="5721495" y="1616937"/>
              <a:ext cx="1809837" cy="2692585"/>
              <a:chOff x="3779912" y="1535657"/>
              <a:chExt cx="1809837" cy="2692585"/>
            </a:xfrm>
          </p:grpSpPr>
          <p:sp>
            <p:nvSpPr>
              <p:cNvPr id="58" name="圆角矩形 57"/>
              <p:cNvSpPr/>
              <p:nvPr/>
            </p:nvSpPr>
            <p:spPr bwMode="auto">
              <a:xfrm>
                <a:off x="3779912" y="1535657"/>
                <a:ext cx="1717044" cy="2692585"/>
              </a:xfrm>
              <a:prstGeom prst="roundRect">
                <a:avLst>
                  <a:gd name="adj" fmla="val 858"/>
                </a:avLst>
              </a:prstGeom>
              <a:solidFill>
                <a:schemeClr val="bg1"/>
              </a:solidFill>
              <a:ln w="19050" cap="flat" cmpd="sng">
                <a:noFill/>
                <a:miter lim="800000"/>
                <a:headEnd/>
                <a:tailEnd/>
              </a:ln>
              <a:effectLst/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3826039" y="1890836"/>
                <a:ext cx="1763710" cy="456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商家收款通知     </a:t>
                </a:r>
                <a:endParaRPr lang="en-US" altLang="zh-CN" dirty="0" smtClean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5776301" y="2471908"/>
              <a:ext cx="1641335" cy="375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暂无收款通知！     </a:t>
              </a:r>
              <a:endParaRPr lang="en-US" altLang="zh-CN" sz="1400" dirty="0" smtClean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716110" y="1620142"/>
            <a:ext cx="1836100" cy="2692585"/>
            <a:chOff x="5716110" y="1620142"/>
            <a:chExt cx="1836100" cy="2692585"/>
          </a:xfrm>
        </p:grpSpPr>
        <p:grpSp>
          <p:nvGrpSpPr>
            <p:cNvPr id="60" name="组合 59"/>
            <p:cNvGrpSpPr/>
            <p:nvPr/>
          </p:nvGrpSpPr>
          <p:grpSpPr>
            <a:xfrm>
              <a:off x="5716110" y="1620142"/>
              <a:ext cx="1836100" cy="2692585"/>
              <a:chOff x="5703573" y="1616937"/>
              <a:chExt cx="1836100" cy="2692585"/>
            </a:xfrm>
          </p:grpSpPr>
          <p:grpSp>
            <p:nvGrpSpPr>
              <p:cNvPr id="61" name="组合 60"/>
              <p:cNvGrpSpPr/>
              <p:nvPr/>
            </p:nvGrpSpPr>
            <p:grpSpPr>
              <a:xfrm>
                <a:off x="5721495" y="1616937"/>
                <a:ext cx="1818178" cy="2692585"/>
                <a:chOff x="3779912" y="1535657"/>
                <a:chExt cx="1818178" cy="2692585"/>
              </a:xfrm>
            </p:grpSpPr>
            <p:sp>
              <p:nvSpPr>
                <p:cNvPr id="63" name="圆角矩形 62"/>
                <p:cNvSpPr/>
                <p:nvPr/>
              </p:nvSpPr>
              <p:spPr bwMode="auto">
                <a:xfrm>
                  <a:off x="3779912" y="1535657"/>
                  <a:ext cx="1717044" cy="2692585"/>
                </a:xfrm>
                <a:prstGeom prst="roundRect">
                  <a:avLst>
                    <a:gd name="adj" fmla="val 858"/>
                  </a:avLst>
                </a:prstGeom>
                <a:solidFill>
                  <a:schemeClr val="bg1"/>
                </a:solidFill>
                <a:ln w="19050" cap="flat" cmpd="sng">
                  <a:noFill/>
                  <a:miter lim="800000"/>
                  <a:headEnd/>
                  <a:tailEnd/>
                </a:ln>
                <a:effectLst/>
              </p:spPr>
              <p:txBody>
                <a:bodyPr lIns="93982" tIns="93894" rIns="93982" bIns="93894" rtlCol="0" anchor="ctr"/>
                <a:lstStyle/>
                <a:p>
                  <a:pPr algn="ctr"/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4" name="文本框 63"/>
                <p:cNvSpPr txBox="1"/>
                <p:nvPr/>
              </p:nvSpPr>
              <p:spPr>
                <a:xfrm>
                  <a:off x="3834380" y="1807895"/>
                  <a:ext cx="1763710" cy="4569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b="1" dirty="0" smtClean="0">
                      <a:latin typeface="Microsoft JhengHei" panose="020B0604030504040204" pitchFamily="34" charset="-120"/>
                      <a:ea typeface="Microsoft JhengHei" panose="020B0604030504040204" pitchFamily="34" charset="-120"/>
                    </a:rPr>
                    <a:t>商家收款通知     </a:t>
                  </a:r>
                  <a:endParaRPr lang="en-US" altLang="zh-CN" b="1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</p:grpSp>
          <p:sp>
            <p:nvSpPr>
              <p:cNvPr id="62" name="文本框 61"/>
              <p:cNvSpPr txBox="1"/>
              <p:nvPr/>
            </p:nvSpPr>
            <p:spPr>
              <a:xfrm>
                <a:off x="5703573" y="2471908"/>
                <a:ext cx="1714063" cy="335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2014-08-10</a:t>
                </a:r>
                <a:r>
                  <a:rPr lang="zh-CN" altLang="en-US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en-US" altLang="zh-CN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21</a:t>
                </a:r>
                <a:r>
                  <a:rPr lang="en-US" altLang="zh-CN" sz="12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  <a:r>
                  <a:rPr lang="en-US" altLang="zh-CN" sz="1200" dirty="0" smtClean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10:32</a:t>
                </a: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5721493" y="2726484"/>
              <a:ext cx="17140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 smtClean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用户</a:t>
              </a:r>
              <a:r>
                <a:rPr lang="en-US" altLang="zh-CN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zhuang13</a:t>
              </a:r>
              <a:r>
                <a:rPr lang="zh-CN" altLang="en-US" sz="1200" dirty="0" smtClean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向您成功支付了</a:t>
              </a:r>
              <a:r>
                <a:rPr lang="en-US" altLang="zh-CN" sz="12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13</a:t>
              </a:r>
              <a:r>
                <a:rPr lang="zh-CN" altLang="en-US" sz="1200" dirty="0" smtClean="0">
                  <a:solidFill>
                    <a:srgbClr val="00B05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元！</a:t>
              </a:r>
              <a:endParaRPr lang="en-US" altLang="zh-CN" sz="1200" dirty="0" smtClean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66" name="图片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932" y="6668368"/>
            <a:ext cx="1698837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9471E-6 L -0.05261 -0.5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-271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61 -0.543 L 0.04201 -0.54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02 -0.543 L 1.38889E-6 -2.99471E-6 " pathEditMode="relative" rAng="0" ptsTypes="AA">
                                      <p:cBhvr>
                                        <p:cTn id="18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8" y="261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99471E-6 L -0.01649 -0.5135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-25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快递合作（</a:t>
            </a:r>
            <a:r>
              <a:rPr lang="en-US" altLang="zh-CN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）：快递签收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2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7182" y="3788097"/>
            <a:ext cx="822189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10" descr="D:\PatrickWork\icon\refresh-cl-crystalxp.net-en-132\PNG\Hardware\Central_Uni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3148" y="3736704"/>
            <a:ext cx="1296966" cy="1296966"/>
          </a:xfrm>
          <a:prstGeom prst="rect">
            <a:avLst/>
          </a:prstGeom>
          <a:noFill/>
        </p:spPr>
      </p:pic>
      <p:pic>
        <p:nvPicPr>
          <p:cNvPr id="74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3394" y="3809261"/>
            <a:ext cx="822189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矩形 74"/>
          <p:cNvSpPr/>
          <p:nvPr/>
        </p:nvSpPr>
        <p:spPr>
          <a:xfrm>
            <a:off x="7136539" y="5033670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快递公司系统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2264321" y="5033670"/>
            <a:ext cx="14679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鹏淘后台系统</a:t>
            </a:r>
            <a:endParaRPr lang="zh-CN" altLang="en-US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3676724" y="2316146"/>
            <a:ext cx="1574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快递员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刷深圳通卡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8" name="直接箭头连接符 77"/>
          <p:cNvCxnSpPr>
            <a:stCxn id="6" idx="0"/>
          </p:cNvCxnSpPr>
          <p:nvPr/>
        </p:nvCxnSpPr>
        <p:spPr bwMode="auto">
          <a:xfrm>
            <a:off x="4856685" y="2167322"/>
            <a:ext cx="2422592" cy="167661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矩形 78"/>
          <p:cNvSpPr/>
          <p:nvPr/>
        </p:nvSpPr>
        <p:spPr>
          <a:xfrm rot="2070934">
            <a:off x="5221518" y="3148652"/>
            <a:ext cx="16003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返回卡信息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0" name="直接箭头连接符 79"/>
          <p:cNvCxnSpPr>
            <a:stCxn id="74" idx="3"/>
            <a:endCxn id="73" idx="1"/>
          </p:cNvCxnSpPr>
          <p:nvPr/>
        </p:nvCxnSpPr>
        <p:spPr bwMode="auto">
          <a:xfrm flipV="1">
            <a:off x="3685583" y="4385187"/>
            <a:ext cx="3387565" cy="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矩形 80"/>
          <p:cNvSpPr/>
          <p:nvPr/>
        </p:nvSpPr>
        <p:spPr>
          <a:xfrm>
            <a:off x="4463856" y="3959553"/>
            <a:ext cx="1794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询问卡主信息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82" name="组合 81"/>
          <p:cNvGrpSpPr>
            <a:grpSpLocks noChangeAspect="1"/>
          </p:cNvGrpSpPr>
          <p:nvPr/>
        </p:nvGrpSpPr>
        <p:grpSpPr>
          <a:xfrm>
            <a:off x="641145" y="1158612"/>
            <a:ext cx="1076697" cy="2067259"/>
            <a:chOff x="1115616" y="1555800"/>
            <a:chExt cx="1800200" cy="3456384"/>
          </a:xfrm>
        </p:grpSpPr>
        <p:sp>
          <p:nvSpPr>
            <p:cNvPr id="83" name="圆角矩形 82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椭圆 83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641145" y="1579895"/>
            <a:ext cx="1101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您已成功签收顺丰快递！查看</a:t>
            </a:r>
            <a:r>
              <a:rPr lang="zh-CN" altLang="en-US" sz="12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我的快递</a:t>
            </a:r>
            <a:endParaRPr lang="zh-CN" altLang="en-US" sz="12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0" name="直接箭头连接符 89"/>
          <p:cNvCxnSpPr>
            <a:stCxn id="72" idx="0"/>
            <a:endCxn id="83" idx="3"/>
          </p:cNvCxnSpPr>
          <p:nvPr/>
        </p:nvCxnSpPr>
        <p:spPr bwMode="auto">
          <a:xfrm flipH="1" flipV="1">
            <a:off x="1717842" y="2192242"/>
            <a:ext cx="1280435" cy="159585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矩形 90"/>
          <p:cNvSpPr/>
          <p:nvPr/>
        </p:nvSpPr>
        <p:spPr>
          <a:xfrm>
            <a:off x="561711" y="3283992"/>
            <a:ext cx="1260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客户端</a:t>
            </a:r>
          </a:p>
        </p:txBody>
      </p:sp>
      <p:sp>
        <p:nvSpPr>
          <p:cNvPr id="92" name="矩形 91"/>
          <p:cNvSpPr/>
          <p:nvPr/>
        </p:nvSpPr>
        <p:spPr>
          <a:xfrm rot="3087252">
            <a:off x="1718461" y="2671925"/>
            <a:ext cx="15775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6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通知客户端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67996">
            <a:off x="4904131" y="1094316"/>
            <a:ext cx="782335" cy="12522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98" y="1299597"/>
            <a:ext cx="859167" cy="1206925"/>
          </a:xfrm>
          <a:prstGeom prst="rect">
            <a:avLst/>
          </a:prstGeom>
        </p:spPr>
      </p:pic>
      <p:cxnSp>
        <p:nvCxnSpPr>
          <p:cNvPr id="94" name="直接箭头连接符 93"/>
          <p:cNvCxnSpPr/>
          <p:nvPr/>
        </p:nvCxnSpPr>
        <p:spPr bwMode="auto">
          <a:xfrm flipH="1">
            <a:off x="3660830" y="4708449"/>
            <a:ext cx="3475709" cy="321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矩形 94"/>
          <p:cNvSpPr/>
          <p:nvPr/>
        </p:nvSpPr>
        <p:spPr>
          <a:xfrm>
            <a:off x="4463856" y="4792111"/>
            <a:ext cx="1794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返回卡主信息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 flipH="1" flipV="1">
            <a:off x="5295298" y="2226226"/>
            <a:ext cx="2165089" cy="15104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矩形 97"/>
          <p:cNvSpPr/>
          <p:nvPr/>
        </p:nvSpPr>
        <p:spPr>
          <a:xfrm rot="2054124">
            <a:off x="5944128" y="2894662"/>
            <a:ext cx="18206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 startAt="5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提示签收成功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197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 bwMode="auto">
          <a:xfrm>
            <a:off x="251520" y="2851944"/>
            <a:ext cx="86409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3081646" y="4383183"/>
            <a:ext cx="2995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扩大使用的场景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081646" y="835720"/>
            <a:ext cx="2980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的用户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53752" y="2203872"/>
            <a:ext cx="2304256" cy="1399130"/>
            <a:chOff x="53752" y="2203872"/>
            <a:chExt cx="2304256" cy="1399130"/>
          </a:xfrm>
        </p:grpSpPr>
        <p:grpSp>
          <p:nvGrpSpPr>
            <p:cNvPr id="20" name="组合 19"/>
            <p:cNvGrpSpPr/>
            <p:nvPr/>
          </p:nvGrpSpPr>
          <p:grpSpPr>
            <a:xfrm>
              <a:off x="91828" y="2203872"/>
              <a:ext cx="2228105" cy="874168"/>
              <a:chOff x="251520" y="2347888"/>
              <a:chExt cx="2228105" cy="874168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20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71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622" y="2347888"/>
                <a:ext cx="859953" cy="874168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672" y="2347888"/>
                <a:ext cx="859953" cy="874168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53752" y="3202892"/>
              <a:ext cx="230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深圳通用户红利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2389588" y="3932064"/>
            <a:ext cx="450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快递？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还有其他的么？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156449" y="1420393"/>
            <a:ext cx="484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广告分发、会员卡、互动游戏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7630587" y="2455309"/>
            <a:ext cx="1314041" cy="1311456"/>
            <a:chOff x="4239828" y="2131864"/>
            <a:chExt cx="1680186" cy="1676881"/>
          </a:xfrm>
        </p:grpSpPr>
        <p:grpSp>
          <p:nvGrpSpPr>
            <p:cNvPr id="26" name="组合 25"/>
            <p:cNvGrpSpPr/>
            <p:nvPr/>
          </p:nvGrpSpPr>
          <p:grpSpPr>
            <a:xfrm>
              <a:off x="4239828" y="2131864"/>
              <a:ext cx="1680186" cy="1008112"/>
              <a:chOff x="3995936" y="2419896"/>
              <a:chExt cx="1080120" cy="648072"/>
            </a:xfrm>
          </p:grpSpPr>
          <p:sp>
            <p:nvSpPr>
              <p:cNvPr id="28" name="圆角矩形 27"/>
              <p:cNvSpPr/>
              <p:nvPr/>
            </p:nvSpPr>
            <p:spPr bwMode="auto">
              <a:xfrm>
                <a:off x="3995936" y="2419896"/>
                <a:ext cx="1080120" cy="648072"/>
              </a:xfrm>
              <a:prstGeom prst="roundRect">
                <a:avLst/>
              </a:prstGeom>
              <a:noFill/>
              <a:ln w="19050" cap="flat" cmpd="sng">
                <a:solidFill>
                  <a:srgbClr val="0070C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4860032" y="2707932"/>
                <a:ext cx="108000" cy="108000"/>
              </a:xfrm>
              <a:prstGeom prst="rect">
                <a:avLst/>
              </a:prstGeom>
              <a:solidFill>
                <a:srgbClr val="FFC000"/>
              </a:solidFill>
              <a:ln w="19050" cap="flat" cmpd="sng">
                <a:solidFill>
                  <a:srgbClr val="FFC00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30" name="肘形连接符 29"/>
              <p:cNvCxnSpPr/>
              <p:nvPr/>
            </p:nvCxnSpPr>
            <p:spPr bwMode="auto">
              <a:xfrm rot="10800000">
                <a:off x="4064498" y="2565198"/>
                <a:ext cx="795537" cy="1600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肘形连接符 30"/>
              <p:cNvCxnSpPr/>
              <p:nvPr/>
            </p:nvCxnSpPr>
            <p:spPr bwMode="auto">
              <a:xfrm rot="10800000" flipV="1">
                <a:off x="4064498" y="2775684"/>
                <a:ext cx="799727" cy="144544"/>
              </a:xfrm>
              <a:prstGeom prst="bentConnector3">
                <a:avLst>
                  <a:gd name="adj1" fmla="val 50000"/>
                </a:avLst>
              </a:prstGeom>
              <a:solidFill>
                <a:schemeClr val="accent1"/>
              </a:solidFill>
              <a:ln w="317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>
                <a:off x="4064497" y="2565198"/>
                <a:ext cx="0" cy="35503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7" name="文本框 26"/>
            <p:cNvSpPr txBox="1"/>
            <p:nvPr/>
          </p:nvSpPr>
          <p:spPr>
            <a:xfrm>
              <a:off x="4251829" y="3218441"/>
              <a:ext cx="1656183" cy="5903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</a:t>
              </a:r>
            </a:p>
          </p:txBody>
        </p:sp>
      </p:grpSp>
      <p:sp>
        <p:nvSpPr>
          <p:cNvPr id="33" name="下箭头 32"/>
          <p:cNvSpPr/>
          <p:nvPr/>
        </p:nvSpPr>
        <p:spPr bwMode="auto">
          <a:xfrm>
            <a:off x="6051043" y="4430048"/>
            <a:ext cx="720080" cy="1202651"/>
          </a:xfrm>
          <a:prstGeom prst="downArrow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下箭头 33"/>
          <p:cNvSpPr/>
          <p:nvPr/>
        </p:nvSpPr>
        <p:spPr bwMode="auto">
          <a:xfrm rot="10800000">
            <a:off x="2411760" y="101816"/>
            <a:ext cx="720080" cy="1202651"/>
          </a:xfrm>
          <a:prstGeom prst="downArrow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曲线连接符 35"/>
          <p:cNvCxnSpPr>
            <a:stCxn id="15" idx="1"/>
            <a:endCxn id="22" idx="2"/>
          </p:cNvCxnSpPr>
          <p:nvPr/>
        </p:nvCxnSpPr>
        <p:spPr bwMode="auto">
          <a:xfrm rot="10800000">
            <a:off x="1205880" y="3603003"/>
            <a:ext cx="1875766" cy="104179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曲线连接符 36"/>
          <p:cNvCxnSpPr>
            <a:stCxn id="17" idx="0"/>
            <a:endCxn id="21" idx="1"/>
          </p:cNvCxnSpPr>
          <p:nvPr/>
        </p:nvCxnSpPr>
        <p:spPr bwMode="auto">
          <a:xfrm rot="5400000" flipH="1" flipV="1">
            <a:off x="1476480" y="598706"/>
            <a:ext cx="1106542" cy="2103790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075EAB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圆角矩形 45"/>
          <p:cNvSpPr/>
          <p:nvPr/>
        </p:nvSpPr>
        <p:spPr bwMode="auto">
          <a:xfrm rot="20739438">
            <a:off x="1799682" y="4793649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现金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圆角矩形 46"/>
          <p:cNvSpPr/>
          <p:nvPr/>
        </p:nvSpPr>
        <p:spPr bwMode="auto">
          <a:xfrm rot="20739438">
            <a:off x="5040042" y="421858"/>
            <a:ext cx="2232268" cy="571466"/>
          </a:xfrm>
          <a:prstGeom prst="roundRect">
            <a:avLst/>
          </a:prstGeom>
          <a:noFill/>
          <a:ln w="19050" cap="flat" cmpd="sng" algn="ctr">
            <a:solidFill>
              <a:srgbClr val="F50204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战略</a:t>
            </a:r>
            <a:endParaRPr kumimoji="0" lang="zh-CN" altLang="en-US" sz="2400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713277" y="5187521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A81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-31399" y="13280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A81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</a:t>
            </a:r>
            <a:endParaRPr lang="zh-CN" altLang="en-US" sz="2000" dirty="0">
              <a:solidFill>
                <a:srgbClr val="FA810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16457" y="3544173"/>
            <a:ext cx="396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衣食住行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等一系列商家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2638073" y="1843708"/>
            <a:ext cx="3838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化、社区化生活用户</a:t>
            </a:r>
          </a:p>
        </p:txBody>
      </p:sp>
      <p:cxnSp>
        <p:nvCxnSpPr>
          <p:cNvPr id="39" name="曲线连接符 38"/>
          <p:cNvCxnSpPr>
            <a:stCxn id="23" idx="3"/>
            <a:endCxn id="24" idx="3"/>
          </p:cNvCxnSpPr>
          <p:nvPr/>
        </p:nvCxnSpPr>
        <p:spPr bwMode="auto">
          <a:xfrm flipV="1">
            <a:off x="6897712" y="1651226"/>
            <a:ext cx="105087" cy="2542448"/>
          </a:xfrm>
          <a:prstGeom prst="curvedConnector3">
            <a:avLst>
              <a:gd name="adj1" fmla="val 567467"/>
            </a:avLst>
          </a:prstGeom>
          <a:solidFill>
            <a:schemeClr val="accent1"/>
          </a:solidFill>
          <a:ln w="38100" cap="flat" cmpd="sng" algn="ctr">
            <a:solidFill>
              <a:srgbClr val="F5020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449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我们既定的规划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763688" y="2707928"/>
            <a:ext cx="1368152" cy="432048"/>
          </a:xfrm>
          <a:prstGeom prst="rect">
            <a:avLst/>
          </a:prstGeom>
          <a:noFill/>
          <a:ln w="9" cap="flat">
            <a:solidFill>
              <a:srgbClr val="00B0F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联祥瑞</a:t>
            </a:r>
          </a:p>
        </p:txBody>
      </p:sp>
      <p:sp>
        <p:nvSpPr>
          <p:cNvPr id="48" name="圆角矩形 47"/>
          <p:cNvSpPr/>
          <p:nvPr/>
        </p:nvSpPr>
        <p:spPr>
          <a:xfrm>
            <a:off x="4646604" y="1483792"/>
            <a:ext cx="2013627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手机深圳通发行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646605" y="2746608"/>
            <a:ext cx="2013626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手机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646605" y="4009425"/>
            <a:ext cx="2013626" cy="35259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线下便利支付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1" name="肘形连接符 50"/>
          <p:cNvCxnSpPr>
            <a:stCxn id="47" idx="3"/>
            <a:endCxn id="48" idx="1"/>
          </p:cNvCxnSpPr>
          <p:nvPr/>
        </p:nvCxnSpPr>
        <p:spPr bwMode="auto">
          <a:xfrm flipV="1">
            <a:off x="3131840" y="1660088"/>
            <a:ext cx="1514764" cy="1263864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肘形连接符 51"/>
          <p:cNvCxnSpPr>
            <a:stCxn id="47" idx="3"/>
            <a:endCxn id="49" idx="1"/>
          </p:cNvCxnSpPr>
          <p:nvPr/>
        </p:nvCxnSpPr>
        <p:spPr bwMode="auto">
          <a:xfrm flipV="1">
            <a:off x="3131840" y="2922904"/>
            <a:ext cx="1514765" cy="1048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肘形连接符 56"/>
          <p:cNvCxnSpPr>
            <a:stCxn id="47" idx="3"/>
            <a:endCxn id="50" idx="1"/>
          </p:cNvCxnSpPr>
          <p:nvPr/>
        </p:nvCxnSpPr>
        <p:spPr bwMode="auto">
          <a:xfrm>
            <a:off x="3131840" y="2923952"/>
            <a:ext cx="1514765" cy="1261769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/>
          <p:cNvSpPr/>
          <p:nvPr/>
        </p:nvSpPr>
        <p:spPr>
          <a:xfrm>
            <a:off x="1149578" y="5213234"/>
            <a:ext cx="687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这三部分目前暂时是各自发展，互相之间关联度不高，整体性不强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10468" y="2657381"/>
            <a:ext cx="840093" cy="504056"/>
            <a:chOff x="3995936" y="2419896"/>
            <a:chExt cx="1080120" cy="648072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3995936" y="2419896"/>
              <a:ext cx="1080120" cy="648072"/>
            </a:xfrm>
            <a:prstGeom prst="roundRect">
              <a:avLst/>
            </a:prstGeom>
            <a:noFill/>
            <a:ln w="19050" cap="flat" cmpd="sng">
              <a:solidFill>
                <a:srgbClr val="0070C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4860032" y="2707932"/>
              <a:ext cx="108000" cy="108000"/>
            </a:xfrm>
            <a:prstGeom prst="rect">
              <a:avLst/>
            </a:prstGeom>
            <a:solidFill>
              <a:srgbClr val="FFC000"/>
            </a:solidFill>
            <a:ln w="19050" cap="flat" cmpd="sng">
              <a:solidFill>
                <a:srgbClr val="FFC000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15" name="肘形连接符 14"/>
            <p:cNvCxnSpPr/>
            <p:nvPr/>
          </p:nvCxnSpPr>
          <p:spPr bwMode="auto">
            <a:xfrm rot="10800000">
              <a:off x="4064498" y="2565198"/>
              <a:ext cx="795537" cy="1600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肘形连接符 15"/>
            <p:cNvCxnSpPr/>
            <p:nvPr/>
          </p:nvCxnSpPr>
          <p:spPr bwMode="auto">
            <a:xfrm rot="10800000" flipV="1">
              <a:off x="4064498" y="2775684"/>
              <a:ext cx="799727" cy="144544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31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4064497" y="2565198"/>
              <a:ext cx="0" cy="3550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0" name="文本框 59"/>
          <p:cNvSpPr txBox="1"/>
          <p:nvPr/>
        </p:nvSpPr>
        <p:spPr>
          <a:xfrm>
            <a:off x="4234698" y="3095428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上聚用户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256449" y="4360923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线下让人用</a:t>
            </a:r>
          </a:p>
        </p:txBody>
      </p:sp>
    </p:spTree>
    <p:extLst>
      <p:ext uri="{BB962C8B-B14F-4D97-AF65-F5344CB8AC3E}">
        <p14:creationId xmlns:p14="http://schemas.microsoft.com/office/powerpoint/2010/main" val="409422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业务不断衍进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自然而然、水到渠成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038764" y="2116221"/>
            <a:ext cx="20834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“社会主义”高级阶段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323528" y="4292104"/>
            <a:ext cx="1080120" cy="648072"/>
          </a:xfrm>
          <a:prstGeom prst="roundRect">
            <a:avLst/>
          </a:prstGeom>
          <a:noFill/>
          <a:ln w="19050" cap="flat" cmpd="sng">
            <a:solidFill>
              <a:srgbClr val="0070C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1187624" y="4580140"/>
            <a:ext cx="108000" cy="108000"/>
          </a:xfrm>
          <a:prstGeom prst="rect">
            <a:avLst/>
          </a:prstGeom>
          <a:solidFill>
            <a:srgbClr val="FFC000"/>
          </a:solidFill>
          <a:ln w="19050" cap="flat" cmpd="sng">
            <a:solidFill>
              <a:srgbClr val="FFC00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9" name="肘形连接符 78"/>
          <p:cNvCxnSpPr/>
          <p:nvPr/>
        </p:nvCxnSpPr>
        <p:spPr bwMode="auto">
          <a:xfrm rot="10800000">
            <a:off x="392090" y="4437406"/>
            <a:ext cx="795537" cy="1600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肘形连接符 79"/>
          <p:cNvCxnSpPr/>
          <p:nvPr/>
        </p:nvCxnSpPr>
        <p:spPr bwMode="auto">
          <a:xfrm rot="10800000" flipV="1">
            <a:off x="392090" y="4647892"/>
            <a:ext cx="799727" cy="1445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矩形 81"/>
          <p:cNvSpPr/>
          <p:nvPr/>
        </p:nvSpPr>
        <p:spPr>
          <a:xfrm>
            <a:off x="289502" y="497617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深圳通充值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3" name="直接连接符 82"/>
          <p:cNvCxnSpPr/>
          <p:nvPr/>
        </p:nvCxnSpPr>
        <p:spPr bwMode="auto">
          <a:xfrm>
            <a:off x="392089" y="4437406"/>
            <a:ext cx="0" cy="355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5" name="组合 84"/>
          <p:cNvGrpSpPr>
            <a:grpSpLocks noChangeAspect="1"/>
          </p:cNvGrpSpPr>
          <p:nvPr/>
        </p:nvGrpSpPr>
        <p:grpSpPr>
          <a:xfrm>
            <a:off x="2128895" y="4290916"/>
            <a:ext cx="1080120" cy="713951"/>
            <a:chOff x="2072293" y="4355129"/>
            <a:chExt cx="1851633" cy="1223915"/>
          </a:xfrm>
        </p:grpSpPr>
        <p:sp>
          <p:nvSpPr>
            <p:cNvPr id="86" name="圆角矩形 85"/>
            <p:cNvSpPr/>
            <p:nvPr/>
          </p:nvSpPr>
          <p:spPr bwMode="auto">
            <a:xfrm>
              <a:off x="2072293" y="4355129"/>
              <a:ext cx="1851633" cy="1223915"/>
            </a:xfrm>
            <a:prstGeom prst="roundRect">
              <a:avLst>
                <a:gd name="adj" fmla="val 6102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337" y="4393198"/>
              <a:ext cx="1666583" cy="1167342"/>
            </a:xfrm>
            <a:prstGeom prst="rect">
              <a:avLst/>
            </a:prstGeom>
          </p:spPr>
        </p:pic>
      </p:grpSp>
      <p:sp>
        <p:nvSpPr>
          <p:cNvPr id="88" name="矩形 87"/>
          <p:cNvSpPr/>
          <p:nvPr/>
        </p:nvSpPr>
        <p:spPr>
          <a:xfrm>
            <a:off x="2184637" y="506778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刷卡消费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3619" y="4355503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7116368" y="353368"/>
            <a:ext cx="1824034" cy="1782484"/>
            <a:chOff x="4827063" y="1290570"/>
            <a:chExt cx="3777385" cy="3691339"/>
          </a:xfrm>
        </p:grpSpPr>
        <p:sp>
          <p:nvSpPr>
            <p:cNvPr id="56" name="Freeform 12"/>
            <p:cNvSpPr>
              <a:spLocks/>
            </p:cNvSpPr>
            <p:nvPr/>
          </p:nvSpPr>
          <p:spPr bwMode="auto">
            <a:xfrm>
              <a:off x="6574821" y="1915840"/>
              <a:ext cx="1631950" cy="2454275"/>
            </a:xfrm>
            <a:custGeom>
              <a:avLst/>
              <a:gdLst>
                <a:gd name="T0" fmla="*/ 122 w 1028"/>
                <a:gd name="T1" fmla="*/ 210 h 1546"/>
                <a:gd name="T2" fmla="*/ 162 w 1028"/>
                <a:gd name="T3" fmla="*/ 282 h 1546"/>
                <a:gd name="T4" fmla="*/ 154 w 1028"/>
                <a:gd name="T5" fmla="*/ 294 h 1546"/>
                <a:gd name="T6" fmla="*/ 126 w 1028"/>
                <a:gd name="T7" fmla="*/ 336 h 1546"/>
                <a:gd name="T8" fmla="*/ 16 w 1028"/>
                <a:gd name="T9" fmla="*/ 518 h 1546"/>
                <a:gd name="T10" fmla="*/ 106 w 1028"/>
                <a:gd name="T11" fmla="*/ 532 h 1546"/>
                <a:gd name="T12" fmla="*/ 236 w 1028"/>
                <a:gd name="T13" fmla="*/ 580 h 1546"/>
                <a:gd name="T14" fmla="*/ 328 w 1028"/>
                <a:gd name="T15" fmla="*/ 646 h 1546"/>
                <a:gd name="T16" fmla="*/ 378 w 1028"/>
                <a:gd name="T17" fmla="*/ 694 h 1546"/>
                <a:gd name="T18" fmla="*/ 406 w 1028"/>
                <a:gd name="T19" fmla="*/ 732 h 1546"/>
                <a:gd name="T20" fmla="*/ 454 w 1028"/>
                <a:gd name="T21" fmla="*/ 808 h 1546"/>
                <a:gd name="T22" fmla="*/ 482 w 1028"/>
                <a:gd name="T23" fmla="*/ 872 h 1546"/>
                <a:gd name="T24" fmla="*/ 508 w 1028"/>
                <a:gd name="T25" fmla="*/ 986 h 1546"/>
                <a:gd name="T26" fmla="*/ 510 w 1028"/>
                <a:gd name="T27" fmla="*/ 1032 h 1546"/>
                <a:gd name="T28" fmla="*/ 494 w 1028"/>
                <a:gd name="T29" fmla="*/ 1172 h 1546"/>
                <a:gd name="T30" fmla="*/ 472 w 1028"/>
                <a:gd name="T31" fmla="*/ 1240 h 1546"/>
                <a:gd name="T32" fmla="*/ 454 w 1028"/>
                <a:gd name="T33" fmla="*/ 1274 h 1546"/>
                <a:gd name="T34" fmla="*/ 454 w 1028"/>
                <a:gd name="T35" fmla="*/ 1286 h 1546"/>
                <a:gd name="T36" fmla="*/ 576 w 1028"/>
                <a:gd name="T37" fmla="*/ 1542 h 1546"/>
                <a:gd name="T38" fmla="*/ 580 w 1028"/>
                <a:gd name="T39" fmla="*/ 1546 h 1546"/>
                <a:gd name="T40" fmla="*/ 586 w 1028"/>
                <a:gd name="T41" fmla="*/ 1546 h 1546"/>
                <a:gd name="T42" fmla="*/ 760 w 1028"/>
                <a:gd name="T43" fmla="*/ 1542 h 1546"/>
                <a:gd name="T44" fmla="*/ 882 w 1028"/>
                <a:gd name="T45" fmla="*/ 1538 h 1546"/>
                <a:gd name="T46" fmla="*/ 894 w 1028"/>
                <a:gd name="T47" fmla="*/ 1540 h 1546"/>
                <a:gd name="T48" fmla="*/ 902 w 1028"/>
                <a:gd name="T49" fmla="*/ 1538 h 1546"/>
                <a:gd name="T50" fmla="*/ 916 w 1028"/>
                <a:gd name="T51" fmla="*/ 1514 h 1546"/>
                <a:gd name="T52" fmla="*/ 924 w 1028"/>
                <a:gd name="T53" fmla="*/ 1494 h 1546"/>
                <a:gd name="T54" fmla="*/ 978 w 1028"/>
                <a:gd name="T55" fmla="*/ 1364 h 1546"/>
                <a:gd name="T56" fmla="*/ 1002 w 1028"/>
                <a:gd name="T57" fmla="*/ 1272 h 1546"/>
                <a:gd name="T58" fmla="*/ 1024 w 1028"/>
                <a:gd name="T59" fmla="*/ 1132 h 1546"/>
                <a:gd name="T60" fmla="*/ 1026 w 1028"/>
                <a:gd name="T61" fmla="*/ 990 h 1546"/>
                <a:gd name="T62" fmla="*/ 1018 w 1028"/>
                <a:gd name="T63" fmla="*/ 896 h 1546"/>
                <a:gd name="T64" fmla="*/ 990 w 1028"/>
                <a:gd name="T65" fmla="*/ 758 h 1546"/>
                <a:gd name="T66" fmla="*/ 958 w 1028"/>
                <a:gd name="T67" fmla="*/ 668 h 1546"/>
                <a:gd name="T68" fmla="*/ 920 w 1028"/>
                <a:gd name="T69" fmla="*/ 578 h 1546"/>
                <a:gd name="T70" fmla="*/ 848 w 1028"/>
                <a:gd name="T71" fmla="*/ 454 h 1546"/>
                <a:gd name="T72" fmla="*/ 758 w 1028"/>
                <a:gd name="T73" fmla="*/ 342 h 1546"/>
                <a:gd name="T74" fmla="*/ 692 w 1028"/>
                <a:gd name="T75" fmla="*/ 276 h 1546"/>
                <a:gd name="T76" fmla="*/ 580 w 1028"/>
                <a:gd name="T77" fmla="*/ 186 h 1546"/>
                <a:gd name="T78" fmla="*/ 460 w 1028"/>
                <a:gd name="T79" fmla="*/ 112 h 1546"/>
                <a:gd name="T80" fmla="*/ 372 w 1028"/>
                <a:gd name="T81" fmla="*/ 74 h 1546"/>
                <a:gd name="T82" fmla="*/ 236 w 1028"/>
                <a:gd name="T83" fmla="*/ 30 h 1546"/>
                <a:gd name="T84" fmla="*/ 96 w 1028"/>
                <a:gd name="T85" fmla="*/ 6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28" h="1546">
                  <a:moveTo>
                    <a:pt x="0" y="0"/>
                  </a:moveTo>
                  <a:lnTo>
                    <a:pt x="0" y="0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62" y="282"/>
                  </a:lnTo>
                  <a:lnTo>
                    <a:pt x="162" y="282"/>
                  </a:lnTo>
                  <a:lnTo>
                    <a:pt x="162" y="284"/>
                  </a:lnTo>
                  <a:lnTo>
                    <a:pt x="160" y="288"/>
                  </a:lnTo>
                  <a:lnTo>
                    <a:pt x="154" y="294"/>
                  </a:lnTo>
                  <a:lnTo>
                    <a:pt x="154" y="294"/>
                  </a:lnTo>
                  <a:lnTo>
                    <a:pt x="126" y="336"/>
                  </a:lnTo>
                  <a:lnTo>
                    <a:pt x="126" y="336"/>
                  </a:lnTo>
                  <a:lnTo>
                    <a:pt x="2" y="518"/>
                  </a:lnTo>
                  <a:lnTo>
                    <a:pt x="2" y="518"/>
                  </a:lnTo>
                  <a:lnTo>
                    <a:pt x="16" y="518"/>
                  </a:lnTo>
                  <a:lnTo>
                    <a:pt x="16" y="518"/>
                  </a:lnTo>
                  <a:lnTo>
                    <a:pt x="62" y="524"/>
                  </a:lnTo>
                  <a:lnTo>
                    <a:pt x="106" y="532"/>
                  </a:lnTo>
                  <a:lnTo>
                    <a:pt x="150" y="544"/>
                  </a:lnTo>
                  <a:lnTo>
                    <a:pt x="194" y="560"/>
                  </a:lnTo>
                  <a:lnTo>
                    <a:pt x="236" y="580"/>
                  </a:lnTo>
                  <a:lnTo>
                    <a:pt x="274" y="604"/>
                  </a:lnTo>
                  <a:lnTo>
                    <a:pt x="312" y="630"/>
                  </a:lnTo>
                  <a:lnTo>
                    <a:pt x="328" y="646"/>
                  </a:lnTo>
                  <a:lnTo>
                    <a:pt x="346" y="662"/>
                  </a:lnTo>
                  <a:lnTo>
                    <a:pt x="346" y="662"/>
                  </a:lnTo>
                  <a:lnTo>
                    <a:pt x="378" y="694"/>
                  </a:lnTo>
                  <a:lnTo>
                    <a:pt x="392" y="712"/>
                  </a:lnTo>
                  <a:lnTo>
                    <a:pt x="406" y="732"/>
                  </a:lnTo>
                  <a:lnTo>
                    <a:pt x="406" y="732"/>
                  </a:lnTo>
                  <a:lnTo>
                    <a:pt x="432" y="770"/>
                  </a:lnTo>
                  <a:lnTo>
                    <a:pt x="454" y="808"/>
                  </a:lnTo>
                  <a:lnTo>
                    <a:pt x="454" y="808"/>
                  </a:lnTo>
                  <a:lnTo>
                    <a:pt x="466" y="830"/>
                  </a:lnTo>
                  <a:lnTo>
                    <a:pt x="474" y="850"/>
                  </a:lnTo>
                  <a:lnTo>
                    <a:pt x="482" y="872"/>
                  </a:lnTo>
                  <a:lnTo>
                    <a:pt x="490" y="896"/>
                  </a:lnTo>
                  <a:lnTo>
                    <a:pt x="500" y="942"/>
                  </a:lnTo>
                  <a:lnTo>
                    <a:pt x="508" y="986"/>
                  </a:lnTo>
                  <a:lnTo>
                    <a:pt x="508" y="986"/>
                  </a:lnTo>
                  <a:lnTo>
                    <a:pt x="510" y="1010"/>
                  </a:lnTo>
                  <a:lnTo>
                    <a:pt x="510" y="1032"/>
                  </a:lnTo>
                  <a:lnTo>
                    <a:pt x="510" y="1080"/>
                  </a:lnTo>
                  <a:lnTo>
                    <a:pt x="504" y="1126"/>
                  </a:lnTo>
                  <a:lnTo>
                    <a:pt x="494" y="1172"/>
                  </a:lnTo>
                  <a:lnTo>
                    <a:pt x="494" y="1172"/>
                  </a:lnTo>
                  <a:lnTo>
                    <a:pt x="480" y="1218"/>
                  </a:lnTo>
                  <a:lnTo>
                    <a:pt x="472" y="1240"/>
                  </a:lnTo>
                  <a:lnTo>
                    <a:pt x="462" y="1260"/>
                  </a:lnTo>
                  <a:lnTo>
                    <a:pt x="462" y="1260"/>
                  </a:lnTo>
                  <a:lnTo>
                    <a:pt x="454" y="1274"/>
                  </a:lnTo>
                  <a:lnTo>
                    <a:pt x="454" y="1280"/>
                  </a:lnTo>
                  <a:lnTo>
                    <a:pt x="454" y="1286"/>
                  </a:lnTo>
                  <a:lnTo>
                    <a:pt x="454" y="1286"/>
                  </a:lnTo>
                  <a:lnTo>
                    <a:pt x="472" y="1324"/>
                  </a:lnTo>
                  <a:lnTo>
                    <a:pt x="472" y="1324"/>
                  </a:lnTo>
                  <a:lnTo>
                    <a:pt x="576" y="1542"/>
                  </a:lnTo>
                  <a:lnTo>
                    <a:pt x="576" y="1542"/>
                  </a:lnTo>
                  <a:lnTo>
                    <a:pt x="578" y="1544"/>
                  </a:lnTo>
                  <a:lnTo>
                    <a:pt x="580" y="1546"/>
                  </a:lnTo>
                  <a:lnTo>
                    <a:pt x="580" y="1546"/>
                  </a:lnTo>
                  <a:lnTo>
                    <a:pt x="586" y="1546"/>
                  </a:lnTo>
                  <a:lnTo>
                    <a:pt x="586" y="1546"/>
                  </a:lnTo>
                  <a:lnTo>
                    <a:pt x="624" y="1544"/>
                  </a:lnTo>
                  <a:lnTo>
                    <a:pt x="624" y="1544"/>
                  </a:lnTo>
                  <a:lnTo>
                    <a:pt x="760" y="1542"/>
                  </a:lnTo>
                  <a:lnTo>
                    <a:pt x="760" y="1542"/>
                  </a:lnTo>
                  <a:lnTo>
                    <a:pt x="882" y="1538"/>
                  </a:lnTo>
                  <a:lnTo>
                    <a:pt x="882" y="1538"/>
                  </a:lnTo>
                  <a:lnTo>
                    <a:pt x="888" y="1540"/>
                  </a:lnTo>
                  <a:lnTo>
                    <a:pt x="888" y="1540"/>
                  </a:lnTo>
                  <a:lnTo>
                    <a:pt x="894" y="1540"/>
                  </a:lnTo>
                  <a:lnTo>
                    <a:pt x="894" y="1540"/>
                  </a:lnTo>
                  <a:lnTo>
                    <a:pt x="902" y="1538"/>
                  </a:lnTo>
                  <a:lnTo>
                    <a:pt x="902" y="1538"/>
                  </a:lnTo>
                  <a:lnTo>
                    <a:pt x="906" y="1534"/>
                  </a:lnTo>
                  <a:lnTo>
                    <a:pt x="910" y="1526"/>
                  </a:lnTo>
                  <a:lnTo>
                    <a:pt x="916" y="1514"/>
                  </a:lnTo>
                  <a:lnTo>
                    <a:pt x="916" y="1514"/>
                  </a:lnTo>
                  <a:lnTo>
                    <a:pt x="924" y="1494"/>
                  </a:lnTo>
                  <a:lnTo>
                    <a:pt x="924" y="1494"/>
                  </a:lnTo>
                  <a:lnTo>
                    <a:pt x="944" y="1452"/>
                  </a:lnTo>
                  <a:lnTo>
                    <a:pt x="962" y="1408"/>
                  </a:lnTo>
                  <a:lnTo>
                    <a:pt x="978" y="1364"/>
                  </a:lnTo>
                  <a:lnTo>
                    <a:pt x="992" y="1318"/>
                  </a:lnTo>
                  <a:lnTo>
                    <a:pt x="992" y="1318"/>
                  </a:lnTo>
                  <a:lnTo>
                    <a:pt x="1002" y="1272"/>
                  </a:lnTo>
                  <a:lnTo>
                    <a:pt x="1012" y="1224"/>
                  </a:lnTo>
                  <a:lnTo>
                    <a:pt x="1018" y="1178"/>
                  </a:lnTo>
                  <a:lnTo>
                    <a:pt x="1024" y="1132"/>
                  </a:lnTo>
                  <a:lnTo>
                    <a:pt x="1028" y="1084"/>
                  </a:lnTo>
                  <a:lnTo>
                    <a:pt x="1028" y="1036"/>
                  </a:lnTo>
                  <a:lnTo>
                    <a:pt x="1026" y="990"/>
                  </a:lnTo>
                  <a:lnTo>
                    <a:pt x="1024" y="942"/>
                  </a:lnTo>
                  <a:lnTo>
                    <a:pt x="1024" y="942"/>
                  </a:lnTo>
                  <a:lnTo>
                    <a:pt x="1018" y="896"/>
                  </a:lnTo>
                  <a:lnTo>
                    <a:pt x="1012" y="850"/>
                  </a:lnTo>
                  <a:lnTo>
                    <a:pt x="1002" y="804"/>
                  </a:lnTo>
                  <a:lnTo>
                    <a:pt x="990" y="758"/>
                  </a:lnTo>
                  <a:lnTo>
                    <a:pt x="990" y="758"/>
                  </a:lnTo>
                  <a:lnTo>
                    <a:pt x="974" y="712"/>
                  </a:lnTo>
                  <a:lnTo>
                    <a:pt x="958" y="668"/>
                  </a:lnTo>
                  <a:lnTo>
                    <a:pt x="940" y="622"/>
                  </a:lnTo>
                  <a:lnTo>
                    <a:pt x="920" y="578"/>
                  </a:lnTo>
                  <a:lnTo>
                    <a:pt x="920" y="578"/>
                  </a:lnTo>
                  <a:lnTo>
                    <a:pt x="898" y="536"/>
                  </a:lnTo>
                  <a:lnTo>
                    <a:pt x="874" y="494"/>
                  </a:lnTo>
                  <a:lnTo>
                    <a:pt x="848" y="454"/>
                  </a:lnTo>
                  <a:lnTo>
                    <a:pt x="820" y="416"/>
                  </a:lnTo>
                  <a:lnTo>
                    <a:pt x="790" y="378"/>
                  </a:lnTo>
                  <a:lnTo>
                    <a:pt x="758" y="342"/>
                  </a:lnTo>
                  <a:lnTo>
                    <a:pt x="726" y="308"/>
                  </a:lnTo>
                  <a:lnTo>
                    <a:pt x="692" y="276"/>
                  </a:lnTo>
                  <a:lnTo>
                    <a:pt x="692" y="276"/>
                  </a:lnTo>
                  <a:lnTo>
                    <a:pt x="656" y="244"/>
                  </a:lnTo>
                  <a:lnTo>
                    <a:pt x="618" y="214"/>
                  </a:lnTo>
                  <a:lnTo>
                    <a:pt x="580" y="186"/>
                  </a:lnTo>
                  <a:lnTo>
                    <a:pt x="542" y="160"/>
                  </a:lnTo>
                  <a:lnTo>
                    <a:pt x="500" y="136"/>
                  </a:lnTo>
                  <a:lnTo>
                    <a:pt x="460" y="112"/>
                  </a:lnTo>
                  <a:lnTo>
                    <a:pt x="416" y="92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28" y="56"/>
                  </a:lnTo>
                  <a:lnTo>
                    <a:pt x="282" y="42"/>
                  </a:lnTo>
                  <a:lnTo>
                    <a:pt x="236" y="30"/>
                  </a:lnTo>
                  <a:lnTo>
                    <a:pt x="190" y="20"/>
                  </a:lnTo>
                  <a:lnTo>
                    <a:pt x="144" y="12"/>
                  </a:lnTo>
                  <a:lnTo>
                    <a:pt x="96" y="6"/>
                  </a:lnTo>
                  <a:lnTo>
                    <a:pt x="48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00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6848673" y="1787456"/>
              <a:ext cx="1755775" cy="2686050"/>
            </a:xfrm>
            <a:custGeom>
              <a:avLst/>
              <a:gdLst>
                <a:gd name="T0" fmla="*/ 976 w 1106"/>
                <a:gd name="T1" fmla="*/ 1692 h 1692"/>
                <a:gd name="T2" fmla="*/ 1032 w 1106"/>
                <a:gd name="T3" fmla="*/ 1566 h 1692"/>
                <a:gd name="T4" fmla="*/ 1074 w 1106"/>
                <a:gd name="T5" fmla="*/ 1434 h 1692"/>
                <a:gd name="T6" fmla="*/ 1098 w 1106"/>
                <a:gd name="T7" fmla="*/ 1298 h 1692"/>
                <a:gd name="T8" fmla="*/ 1106 w 1106"/>
                <a:gd name="T9" fmla="*/ 1158 h 1692"/>
                <a:gd name="T10" fmla="*/ 1104 w 1106"/>
                <a:gd name="T11" fmla="*/ 1084 h 1692"/>
                <a:gd name="T12" fmla="*/ 1092 w 1106"/>
                <a:gd name="T13" fmla="*/ 974 h 1692"/>
                <a:gd name="T14" fmla="*/ 1076 w 1106"/>
                <a:gd name="T15" fmla="*/ 900 h 1692"/>
                <a:gd name="T16" fmla="*/ 1058 w 1106"/>
                <a:gd name="T17" fmla="*/ 828 h 1692"/>
                <a:gd name="T18" fmla="*/ 1034 w 1106"/>
                <a:gd name="T19" fmla="*/ 756 h 1692"/>
                <a:gd name="T20" fmla="*/ 1004 w 1106"/>
                <a:gd name="T21" fmla="*/ 684 h 1692"/>
                <a:gd name="T22" fmla="*/ 970 w 1106"/>
                <a:gd name="T23" fmla="*/ 614 h 1692"/>
                <a:gd name="T24" fmla="*/ 950 w 1106"/>
                <a:gd name="T25" fmla="*/ 580 h 1692"/>
                <a:gd name="T26" fmla="*/ 910 w 1106"/>
                <a:gd name="T27" fmla="*/ 514 h 1692"/>
                <a:gd name="T28" fmla="*/ 866 w 1106"/>
                <a:gd name="T29" fmla="*/ 454 h 1692"/>
                <a:gd name="T30" fmla="*/ 820 w 1106"/>
                <a:gd name="T31" fmla="*/ 396 h 1692"/>
                <a:gd name="T32" fmla="*/ 716 w 1106"/>
                <a:gd name="T33" fmla="*/ 292 h 1692"/>
                <a:gd name="T34" fmla="*/ 602 w 1106"/>
                <a:gd name="T35" fmla="*/ 202 h 1692"/>
                <a:gd name="T36" fmla="*/ 478 w 1106"/>
                <a:gd name="T37" fmla="*/ 128 h 1692"/>
                <a:gd name="T38" fmla="*/ 348 w 1106"/>
                <a:gd name="T39" fmla="*/ 72 h 1692"/>
                <a:gd name="T40" fmla="*/ 212 w 1106"/>
                <a:gd name="T41" fmla="*/ 30 h 1692"/>
                <a:gd name="T42" fmla="*/ 72 w 1106"/>
                <a:gd name="T43" fmla="*/ 6 h 1692"/>
                <a:gd name="T44" fmla="*/ 0 w 1106"/>
                <a:gd name="T45" fmla="*/ 16 h 1692"/>
                <a:gd name="T46" fmla="*/ 70 w 1106"/>
                <a:gd name="T47" fmla="*/ 22 h 1692"/>
                <a:gd name="T48" fmla="*/ 208 w 1106"/>
                <a:gd name="T49" fmla="*/ 46 h 1692"/>
                <a:gd name="T50" fmla="*/ 342 w 1106"/>
                <a:gd name="T51" fmla="*/ 86 h 1692"/>
                <a:gd name="T52" fmla="*/ 472 w 1106"/>
                <a:gd name="T53" fmla="*/ 144 h 1692"/>
                <a:gd name="T54" fmla="*/ 592 w 1106"/>
                <a:gd name="T55" fmla="*/ 216 h 1692"/>
                <a:gd name="T56" fmla="*/ 706 w 1106"/>
                <a:gd name="T57" fmla="*/ 304 h 1692"/>
                <a:gd name="T58" fmla="*/ 808 w 1106"/>
                <a:gd name="T59" fmla="*/ 406 h 1692"/>
                <a:gd name="T60" fmla="*/ 876 w 1106"/>
                <a:gd name="T61" fmla="*/ 492 h 1692"/>
                <a:gd name="T62" fmla="*/ 918 w 1106"/>
                <a:gd name="T63" fmla="*/ 556 h 1692"/>
                <a:gd name="T64" fmla="*/ 936 w 1106"/>
                <a:gd name="T65" fmla="*/ 588 h 1692"/>
                <a:gd name="T66" fmla="*/ 974 w 1106"/>
                <a:gd name="T67" fmla="*/ 656 h 1692"/>
                <a:gd name="T68" fmla="*/ 1004 w 1106"/>
                <a:gd name="T69" fmla="*/ 726 h 1692"/>
                <a:gd name="T70" fmla="*/ 1032 w 1106"/>
                <a:gd name="T71" fmla="*/ 796 h 1692"/>
                <a:gd name="T72" fmla="*/ 1052 w 1106"/>
                <a:gd name="T73" fmla="*/ 868 h 1692"/>
                <a:gd name="T74" fmla="*/ 1070 w 1106"/>
                <a:gd name="T75" fmla="*/ 940 h 1692"/>
                <a:gd name="T76" fmla="*/ 1088 w 1106"/>
                <a:gd name="T77" fmla="*/ 1086 h 1692"/>
                <a:gd name="T78" fmla="*/ 1090 w 1106"/>
                <a:gd name="T79" fmla="*/ 1158 h 1692"/>
                <a:gd name="T80" fmla="*/ 1082 w 1106"/>
                <a:gd name="T81" fmla="*/ 1296 h 1692"/>
                <a:gd name="T82" fmla="*/ 1058 w 1106"/>
                <a:gd name="T83" fmla="*/ 1430 h 1692"/>
                <a:gd name="T84" fmla="*/ 1018 w 1106"/>
                <a:gd name="T85" fmla="*/ 1560 h 1692"/>
                <a:gd name="T86" fmla="*/ 962 w 1106"/>
                <a:gd name="T87" fmla="*/ 1686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06" h="1692">
                  <a:moveTo>
                    <a:pt x="976" y="1692"/>
                  </a:moveTo>
                  <a:lnTo>
                    <a:pt x="976" y="1692"/>
                  </a:lnTo>
                  <a:lnTo>
                    <a:pt x="1006" y="1630"/>
                  </a:lnTo>
                  <a:lnTo>
                    <a:pt x="1032" y="1566"/>
                  </a:lnTo>
                  <a:lnTo>
                    <a:pt x="1054" y="1500"/>
                  </a:lnTo>
                  <a:lnTo>
                    <a:pt x="1074" y="1434"/>
                  </a:lnTo>
                  <a:lnTo>
                    <a:pt x="1088" y="1366"/>
                  </a:lnTo>
                  <a:lnTo>
                    <a:pt x="1098" y="1298"/>
                  </a:lnTo>
                  <a:lnTo>
                    <a:pt x="1104" y="1228"/>
                  </a:lnTo>
                  <a:lnTo>
                    <a:pt x="1106" y="1158"/>
                  </a:lnTo>
                  <a:lnTo>
                    <a:pt x="1106" y="1158"/>
                  </a:lnTo>
                  <a:lnTo>
                    <a:pt x="1104" y="1084"/>
                  </a:lnTo>
                  <a:lnTo>
                    <a:pt x="1096" y="1010"/>
                  </a:lnTo>
                  <a:lnTo>
                    <a:pt x="1092" y="974"/>
                  </a:lnTo>
                  <a:lnTo>
                    <a:pt x="1084" y="936"/>
                  </a:lnTo>
                  <a:lnTo>
                    <a:pt x="1076" y="900"/>
                  </a:lnTo>
                  <a:lnTo>
                    <a:pt x="1068" y="864"/>
                  </a:lnTo>
                  <a:lnTo>
                    <a:pt x="1058" y="828"/>
                  </a:lnTo>
                  <a:lnTo>
                    <a:pt x="1046" y="792"/>
                  </a:lnTo>
                  <a:lnTo>
                    <a:pt x="1034" y="756"/>
                  </a:lnTo>
                  <a:lnTo>
                    <a:pt x="1020" y="720"/>
                  </a:lnTo>
                  <a:lnTo>
                    <a:pt x="1004" y="684"/>
                  </a:lnTo>
                  <a:lnTo>
                    <a:pt x="988" y="648"/>
                  </a:lnTo>
                  <a:lnTo>
                    <a:pt x="970" y="614"/>
                  </a:lnTo>
                  <a:lnTo>
                    <a:pt x="950" y="580"/>
                  </a:lnTo>
                  <a:lnTo>
                    <a:pt x="950" y="580"/>
                  </a:lnTo>
                  <a:lnTo>
                    <a:pt x="930" y="546"/>
                  </a:lnTo>
                  <a:lnTo>
                    <a:pt x="910" y="514"/>
                  </a:lnTo>
                  <a:lnTo>
                    <a:pt x="888" y="484"/>
                  </a:lnTo>
                  <a:lnTo>
                    <a:pt x="866" y="454"/>
                  </a:lnTo>
                  <a:lnTo>
                    <a:pt x="844" y="424"/>
                  </a:lnTo>
                  <a:lnTo>
                    <a:pt x="820" y="396"/>
                  </a:lnTo>
                  <a:lnTo>
                    <a:pt x="770" y="342"/>
                  </a:lnTo>
                  <a:lnTo>
                    <a:pt x="716" y="292"/>
                  </a:lnTo>
                  <a:lnTo>
                    <a:pt x="660" y="246"/>
                  </a:lnTo>
                  <a:lnTo>
                    <a:pt x="602" y="202"/>
                  </a:lnTo>
                  <a:lnTo>
                    <a:pt x="542" y="164"/>
                  </a:lnTo>
                  <a:lnTo>
                    <a:pt x="478" y="128"/>
                  </a:lnTo>
                  <a:lnTo>
                    <a:pt x="414" y="98"/>
                  </a:lnTo>
                  <a:lnTo>
                    <a:pt x="348" y="72"/>
                  </a:lnTo>
                  <a:lnTo>
                    <a:pt x="280" y="48"/>
                  </a:lnTo>
                  <a:lnTo>
                    <a:pt x="212" y="30"/>
                  </a:lnTo>
                  <a:lnTo>
                    <a:pt x="142" y="16"/>
                  </a:lnTo>
                  <a:lnTo>
                    <a:pt x="72" y="6"/>
                  </a:ln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70" y="22"/>
                  </a:lnTo>
                  <a:lnTo>
                    <a:pt x="138" y="32"/>
                  </a:lnTo>
                  <a:lnTo>
                    <a:pt x="208" y="46"/>
                  </a:lnTo>
                  <a:lnTo>
                    <a:pt x="276" y="64"/>
                  </a:lnTo>
                  <a:lnTo>
                    <a:pt x="342" y="86"/>
                  </a:lnTo>
                  <a:lnTo>
                    <a:pt x="408" y="112"/>
                  </a:lnTo>
                  <a:lnTo>
                    <a:pt x="472" y="144"/>
                  </a:lnTo>
                  <a:lnTo>
                    <a:pt x="534" y="178"/>
                  </a:lnTo>
                  <a:lnTo>
                    <a:pt x="592" y="216"/>
                  </a:lnTo>
                  <a:lnTo>
                    <a:pt x="650" y="258"/>
                  </a:lnTo>
                  <a:lnTo>
                    <a:pt x="706" y="304"/>
                  </a:lnTo>
                  <a:lnTo>
                    <a:pt x="758" y="354"/>
                  </a:lnTo>
                  <a:lnTo>
                    <a:pt x="808" y="406"/>
                  </a:lnTo>
                  <a:lnTo>
                    <a:pt x="854" y="464"/>
                  </a:lnTo>
                  <a:lnTo>
                    <a:pt x="876" y="492"/>
                  </a:lnTo>
                  <a:lnTo>
                    <a:pt x="898" y="524"/>
                  </a:lnTo>
                  <a:lnTo>
                    <a:pt x="918" y="556"/>
                  </a:lnTo>
                  <a:lnTo>
                    <a:pt x="936" y="588"/>
                  </a:lnTo>
                  <a:lnTo>
                    <a:pt x="936" y="588"/>
                  </a:lnTo>
                  <a:lnTo>
                    <a:pt x="956" y="622"/>
                  </a:lnTo>
                  <a:lnTo>
                    <a:pt x="974" y="656"/>
                  </a:lnTo>
                  <a:lnTo>
                    <a:pt x="990" y="690"/>
                  </a:lnTo>
                  <a:lnTo>
                    <a:pt x="1004" y="726"/>
                  </a:lnTo>
                  <a:lnTo>
                    <a:pt x="1018" y="760"/>
                  </a:lnTo>
                  <a:lnTo>
                    <a:pt x="1032" y="796"/>
                  </a:lnTo>
                  <a:lnTo>
                    <a:pt x="1042" y="832"/>
                  </a:lnTo>
                  <a:lnTo>
                    <a:pt x="1052" y="868"/>
                  </a:lnTo>
                  <a:lnTo>
                    <a:pt x="1062" y="904"/>
                  </a:lnTo>
                  <a:lnTo>
                    <a:pt x="1070" y="940"/>
                  </a:lnTo>
                  <a:lnTo>
                    <a:pt x="1080" y="1012"/>
                  </a:lnTo>
                  <a:lnTo>
                    <a:pt x="1088" y="1086"/>
                  </a:lnTo>
                  <a:lnTo>
                    <a:pt x="1090" y="1158"/>
                  </a:lnTo>
                  <a:lnTo>
                    <a:pt x="1090" y="1158"/>
                  </a:lnTo>
                  <a:lnTo>
                    <a:pt x="1088" y="1228"/>
                  </a:lnTo>
                  <a:lnTo>
                    <a:pt x="1082" y="1296"/>
                  </a:lnTo>
                  <a:lnTo>
                    <a:pt x="1072" y="1362"/>
                  </a:lnTo>
                  <a:lnTo>
                    <a:pt x="1058" y="1430"/>
                  </a:lnTo>
                  <a:lnTo>
                    <a:pt x="1040" y="1496"/>
                  </a:lnTo>
                  <a:lnTo>
                    <a:pt x="1018" y="1560"/>
                  </a:lnTo>
                  <a:lnTo>
                    <a:pt x="992" y="1624"/>
                  </a:lnTo>
                  <a:lnTo>
                    <a:pt x="962" y="1686"/>
                  </a:lnTo>
                  <a:lnTo>
                    <a:pt x="976" y="169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00"/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416421" y="1619062"/>
              <a:ext cx="2520000" cy="2712478"/>
              <a:chOff x="5796416" y="1075290"/>
              <a:chExt cx="2520000" cy="2712478"/>
            </a:xfrm>
          </p:grpSpPr>
          <p:grpSp>
            <p:nvGrpSpPr>
              <p:cNvPr id="67" name="组合 66"/>
              <p:cNvGrpSpPr/>
              <p:nvPr/>
            </p:nvGrpSpPr>
            <p:grpSpPr>
              <a:xfrm>
                <a:off x="5796416" y="1267768"/>
                <a:ext cx="2520000" cy="2520000"/>
                <a:chOff x="5001716" y="1123752"/>
                <a:chExt cx="3314700" cy="3328690"/>
              </a:xfrm>
            </p:grpSpPr>
            <p:sp>
              <p:nvSpPr>
                <p:cNvPr id="72" name="Freeform 7"/>
                <p:cNvSpPr>
                  <a:spLocks/>
                </p:cNvSpPr>
                <p:nvPr/>
              </p:nvSpPr>
              <p:spPr bwMode="auto">
                <a:xfrm>
                  <a:off x="5306516" y="3245942"/>
                  <a:ext cx="2768600" cy="1206500"/>
                </a:xfrm>
                <a:custGeom>
                  <a:avLst/>
                  <a:gdLst>
                    <a:gd name="T0" fmla="*/ 1294 w 1744"/>
                    <a:gd name="T1" fmla="*/ 0 h 760"/>
                    <a:gd name="T2" fmla="*/ 1246 w 1744"/>
                    <a:gd name="T3" fmla="*/ 62 h 760"/>
                    <a:gd name="T4" fmla="*/ 1190 w 1744"/>
                    <a:gd name="T5" fmla="*/ 120 h 760"/>
                    <a:gd name="T6" fmla="*/ 1154 w 1744"/>
                    <a:gd name="T7" fmla="*/ 146 h 760"/>
                    <a:gd name="T8" fmla="*/ 1076 w 1744"/>
                    <a:gd name="T9" fmla="*/ 192 h 760"/>
                    <a:gd name="T10" fmla="*/ 1034 w 1744"/>
                    <a:gd name="T11" fmla="*/ 210 h 760"/>
                    <a:gd name="T12" fmla="*/ 990 w 1744"/>
                    <a:gd name="T13" fmla="*/ 224 h 760"/>
                    <a:gd name="T14" fmla="*/ 900 w 1744"/>
                    <a:gd name="T15" fmla="*/ 238 h 760"/>
                    <a:gd name="T16" fmla="*/ 852 w 1744"/>
                    <a:gd name="T17" fmla="*/ 242 h 760"/>
                    <a:gd name="T18" fmla="*/ 760 w 1744"/>
                    <a:gd name="T19" fmla="*/ 232 h 760"/>
                    <a:gd name="T20" fmla="*/ 714 w 1744"/>
                    <a:gd name="T21" fmla="*/ 224 h 760"/>
                    <a:gd name="T22" fmla="*/ 628 w 1744"/>
                    <a:gd name="T23" fmla="*/ 192 h 760"/>
                    <a:gd name="T24" fmla="*/ 586 w 1744"/>
                    <a:gd name="T25" fmla="*/ 170 h 760"/>
                    <a:gd name="T26" fmla="*/ 510 w 1744"/>
                    <a:gd name="T27" fmla="*/ 116 h 760"/>
                    <a:gd name="T28" fmla="*/ 492 w 1744"/>
                    <a:gd name="T29" fmla="*/ 100 h 760"/>
                    <a:gd name="T30" fmla="*/ 474 w 1744"/>
                    <a:gd name="T31" fmla="*/ 82 h 760"/>
                    <a:gd name="T32" fmla="*/ 458 w 1744"/>
                    <a:gd name="T33" fmla="*/ 66 h 760"/>
                    <a:gd name="T34" fmla="*/ 448 w 1744"/>
                    <a:gd name="T35" fmla="*/ 60 h 760"/>
                    <a:gd name="T36" fmla="*/ 438 w 1744"/>
                    <a:gd name="T37" fmla="*/ 58 h 760"/>
                    <a:gd name="T38" fmla="*/ 254 w 1744"/>
                    <a:gd name="T39" fmla="*/ 48 h 760"/>
                    <a:gd name="T40" fmla="*/ 144 w 1744"/>
                    <a:gd name="T41" fmla="*/ 42 h 760"/>
                    <a:gd name="T42" fmla="*/ 134 w 1744"/>
                    <a:gd name="T43" fmla="*/ 58 h 760"/>
                    <a:gd name="T44" fmla="*/ 110 w 1744"/>
                    <a:gd name="T45" fmla="*/ 104 h 760"/>
                    <a:gd name="T46" fmla="*/ 0 w 1744"/>
                    <a:gd name="T47" fmla="*/ 314 h 760"/>
                    <a:gd name="T48" fmla="*/ 0 w 1744"/>
                    <a:gd name="T49" fmla="*/ 318 h 760"/>
                    <a:gd name="T50" fmla="*/ 6 w 1744"/>
                    <a:gd name="T51" fmla="*/ 330 h 760"/>
                    <a:gd name="T52" fmla="*/ 18 w 1744"/>
                    <a:gd name="T53" fmla="*/ 342 h 760"/>
                    <a:gd name="T54" fmla="*/ 46 w 1744"/>
                    <a:gd name="T55" fmla="*/ 378 h 760"/>
                    <a:gd name="T56" fmla="*/ 110 w 1744"/>
                    <a:gd name="T57" fmla="*/ 452 h 760"/>
                    <a:gd name="T58" fmla="*/ 144 w 1744"/>
                    <a:gd name="T59" fmla="*/ 484 h 760"/>
                    <a:gd name="T60" fmla="*/ 218 w 1744"/>
                    <a:gd name="T61" fmla="*/ 546 h 760"/>
                    <a:gd name="T62" fmla="*/ 296 w 1744"/>
                    <a:gd name="T63" fmla="*/ 600 h 760"/>
                    <a:gd name="T64" fmla="*/ 378 w 1744"/>
                    <a:gd name="T65" fmla="*/ 646 h 760"/>
                    <a:gd name="T66" fmla="*/ 420 w 1744"/>
                    <a:gd name="T67" fmla="*/ 666 h 760"/>
                    <a:gd name="T68" fmla="*/ 508 w 1744"/>
                    <a:gd name="T69" fmla="*/ 702 h 760"/>
                    <a:gd name="T70" fmla="*/ 600 w 1744"/>
                    <a:gd name="T71" fmla="*/ 728 h 760"/>
                    <a:gd name="T72" fmla="*/ 692 w 1744"/>
                    <a:gd name="T73" fmla="*/ 746 h 760"/>
                    <a:gd name="T74" fmla="*/ 788 w 1744"/>
                    <a:gd name="T75" fmla="*/ 758 h 760"/>
                    <a:gd name="T76" fmla="*/ 812 w 1744"/>
                    <a:gd name="T77" fmla="*/ 760 h 760"/>
                    <a:gd name="T78" fmla="*/ 836 w 1744"/>
                    <a:gd name="T79" fmla="*/ 760 h 760"/>
                    <a:gd name="T80" fmla="*/ 886 w 1744"/>
                    <a:gd name="T81" fmla="*/ 760 h 760"/>
                    <a:gd name="T82" fmla="*/ 976 w 1744"/>
                    <a:gd name="T83" fmla="*/ 754 h 760"/>
                    <a:gd name="T84" fmla="*/ 1022 w 1744"/>
                    <a:gd name="T85" fmla="*/ 746 h 760"/>
                    <a:gd name="T86" fmla="*/ 1114 w 1744"/>
                    <a:gd name="T87" fmla="*/ 728 h 760"/>
                    <a:gd name="T88" fmla="*/ 1158 w 1744"/>
                    <a:gd name="T89" fmla="*/ 716 h 760"/>
                    <a:gd name="T90" fmla="*/ 1246 w 1744"/>
                    <a:gd name="T91" fmla="*/ 684 h 760"/>
                    <a:gd name="T92" fmla="*/ 1330 w 1744"/>
                    <a:gd name="T93" fmla="*/ 644 h 760"/>
                    <a:gd name="T94" fmla="*/ 1372 w 1744"/>
                    <a:gd name="T95" fmla="*/ 622 h 760"/>
                    <a:gd name="T96" fmla="*/ 1454 w 1744"/>
                    <a:gd name="T97" fmla="*/ 570 h 760"/>
                    <a:gd name="T98" fmla="*/ 1492 w 1744"/>
                    <a:gd name="T99" fmla="*/ 540 h 760"/>
                    <a:gd name="T100" fmla="*/ 1566 w 1744"/>
                    <a:gd name="T101" fmla="*/ 480 h 760"/>
                    <a:gd name="T102" fmla="*/ 1632 w 1744"/>
                    <a:gd name="T103" fmla="*/ 412 h 760"/>
                    <a:gd name="T104" fmla="*/ 1692 w 1744"/>
                    <a:gd name="T105" fmla="*/ 338 h 760"/>
                    <a:gd name="T106" fmla="*/ 1744 w 1744"/>
                    <a:gd name="T107" fmla="*/ 260 h 760"/>
                    <a:gd name="T108" fmla="*/ 1490 w 1744"/>
                    <a:gd name="T109" fmla="*/ 262 h 760"/>
                    <a:gd name="T110" fmla="*/ 1410 w 1744"/>
                    <a:gd name="T111" fmla="*/ 262 h 760"/>
                    <a:gd name="T112" fmla="*/ 1410 w 1744"/>
                    <a:gd name="T113" fmla="*/ 262 h 760"/>
                    <a:gd name="T114" fmla="*/ 1408 w 1744"/>
                    <a:gd name="T115" fmla="*/ 260 h 760"/>
                    <a:gd name="T116" fmla="*/ 1404 w 1744"/>
                    <a:gd name="T117" fmla="*/ 248 h 760"/>
                    <a:gd name="T118" fmla="*/ 1382 w 1744"/>
                    <a:gd name="T119" fmla="*/ 200 h 760"/>
                    <a:gd name="T120" fmla="*/ 1294 w 1744"/>
                    <a:gd name="T121" fmla="*/ 0 h 7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744" h="760">
                      <a:moveTo>
                        <a:pt x="1294" y="0"/>
                      </a:moveTo>
                      <a:lnTo>
                        <a:pt x="1294" y="0"/>
                      </a:lnTo>
                      <a:lnTo>
                        <a:pt x="1270" y="32"/>
                      </a:lnTo>
                      <a:lnTo>
                        <a:pt x="1246" y="62"/>
                      </a:lnTo>
                      <a:lnTo>
                        <a:pt x="1218" y="92"/>
                      </a:lnTo>
                      <a:lnTo>
                        <a:pt x="1190" y="120"/>
                      </a:lnTo>
                      <a:lnTo>
                        <a:pt x="1190" y="120"/>
                      </a:lnTo>
                      <a:lnTo>
                        <a:pt x="1154" y="146"/>
                      </a:lnTo>
                      <a:lnTo>
                        <a:pt x="1116" y="172"/>
                      </a:lnTo>
                      <a:lnTo>
                        <a:pt x="1076" y="192"/>
                      </a:lnTo>
                      <a:lnTo>
                        <a:pt x="1034" y="210"/>
                      </a:lnTo>
                      <a:lnTo>
                        <a:pt x="1034" y="210"/>
                      </a:lnTo>
                      <a:lnTo>
                        <a:pt x="1012" y="218"/>
                      </a:lnTo>
                      <a:lnTo>
                        <a:pt x="990" y="224"/>
                      </a:lnTo>
                      <a:lnTo>
                        <a:pt x="944" y="232"/>
                      </a:lnTo>
                      <a:lnTo>
                        <a:pt x="900" y="238"/>
                      </a:lnTo>
                      <a:lnTo>
                        <a:pt x="852" y="242"/>
                      </a:lnTo>
                      <a:lnTo>
                        <a:pt x="852" y="242"/>
                      </a:lnTo>
                      <a:lnTo>
                        <a:pt x="806" y="238"/>
                      </a:lnTo>
                      <a:lnTo>
                        <a:pt x="760" y="232"/>
                      </a:lnTo>
                      <a:lnTo>
                        <a:pt x="760" y="232"/>
                      </a:lnTo>
                      <a:lnTo>
                        <a:pt x="714" y="224"/>
                      </a:lnTo>
                      <a:lnTo>
                        <a:pt x="670" y="210"/>
                      </a:lnTo>
                      <a:lnTo>
                        <a:pt x="628" y="192"/>
                      </a:lnTo>
                      <a:lnTo>
                        <a:pt x="586" y="170"/>
                      </a:lnTo>
                      <a:lnTo>
                        <a:pt x="586" y="170"/>
                      </a:lnTo>
                      <a:lnTo>
                        <a:pt x="548" y="144"/>
                      </a:lnTo>
                      <a:lnTo>
                        <a:pt x="510" y="116"/>
                      </a:lnTo>
                      <a:lnTo>
                        <a:pt x="510" y="116"/>
                      </a:lnTo>
                      <a:lnTo>
                        <a:pt x="492" y="100"/>
                      </a:lnTo>
                      <a:lnTo>
                        <a:pt x="474" y="82"/>
                      </a:lnTo>
                      <a:lnTo>
                        <a:pt x="474" y="82"/>
                      </a:lnTo>
                      <a:lnTo>
                        <a:pt x="458" y="66"/>
                      </a:lnTo>
                      <a:lnTo>
                        <a:pt x="458" y="66"/>
                      </a:lnTo>
                      <a:lnTo>
                        <a:pt x="452" y="62"/>
                      </a:lnTo>
                      <a:lnTo>
                        <a:pt x="448" y="60"/>
                      </a:lnTo>
                      <a:lnTo>
                        <a:pt x="438" y="58"/>
                      </a:lnTo>
                      <a:lnTo>
                        <a:pt x="438" y="58"/>
                      </a:lnTo>
                      <a:lnTo>
                        <a:pt x="254" y="48"/>
                      </a:lnTo>
                      <a:lnTo>
                        <a:pt x="254" y="48"/>
                      </a:lnTo>
                      <a:lnTo>
                        <a:pt x="144" y="42"/>
                      </a:lnTo>
                      <a:lnTo>
                        <a:pt x="144" y="42"/>
                      </a:lnTo>
                      <a:lnTo>
                        <a:pt x="138" y="50"/>
                      </a:lnTo>
                      <a:lnTo>
                        <a:pt x="134" y="58"/>
                      </a:lnTo>
                      <a:lnTo>
                        <a:pt x="134" y="58"/>
                      </a:lnTo>
                      <a:lnTo>
                        <a:pt x="110" y="104"/>
                      </a:lnTo>
                      <a:lnTo>
                        <a:pt x="110" y="104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0" y="318"/>
                      </a:lnTo>
                      <a:lnTo>
                        <a:pt x="0" y="322"/>
                      </a:lnTo>
                      <a:lnTo>
                        <a:pt x="6" y="330"/>
                      </a:lnTo>
                      <a:lnTo>
                        <a:pt x="18" y="342"/>
                      </a:lnTo>
                      <a:lnTo>
                        <a:pt x="18" y="342"/>
                      </a:lnTo>
                      <a:lnTo>
                        <a:pt x="46" y="378"/>
                      </a:lnTo>
                      <a:lnTo>
                        <a:pt x="46" y="378"/>
                      </a:lnTo>
                      <a:lnTo>
                        <a:pt x="78" y="416"/>
                      </a:lnTo>
                      <a:lnTo>
                        <a:pt x="110" y="452"/>
                      </a:lnTo>
                      <a:lnTo>
                        <a:pt x="110" y="452"/>
                      </a:lnTo>
                      <a:lnTo>
                        <a:pt x="144" y="484"/>
                      </a:lnTo>
                      <a:lnTo>
                        <a:pt x="180" y="516"/>
                      </a:lnTo>
                      <a:lnTo>
                        <a:pt x="218" y="546"/>
                      </a:lnTo>
                      <a:lnTo>
                        <a:pt x="256" y="574"/>
                      </a:lnTo>
                      <a:lnTo>
                        <a:pt x="296" y="600"/>
                      </a:lnTo>
                      <a:lnTo>
                        <a:pt x="336" y="624"/>
                      </a:lnTo>
                      <a:lnTo>
                        <a:pt x="378" y="646"/>
                      </a:lnTo>
                      <a:lnTo>
                        <a:pt x="420" y="666"/>
                      </a:lnTo>
                      <a:lnTo>
                        <a:pt x="420" y="666"/>
                      </a:lnTo>
                      <a:lnTo>
                        <a:pt x="464" y="686"/>
                      </a:lnTo>
                      <a:lnTo>
                        <a:pt x="508" y="702"/>
                      </a:lnTo>
                      <a:lnTo>
                        <a:pt x="554" y="716"/>
                      </a:lnTo>
                      <a:lnTo>
                        <a:pt x="600" y="728"/>
                      </a:lnTo>
                      <a:lnTo>
                        <a:pt x="646" y="738"/>
                      </a:lnTo>
                      <a:lnTo>
                        <a:pt x="692" y="746"/>
                      </a:lnTo>
                      <a:lnTo>
                        <a:pt x="740" y="754"/>
                      </a:lnTo>
                      <a:lnTo>
                        <a:pt x="788" y="758"/>
                      </a:lnTo>
                      <a:lnTo>
                        <a:pt x="788" y="758"/>
                      </a:lnTo>
                      <a:lnTo>
                        <a:pt x="812" y="760"/>
                      </a:lnTo>
                      <a:lnTo>
                        <a:pt x="836" y="760"/>
                      </a:lnTo>
                      <a:lnTo>
                        <a:pt x="836" y="760"/>
                      </a:lnTo>
                      <a:lnTo>
                        <a:pt x="886" y="760"/>
                      </a:lnTo>
                      <a:lnTo>
                        <a:pt x="886" y="760"/>
                      </a:lnTo>
                      <a:lnTo>
                        <a:pt x="930" y="758"/>
                      </a:lnTo>
                      <a:lnTo>
                        <a:pt x="976" y="754"/>
                      </a:lnTo>
                      <a:lnTo>
                        <a:pt x="976" y="754"/>
                      </a:lnTo>
                      <a:lnTo>
                        <a:pt x="1022" y="746"/>
                      </a:lnTo>
                      <a:lnTo>
                        <a:pt x="1068" y="738"/>
                      </a:lnTo>
                      <a:lnTo>
                        <a:pt x="1114" y="728"/>
                      </a:lnTo>
                      <a:lnTo>
                        <a:pt x="1158" y="716"/>
                      </a:lnTo>
                      <a:lnTo>
                        <a:pt x="1158" y="716"/>
                      </a:lnTo>
                      <a:lnTo>
                        <a:pt x="1202" y="700"/>
                      </a:lnTo>
                      <a:lnTo>
                        <a:pt x="1246" y="684"/>
                      </a:lnTo>
                      <a:lnTo>
                        <a:pt x="1288" y="664"/>
                      </a:lnTo>
                      <a:lnTo>
                        <a:pt x="1330" y="644"/>
                      </a:lnTo>
                      <a:lnTo>
                        <a:pt x="1330" y="644"/>
                      </a:lnTo>
                      <a:lnTo>
                        <a:pt x="1372" y="622"/>
                      </a:lnTo>
                      <a:lnTo>
                        <a:pt x="1414" y="596"/>
                      </a:lnTo>
                      <a:lnTo>
                        <a:pt x="1454" y="570"/>
                      </a:lnTo>
                      <a:lnTo>
                        <a:pt x="1492" y="540"/>
                      </a:lnTo>
                      <a:lnTo>
                        <a:pt x="1492" y="540"/>
                      </a:lnTo>
                      <a:lnTo>
                        <a:pt x="1530" y="512"/>
                      </a:lnTo>
                      <a:lnTo>
                        <a:pt x="1566" y="480"/>
                      </a:lnTo>
                      <a:lnTo>
                        <a:pt x="1600" y="446"/>
                      </a:lnTo>
                      <a:lnTo>
                        <a:pt x="1632" y="412"/>
                      </a:lnTo>
                      <a:lnTo>
                        <a:pt x="1662" y="376"/>
                      </a:lnTo>
                      <a:lnTo>
                        <a:pt x="1692" y="338"/>
                      </a:lnTo>
                      <a:lnTo>
                        <a:pt x="1718" y="300"/>
                      </a:lnTo>
                      <a:lnTo>
                        <a:pt x="1744" y="260"/>
                      </a:lnTo>
                      <a:lnTo>
                        <a:pt x="1744" y="260"/>
                      </a:lnTo>
                      <a:lnTo>
                        <a:pt x="1490" y="262"/>
                      </a:lnTo>
                      <a:lnTo>
                        <a:pt x="149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10" y="262"/>
                      </a:lnTo>
                      <a:lnTo>
                        <a:pt x="1408" y="260"/>
                      </a:lnTo>
                      <a:lnTo>
                        <a:pt x="1406" y="256"/>
                      </a:lnTo>
                      <a:lnTo>
                        <a:pt x="1404" y="248"/>
                      </a:lnTo>
                      <a:lnTo>
                        <a:pt x="1404" y="248"/>
                      </a:lnTo>
                      <a:lnTo>
                        <a:pt x="1382" y="200"/>
                      </a:lnTo>
                      <a:lnTo>
                        <a:pt x="1382" y="200"/>
                      </a:lnTo>
                      <a:lnTo>
                        <a:pt x="1294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/>
                </a:p>
              </p:txBody>
            </p:sp>
            <p:sp>
              <p:nvSpPr>
                <p:cNvPr id="73" name="Freeform 9"/>
                <p:cNvSpPr>
                  <a:spLocks/>
                </p:cNvSpPr>
                <p:nvPr/>
              </p:nvSpPr>
              <p:spPr bwMode="auto">
                <a:xfrm>
                  <a:off x="5001716" y="1123752"/>
                  <a:ext cx="1851025" cy="2540000"/>
                </a:xfrm>
                <a:custGeom>
                  <a:avLst/>
                  <a:gdLst>
                    <a:gd name="T0" fmla="*/ 264 w 1166"/>
                    <a:gd name="T1" fmla="*/ 1410 h 1600"/>
                    <a:gd name="T2" fmla="*/ 310 w 1166"/>
                    <a:gd name="T3" fmla="*/ 1324 h 1600"/>
                    <a:gd name="T4" fmla="*/ 320 w 1166"/>
                    <a:gd name="T5" fmla="*/ 1320 h 1600"/>
                    <a:gd name="T6" fmla="*/ 612 w 1166"/>
                    <a:gd name="T7" fmla="*/ 1342 h 1600"/>
                    <a:gd name="T8" fmla="*/ 566 w 1166"/>
                    <a:gd name="T9" fmla="*/ 1258 h 1600"/>
                    <a:gd name="T10" fmla="*/ 526 w 1166"/>
                    <a:gd name="T11" fmla="*/ 1124 h 1600"/>
                    <a:gd name="T12" fmla="*/ 524 w 1166"/>
                    <a:gd name="T13" fmla="*/ 982 h 1600"/>
                    <a:gd name="T14" fmla="*/ 542 w 1166"/>
                    <a:gd name="T15" fmla="*/ 892 h 1600"/>
                    <a:gd name="T16" fmla="*/ 576 w 1166"/>
                    <a:gd name="T17" fmla="*/ 804 h 1600"/>
                    <a:gd name="T18" fmla="*/ 624 w 1166"/>
                    <a:gd name="T19" fmla="*/ 732 h 1600"/>
                    <a:gd name="T20" fmla="*/ 668 w 1166"/>
                    <a:gd name="T21" fmla="*/ 678 h 1600"/>
                    <a:gd name="T22" fmla="*/ 718 w 1166"/>
                    <a:gd name="T23" fmla="*/ 634 h 1600"/>
                    <a:gd name="T24" fmla="*/ 832 w 1166"/>
                    <a:gd name="T25" fmla="*/ 564 h 1600"/>
                    <a:gd name="T26" fmla="*/ 922 w 1166"/>
                    <a:gd name="T27" fmla="*/ 534 h 1600"/>
                    <a:gd name="T28" fmla="*/ 966 w 1166"/>
                    <a:gd name="T29" fmla="*/ 526 h 1600"/>
                    <a:gd name="T30" fmla="*/ 986 w 1166"/>
                    <a:gd name="T31" fmla="*/ 522 h 1600"/>
                    <a:gd name="T32" fmla="*/ 1010 w 1166"/>
                    <a:gd name="T33" fmla="*/ 520 h 1600"/>
                    <a:gd name="T34" fmla="*/ 1016 w 1166"/>
                    <a:gd name="T35" fmla="*/ 512 h 1600"/>
                    <a:gd name="T36" fmla="*/ 1050 w 1166"/>
                    <a:gd name="T37" fmla="*/ 456 h 1600"/>
                    <a:gd name="T38" fmla="*/ 1126 w 1166"/>
                    <a:gd name="T39" fmla="*/ 336 h 1600"/>
                    <a:gd name="T40" fmla="*/ 1162 w 1166"/>
                    <a:gd name="T41" fmla="*/ 282 h 1600"/>
                    <a:gd name="T42" fmla="*/ 1128 w 1166"/>
                    <a:gd name="T43" fmla="*/ 208 h 1600"/>
                    <a:gd name="T44" fmla="*/ 1010 w 1166"/>
                    <a:gd name="T45" fmla="*/ 4 h 1600"/>
                    <a:gd name="T46" fmla="*/ 998 w 1166"/>
                    <a:gd name="T47" fmla="*/ 0 h 1600"/>
                    <a:gd name="T48" fmla="*/ 932 w 1166"/>
                    <a:gd name="T49" fmla="*/ 6 h 1600"/>
                    <a:gd name="T50" fmla="*/ 834 w 1166"/>
                    <a:gd name="T51" fmla="*/ 22 h 1600"/>
                    <a:gd name="T52" fmla="*/ 742 w 1166"/>
                    <a:gd name="T53" fmla="*/ 44 h 1600"/>
                    <a:gd name="T54" fmla="*/ 610 w 1166"/>
                    <a:gd name="T55" fmla="*/ 94 h 1600"/>
                    <a:gd name="T56" fmla="*/ 484 w 1166"/>
                    <a:gd name="T57" fmla="*/ 162 h 1600"/>
                    <a:gd name="T58" fmla="*/ 406 w 1166"/>
                    <a:gd name="T59" fmla="*/ 218 h 1600"/>
                    <a:gd name="T60" fmla="*/ 300 w 1166"/>
                    <a:gd name="T61" fmla="*/ 312 h 1600"/>
                    <a:gd name="T62" fmla="*/ 206 w 1166"/>
                    <a:gd name="T63" fmla="*/ 422 h 1600"/>
                    <a:gd name="T64" fmla="*/ 152 w 1166"/>
                    <a:gd name="T65" fmla="*/ 500 h 1600"/>
                    <a:gd name="T66" fmla="*/ 86 w 1166"/>
                    <a:gd name="T67" fmla="*/ 628 h 1600"/>
                    <a:gd name="T68" fmla="*/ 38 w 1166"/>
                    <a:gd name="T69" fmla="*/ 764 h 1600"/>
                    <a:gd name="T70" fmla="*/ 16 w 1166"/>
                    <a:gd name="T71" fmla="*/ 858 h 1600"/>
                    <a:gd name="T72" fmla="*/ 4 w 1166"/>
                    <a:gd name="T73" fmla="*/ 952 h 1600"/>
                    <a:gd name="T74" fmla="*/ 0 w 1166"/>
                    <a:gd name="T75" fmla="*/ 1092 h 1600"/>
                    <a:gd name="T76" fmla="*/ 18 w 1166"/>
                    <a:gd name="T77" fmla="*/ 1230 h 1600"/>
                    <a:gd name="T78" fmla="*/ 38 w 1166"/>
                    <a:gd name="T79" fmla="*/ 1322 h 1600"/>
                    <a:gd name="T80" fmla="*/ 64 w 1166"/>
                    <a:gd name="T81" fmla="*/ 1408 h 1600"/>
                    <a:gd name="T82" fmla="*/ 100 w 1166"/>
                    <a:gd name="T83" fmla="*/ 1490 h 1600"/>
                    <a:gd name="T84" fmla="*/ 160 w 1166"/>
                    <a:gd name="T85" fmla="*/ 1600 h 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166" h="1600">
                      <a:moveTo>
                        <a:pt x="160" y="1600"/>
                      </a:moveTo>
                      <a:lnTo>
                        <a:pt x="160" y="1600"/>
                      </a:lnTo>
                      <a:lnTo>
                        <a:pt x="264" y="1410"/>
                      </a:lnTo>
                      <a:lnTo>
                        <a:pt x="264" y="1410"/>
                      </a:lnTo>
                      <a:lnTo>
                        <a:pt x="310" y="1324"/>
                      </a:lnTo>
                      <a:lnTo>
                        <a:pt x="310" y="1324"/>
                      </a:lnTo>
                      <a:lnTo>
                        <a:pt x="314" y="1320"/>
                      </a:lnTo>
                      <a:lnTo>
                        <a:pt x="320" y="1320"/>
                      </a:lnTo>
                      <a:lnTo>
                        <a:pt x="320" y="1320"/>
                      </a:lnTo>
                      <a:lnTo>
                        <a:pt x="360" y="1322"/>
                      </a:lnTo>
                      <a:lnTo>
                        <a:pt x="360" y="1322"/>
                      </a:lnTo>
                      <a:lnTo>
                        <a:pt x="612" y="1342"/>
                      </a:lnTo>
                      <a:lnTo>
                        <a:pt x="612" y="1342"/>
                      </a:lnTo>
                      <a:lnTo>
                        <a:pt x="588" y="1302"/>
                      </a:lnTo>
                      <a:lnTo>
                        <a:pt x="566" y="1258"/>
                      </a:lnTo>
                      <a:lnTo>
                        <a:pt x="548" y="1216"/>
                      </a:lnTo>
                      <a:lnTo>
                        <a:pt x="536" y="1170"/>
                      </a:lnTo>
                      <a:lnTo>
                        <a:pt x="526" y="1124"/>
                      </a:lnTo>
                      <a:lnTo>
                        <a:pt x="520" y="1078"/>
                      </a:lnTo>
                      <a:lnTo>
                        <a:pt x="520" y="1030"/>
                      </a:lnTo>
                      <a:lnTo>
                        <a:pt x="524" y="982"/>
                      </a:lnTo>
                      <a:lnTo>
                        <a:pt x="524" y="982"/>
                      </a:lnTo>
                      <a:lnTo>
                        <a:pt x="530" y="936"/>
                      </a:lnTo>
                      <a:lnTo>
                        <a:pt x="542" y="892"/>
                      </a:lnTo>
                      <a:lnTo>
                        <a:pt x="558" y="848"/>
                      </a:lnTo>
                      <a:lnTo>
                        <a:pt x="576" y="804"/>
                      </a:lnTo>
                      <a:lnTo>
                        <a:pt x="576" y="804"/>
                      </a:lnTo>
                      <a:lnTo>
                        <a:pt x="586" y="784"/>
                      </a:lnTo>
                      <a:lnTo>
                        <a:pt x="598" y="766"/>
                      </a:lnTo>
                      <a:lnTo>
                        <a:pt x="624" y="732"/>
                      </a:lnTo>
                      <a:lnTo>
                        <a:pt x="624" y="732"/>
                      </a:lnTo>
                      <a:lnTo>
                        <a:pt x="652" y="696"/>
                      </a:lnTo>
                      <a:lnTo>
                        <a:pt x="668" y="678"/>
                      </a:lnTo>
                      <a:lnTo>
                        <a:pt x="684" y="662"/>
                      </a:lnTo>
                      <a:lnTo>
                        <a:pt x="684" y="662"/>
                      </a:lnTo>
                      <a:lnTo>
                        <a:pt x="718" y="634"/>
                      </a:lnTo>
                      <a:lnTo>
                        <a:pt x="754" y="606"/>
                      </a:lnTo>
                      <a:lnTo>
                        <a:pt x="792" y="584"/>
                      </a:lnTo>
                      <a:lnTo>
                        <a:pt x="832" y="564"/>
                      </a:lnTo>
                      <a:lnTo>
                        <a:pt x="832" y="564"/>
                      </a:lnTo>
                      <a:lnTo>
                        <a:pt x="876" y="546"/>
                      </a:lnTo>
                      <a:lnTo>
                        <a:pt x="922" y="534"/>
                      </a:lnTo>
                      <a:lnTo>
                        <a:pt x="922" y="534"/>
                      </a:lnTo>
                      <a:lnTo>
                        <a:pt x="944" y="528"/>
                      </a:lnTo>
                      <a:lnTo>
                        <a:pt x="966" y="526"/>
                      </a:lnTo>
                      <a:lnTo>
                        <a:pt x="966" y="526"/>
                      </a:lnTo>
                      <a:lnTo>
                        <a:pt x="986" y="522"/>
                      </a:lnTo>
                      <a:lnTo>
                        <a:pt x="986" y="522"/>
                      </a:lnTo>
                      <a:lnTo>
                        <a:pt x="998" y="522"/>
                      </a:lnTo>
                      <a:lnTo>
                        <a:pt x="1006" y="522"/>
                      </a:lnTo>
                      <a:lnTo>
                        <a:pt x="1010" y="520"/>
                      </a:lnTo>
                      <a:lnTo>
                        <a:pt x="1010" y="520"/>
                      </a:lnTo>
                      <a:lnTo>
                        <a:pt x="1014" y="516"/>
                      </a:lnTo>
                      <a:lnTo>
                        <a:pt x="1016" y="512"/>
                      </a:lnTo>
                      <a:lnTo>
                        <a:pt x="1022" y="502"/>
                      </a:lnTo>
                      <a:lnTo>
                        <a:pt x="1022" y="502"/>
                      </a:lnTo>
                      <a:lnTo>
                        <a:pt x="1050" y="456"/>
                      </a:lnTo>
                      <a:lnTo>
                        <a:pt x="1050" y="456"/>
                      </a:lnTo>
                      <a:lnTo>
                        <a:pt x="1126" y="336"/>
                      </a:lnTo>
                      <a:lnTo>
                        <a:pt x="1126" y="336"/>
                      </a:lnTo>
                      <a:lnTo>
                        <a:pt x="1156" y="290"/>
                      </a:lnTo>
                      <a:lnTo>
                        <a:pt x="1156" y="290"/>
                      </a:lnTo>
                      <a:lnTo>
                        <a:pt x="1162" y="282"/>
                      </a:lnTo>
                      <a:lnTo>
                        <a:pt x="1166" y="274"/>
                      </a:lnTo>
                      <a:lnTo>
                        <a:pt x="1166" y="274"/>
                      </a:lnTo>
                      <a:lnTo>
                        <a:pt x="1128" y="208"/>
                      </a:lnTo>
                      <a:lnTo>
                        <a:pt x="1128" y="208"/>
                      </a:lnTo>
                      <a:lnTo>
                        <a:pt x="1010" y="4"/>
                      </a:lnTo>
                      <a:lnTo>
                        <a:pt x="1010" y="4"/>
                      </a:lnTo>
                      <a:lnTo>
                        <a:pt x="1008" y="2"/>
                      </a:lnTo>
                      <a:lnTo>
                        <a:pt x="1006" y="0"/>
                      </a:lnTo>
                      <a:lnTo>
                        <a:pt x="998" y="0"/>
                      </a:lnTo>
                      <a:lnTo>
                        <a:pt x="982" y="2"/>
                      </a:lnTo>
                      <a:lnTo>
                        <a:pt x="982" y="2"/>
                      </a:lnTo>
                      <a:lnTo>
                        <a:pt x="932" y="6"/>
                      </a:lnTo>
                      <a:lnTo>
                        <a:pt x="932" y="6"/>
                      </a:lnTo>
                      <a:lnTo>
                        <a:pt x="882" y="12"/>
                      </a:lnTo>
                      <a:lnTo>
                        <a:pt x="834" y="22"/>
                      </a:lnTo>
                      <a:lnTo>
                        <a:pt x="834" y="22"/>
                      </a:lnTo>
                      <a:lnTo>
                        <a:pt x="788" y="32"/>
                      </a:lnTo>
                      <a:lnTo>
                        <a:pt x="742" y="44"/>
                      </a:lnTo>
                      <a:lnTo>
                        <a:pt x="698" y="58"/>
                      </a:lnTo>
                      <a:lnTo>
                        <a:pt x="654" y="76"/>
                      </a:lnTo>
                      <a:lnTo>
                        <a:pt x="610" y="94"/>
                      </a:lnTo>
                      <a:lnTo>
                        <a:pt x="566" y="116"/>
                      </a:lnTo>
                      <a:lnTo>
                        <a:pt x="526" y="138"/>
                      </a:lnTo>
                      <a:lnTo>
                        <a:pt x="484" y="162"/>
                      </a:lnTo>
                      <a:lnTo>
                        <a:pt x="484" y="162"/>
                      </a:lnTo>
                      <a:lnTo>
                        <a:pt x="446" y="190"/>
                      </a:lnTo>
                      <a:lnTo>
                        <a:pt x="406" y="218"/>
                      </a:lnTo>
                      <a:lnTo>
                        <a:pt x="370" y="248"/>
                      </a:lnTo>
                      <a:lnTo>
                        <a:pt x="334" y="280"/>
                      </a:lnTo>
                      <a:lnTo>
                        <a:pt x="300" y="312"/>
                      </a:lnTo>
                      <a:lnTo>
                        <a:pt x="268" y="348"/>
                      </a:lnTo>
                      <a:lnTo>
                        <a:pt x="236" y="384"/>
                      </a:lnTo>
                      <a:lnTo>
                        <a:pt x="206" y="422"/>
                      </a:lnTo>
                      <a:lnTo>
                        <a:pt x="206" y="422"/>
                      </a:lnTo>
                      <a:lnTo>
                        <a:pt x="178" y="460"/>
                      </a:lnTo>
                      <a:lnTo>
                        <a:pt x="152" y="500"/>
                      </a:lnTo>
                      <a:lnTo>
                        <a:pt x="128" y="542"/>
                      </a:lnTo>
                      <a:lnTo>
                        <a:pt x="106" y="584"/>
                      </a:lnTo>
                      <a:lnTo>
                        <a:pt x="86" y="628"/>
                      </a:lnTo>
                      <a:lnTo>
                        <a:pt x="68" y="672"/>
                      </a:lnTo>
                      <a:lnTo>
                        <a:pt x="52" y="718"/>
                      </a:lnTo>
                      <a:lnTo>
                        <a:pt x="38" y="764"/>
                      </a:lnTo>
                      <a:lnTo>
                        <a:pt x="38" y="764"/>
                      </a:lnTo>
                      <a:lnTo>
                        <a:pt x="28" y="810"/>
                      </a:lnTo>
                      <a:lnTo>
                        <a:pt x="16" y="858"/>
                      </a:lnTo>
                      <a:lnTo>
                        <a:pt x="10" y="904"/>
                      </a:lnTo>
                      <a:lnTo>
                        <a:pt x="4" y="952"/>
                      </a:lnTo>
                      <a:lnTo>
                        <a:pt x="4" y="952"/>
                      </a:lnTo>
                      <a:lnTo>
                        <a:pt x="2" y="1000"/>
                      </a:lnTo>
                      <a:lnTo>
                        <a:pt x="0" y="1046"/>
                      </a:lnTo>
                      <a:lnTo>
                        <a:pt x="0" y="1092"/>
                      </a:lnTo>
                      <a:lnTo>
                        <a:pt x="4" y="1140"/>
                      </a:lnTo>
                      <a:lnTo>
                        <a:pt x="4" y="1140"/>
                      </a:lnTo>
                      <a:lnTo>
                        <a:pt x="18" y="1230"/>
                      </a:lnTo>
                      <a:lnTo>
                        <a:pt x="26" y="1276"/>
                      </a:lnTo>
                      <a:lnTo>
                        <a:pt x="38" y="1322"/>
                      </a:lnTo>
                      <a:lnTo>
                        <a:pt x="38" y="1322"/>
                      </a:lnTo>
                      <a:lnTo>
                        <a:pt x="50" y="1364"/>
                      </a:lnTo>
                      <a:lnTo>
                        <a:pt x="56" y="1386"/>
                      </a:lnTo>
                      <a:lnTo>
                        <a:pt x="64" y="1408"/>
                      </a:lnTo>
                      <a:lnTo>
                        <a:pt x="64" y="1408"/>
                      </a:lnTo>
                      <a:lnTo>
                        <a:pt x="100" y="1490"/>
                      </a:lnTo>
                      <a:lnTo>
                        <a:pt x="100" y="1490"/>
                      </a:lnTo>
                      <a:lnTo>
                        <a:pt x="114" y="1518"/>
                      </a:lnTo>
                      <a:lnTo>
                        <a:pt x="128" y="1546"/>
                      </a:lnTo>
                      <a:lnTo>
                        <a:pt x="160" y="160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/>
                </a:p>
              </p:txBody>
            </p:sp>
            <p:sp>
              <p:nvSpPr>
                <p:cNvPr id="74" name="Freeform 11"/>
                <p:cNvSpPr>
                  <a:spLocks/>
                </p:cNvSpPr>
                <p:nvPr/>
              </p:nvSpPr>
              <p:spPr bwMode="auto">
                <a:xfrm>
                  <a:off x="6684466" y="1126927"/>
                  <a:ext cx="1631950" cy="2454275"/>
                </a:xfrm>
                <a:custGeom>
                  <a:avLst/>
                  <a:gdLst>
                    <a:gd name="T0" fmla="*/ 122 w 1028"/>
                    <a:gd name="T1" fmla="*/ 210 h 1546"/>
                    <a:gd name="T2" fmla="*/ 162 w 1028"/>
                    <a:gd name="T3" fmla="*/ 282 h 1546"/>
                    <a:gd name="T4" fmla="*/ 154 w 1028"/>
                    <a:gd name="T5" fmla="*/ 294 h 1546"/>
                    <a:gd name="T6" fmla="*/ 126 w 1028"/>
                    <a:gd name="T7" fmla="*/ 336 h 1546"/>
                    <a:gd name="T8" fmla="*/ 16 w 1028"/>
                    <a:gd name="T9" fmla="*/ 518 h 1546"/>
                    <a:gd name="T10" fmla="*/ 106 w 1028"/>
                    <a:gd name="T11" fmla="*/ 532 h 1546"/>
                    <a:gd name="T12" fmla="*/ 236 w 1028"/>
                    <a:gd name="T13" fmla="*/ 580 h 1546"/>
                    <a:gd name="T14" fmla="*/ 328 w 1028"/>
                    <a:gd name="T15" fmla="*/ 646 h 1546"/>
                    <a:gd name="T16" fmla="*/ 378 w 1028"/>
                    <a:gd name="T17" fmla="*/ 694 h 1546"/>
                    <a:gd name="T18" fmla="*/ 406 w 1028"/>
                    <a:gd name="T19" fmla="*/ 732 h 1546"/>
                    <a:gd name="T20" fmla="*/ 454 w 1028"/>
                    <a:gd name="T21" fmla="*/ 808 h 1546"/>
                    <a:gd name="T22" fmla="*/ 482 w 1028"/>
                    <a:gd name="T23" fmla="*/ 872 h 1546"/>
                    <a:gd name="T24" fmla="*/ 508 w 1028"/>
                    <a:gd name="T25" fmla="*/ 986 h 1546"/>
                    <a:gd name="T26" fmla="*/ 510 w 1028"/>
                    <a:gd name="T27" fmla="*/ 1032 h 1546"/>
                    <a:gd name="T28" fmla="*/ 494 w 1028"/>
                    <a:gd name="T29" fmla="*/ 1172 h 1546"/>
                    <a:gd name="T30" fmla="*/ 472 w 1028"/>
                    <a:gd name="T31" fmla="*/ 1240 h 1546"/>
                    <a:gd name="T32" fmla="*/ 454 w 1028"/>
                    <a:gd name="T33" fmla="*/ 1274 h 1546"/>
                    <a:gd name="T34" fmla="*/ 454 w 1028"/>
                    <a:gd name="T35" fmla="*/ 1286 h 1546"/>
                    <a:gd name="T36" fmla="*/ 576 w 1028"/>
                    <a:gd name="T37" fmla="*/ 1542 h 1546"/>
                    <a:gd name="T38" fmla="*/ 580 w 1028"/>
                    <a:gd name="T39" fmla="*/ 1546 h 1546"/>
                    <a:gd name="T40" fmla="*/ 586 w 1028"/>
                    <a:gd name="T41" fmla="*/ 1546 h 1546"/>
                    <a:gd name="T42" fmla="*/ 760 w 1028"/>
                    <a:gd name="T43" fmla="*/ 1542 h 1546"/>
                    <a:gd name="T44" fmla="*/ 882 w 1028"/>
                    <a:gd name="T45" fmla="*/ 1538 h 1546"/>
                    <a:gd name="T46" fmla="*/ 894 w 1028"/>
                    <a:gd name="T47" fmla="*/ 1540 h 1546"/>
                    <a:gd name="T48" fmla="*/ 902 w 1028"/>
                    <a:gd name="T49" fmla="*/ 1538 h 1546"/>
                    <a:gd name="T50" fmla="*/ 916 w 1028"/>
                    <a:gd name="T51" fmla="*/ 1514 h 1546"/>
                    <a:gd name="T52" fmla="*/ 924 w 1028"/>
                    <a:gd name="T53" fmla="*/ 1494 h 1546"/>
                    <a:gd name="T54" fmla="*/ 978 w 1028"/>
                    <a:gd name="T55" fmla="*/ 1364 h 1546"/>
                    <a:gd name="T56" fmla="*/ 1002 w 1028"/>
                    <a:gd name="T57" fmla="*/ 1272 h 1546"/>
                    <a:gd name="T58" fmla="*/ 1024 w 1028"/>
                    <a:gd name="T59" fmla="*/ 1132 h 1546"/>
                    <a:gd name="T60" fmla="*/ 1026 w 1028"/>
                    <a:gd name="T61" fmla="*/ 990 h 1546"/>
                    <a:gd name="T62" fmla="*/ 1018 w 1028"/>
                    <a:gd name="T63" fmla="*/ 896 h 1546"/>
                    <a:gd name="T64" fmla="*/ 990 w 1028"/>
                    <a:gd name="T65" fmla="*/ 758 h 1546"/>
                    <a:gd name="T66" fmla="*/ 958 w 1028"/>
                    <a:gd name="T67" fmla="*/ 668 h 1546"/>
                    <a:gd name="T68" fmla="*/ 920 w 1028"/>
                    <a:gd name="T69" fmla="*/ 578 h 1546"/>
                    <a:gd name="T70" fmla="*/ 848 w 1028"/>
                    <a:gd name="T71" fmla="*/ 454 h 1546"/>
                    <a:gd name="T72" fmla="*/ 758 w 1028"/>
                    <a:gd name="T73" fmla="*/ 342 h 1546"/>
                    <a:gd name="T74" fmla="*/ 692 w 1028"/>
                    <a:gd name="T75" fmla="*/ 276 h 1546"/>
                    <a:gd name="T76" fmla="*/ 580 w 1028"/>
                    <a:gd name="T77" fmla="*/ 186 h 1546"/>
                    <a:gd name="T78" fmla="*/ 460 w 1028"/>
                    <a:gd name="T79" fmla="*/ 112 h 1546"/>
                    <a:gd name="T80" fmla="*/ 372 w 1028"/>
                    <a:gd name="T81" fmla="*/ 74 h 1546"/>
                    <a:gd name="T82" fmla="*/ 236 w 1028"/>
                    <a:gd name="T83" fmla="*/ 30 h 1546"/>
                    <a:gd name="T84" fmla="*/ 96 w 1028"/>
                    <a:gd name="T85" fmla="*/ 6 h 1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28" h="154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22" y="210"/>
                      </a:lnTo>
                      <a:lnTo>
                        <a:pt x="122" y="210"/>
                      </a:lnTo>
                      <a:lnTo>
                        <a:pt x="162" y="282"/>
                      </a:lnTo>
                      <a:lnTo>
                        <a:pt x="162" y="282"/>
                      </a:lnTo>
                      <a:lnTo>
                        <a:pt x="162" y="284"/>
                      </a:lnTo>
                      <a:lnTo>
                        <a:pt x="160" y="288"/>
                      </a:lnTo>
                      <a:lnTo>
                        <a:pt x="154" y="294"/>
                      </a:lnTo>
                      <a:lnTo>
                        <a:pt x="154" y="294"/>
                      </a:lnTo>
                      <a:lnTo>
                        <a:pt x="126" y="336"/>
                      </a:lnTo>
                      <a:lnTo>
                        <a:pt x="126" y="336"/>
                      </a:lnTo>
                      <a:lnTo>
                        <a:pt x="2" y="518"/>
                      </a:lnTo>
                      <a:lnTo>
                        <a:pt x="2" y="518"/>
                      </a:lnTo>
                      <a:lnTo>
                        <a:pt x="16" y="518"/>
                      </a:lnTo>
                      <a:lnTo>
                        <a:pt x="16" y="518"/>
                      </a:lnTo>
                      <a:lnTo>
                        <a:pt x="62" y="524"/>
                      </a:lnTo>
                      <a:lnTo>
                        <a:pt x="106" y="532"/>
                      </a:lnTo>
                      <a:lnTo>
                        <a:pt x="150" y="544"/>
                      </a:lnTo>
                      <a:lnTo>
                        <a:pt x="194" y="560"/>
                      </a:lnTo>
                      <a:lnTo>
                        <a:pt x="236" y="580"/>
                      </a:lnTo>
                      <a:lnTo>
                        <a:pt x="274" y="604"/>
                      </a:lnTo>
                      <a:lnTo>
                        <a:pt x="312" y="630"/>
                      </a:lnTo>
                      <a:lnTo>
                        <a:pt x="328" y="646"/>
                      </a:lnTo>
                      <a:lnTo>
                        <a:pt x="346" y="662"/>
                      </a:lnTo>
                      <a:lnTo>
                        <a:pt x="346" y="662"/>
                      </a:lnTo>
                      <a:lnTo>
                        <a:pt x="378" y="694"/>
                      </a:lnTo>
                      <a:lnTo>
                        <a:pt x="392" y="712"/>
                      </a:lnTo>
                      <a:lnTo>
                        <a:pt x="406" y="732"/>
                      </a:lnTo>
                      <a:lnTo>
                        <a:pt x="406" y="732"/>
                      </a:lnTo>
                      <a:lnTo>
                        <a:pt x="432" y="770"/>
                      </a:lnTo>
                      <a:lnTo>
                        <a:pt x="454" y="808"/>
                      </a:lnTo>
                      <a:lnTo>
                        <a:pt x="454" y="808"/>
                      </a:lnTo>
                      <a:lnTo>
                        <a:pt x="466" y="830"/>
                      </a:lnTo>
                      <a:lnTo>
                        <a:pt x="474" y="850"/>
                      </a:lnTo>
                      <a:lnTo>
                        <a:pt x="482" y="872"/>
                      </a:lnTo>
                      <a:lnTo>
                        <a:pt x="490" y="896"/>
                      </a:lnTo>
                      <a:lnTo>
                        <a:pt x="500" y="942"/>
                      </a:lnTo>
                      <a:lnTo>
                        <a:pt x="508" y="986"/>
                      </a:lnTo>
                      <a:lnTo>
                        <a:pt x="508" y="986"/>
                      </a:lnTo>
                      <a:lnTo>
                        <a:pt x="510" y="1010"/>
                      </a:lnTo>
                      <a:lnTo>
                        <a:pt x="510" y="1032"/>
                      </a:lnTo>
                      <a:lnTo>
                        <a:pt x="510" y="1080"/>
                      </a:lnTo>
                      <a:lnTo>
                        <a:pt x="504" y="1126"/>
                      </a:lnTo>
                      <a:lnTo>
                        <a:pt x="494" y="1172"/>
                      </a:lnTo>
                      <a:lnTo>
                        <a:pt x="494" y="1172"/>
                      </a:lnTo>
                      <a:lnTo>
                        <a:pt x="480" y="1218"/>
                      </a:lnTo>
                      <a:lnTo>
                        <a:pt x="472" y="1240"/>
                      </a:lnTo>
                      <a:lnTo>
                        <a:pt x="462" y="1260"/>
                      </a:lnTo>
                      <a:lnTo>
                        <a:pt x="462" y="1260"/>
                      </a:lnTo>
                      <a:lnTo>
                        <a:pt x="454" y="1274"/>
                      </a:lnTo>
                      <a:lnTo>
                        <a:pt x="454" y="1280"/>
                      </a:lnTo>
                      <a:lnTo>
                        <a:pt x="454" y="1286"/>
                      </a:lnTo>
                      <a:lnTo>
                        <a:pt x="454" y="1286"/>
                      </a:lnTo>
                      <a:lnTo>
                        <a:pt x="472" y="1324"/>
                      </a:lnTo>
                      <a:lnTo>
                        <a:pt x="472" y="1324"/>
                      </a:lnTo>
                      <a:lnTo>
                        <a:pt x="576" y="1542"/>
                      </a:lnTo>
                      <a:lnTo>
                        <a:pt x="576" y="1542"/>
                      </a:lnTo>
                      <a:lnTo>
                        <a:pt x="578" y="1544"/>
                      </a:lnTo>
                      <a:lnTo>
                        <a:pt x="580" y="1546"/>
                      </a:lnTo>
                      <a:lnTo>
                        <a:pt x="580" y="1546"/>
                      </a:lnTo>
                      <a:lnTo>
                        <a:pt x="586" y="1546"/>
                      </a:lnTo>
                      <a:lnTo>
                        <a:pt x="586" y="1546"/>
                      </a:lnTo>
                      <a:lnTo>
                        <a:pt x="624" y="1544"/>
                      </a:lnTo>
                      <a:lnTo>
                        <a:pt x="624" y="1544"/>
                      </a:lnTo>
                      <a:lnTo>
                        <a:pt x="760" y="1542"/>
                      </a:lnTo>
                      <a:lnTo>
                        <a:pt x="760" y="1542"/>
                      </a:lnTo>
                      <a:lnTo>
                        <a:pt x="882" y="1538"/>
                      </a:lnTo>
                      <a:lnTo>
                        <a:pt x="882" y="1538"/>
                      </a:lnTo>
                      <a:lnTo>
                        <a:pt x="888" y="1540"/>
                      </a:lnTo>
                      <a:lnTo>
                        <a:pt x="888" y="1540"/>
                      </a:lnTo>
                      <a:lnTo>
                        <a:pt x="894" y="1540"/>
                      </a:lnTo>
                      <a:lnTo>
                        <a:pt x="894" y="1540"/>
                      </a:lnTo>
                      <a:lnTo>
                        <a:pt x="902" y="1538"/>
                      </a:lnTo>
                      <a:lnTo>
                        <a:pt x="902" y="1538"/>
                      </a:lnTo>
                      <a:lnTo>
                        <a:pt x="906" y="1534"/>
                      </a:lnTo>
                      <a:lnTo>
                        <a:pt x="910" y="1526"/>
                      </a:lnTo>
                      <a:lnTo>
                        <a:pt x="916" y="1514"/>
                      </a:lnTo>
                      <a:lnTo>
                        <a:pt x="916" y="1514"/>
                      </a:lnTo>
                      <a:lnTo>
                        <a:pt x="924" y="1494"/>
                      </a:lnTo>
                      <a:lnTo>
                        <a:pt x="924" y="1494"/>
                      </a:lnTo>
                      <a:lnTo>
                        <a:pt x="944" y="1452"/>
                      </a:lnTo>
                      <a:lnTo>
                        <a:pt x="962" y="1408"/>
                      </a:lnTo>
                      <a:lnTo>
                        <a:pt x="978" y="1364"/>
                      </a:lnTo>
                      <a:lnTo>
                        <a:pt x="992" y="1318"/>
                      </a:lnTo>
                      <a:lnTo>
                        <a:pt x="992" y="1318"/>
                      </a:lnTo>
                      <a:lnTo>
                        <a:pt x="1002" y="1272"/>
                      </a:lnTo>
                      <a:lnTo>
                        <a:pt x="1012" y="1224"/>
                      </a:lnTo>
                      <a:lnTo>
                        <a:pt x="1018" y="1178"/>
                      </a:lnTo>
                      <a:lnTo>
                        <a:pt x="1024" y="1132"/>
                      </a:lnTo>
                      <a:lnTo>
                        <a:pt x="1028" y="1084"/>
                      </a:lnTo>
                      <a:lnTo>
                        <a:pt x="1028" y="1036"/>
                      </a:lnTo>
                      <a:lnTo>
                        <a:pt x="1026" y="990"/>
                      </a:lnTo>
                      <a:lnTo>
                        <a:pt x="1024" y="942"/>
                      </a:lnTo>
                      <a:lnTo>
                        <a:pt x="1024" y="942"/>
                      </a:lnTo>
                      <a:lnTo>
                        <a:pt x="1018" y="896"/>
                      </a:lnTo>
                      <a:lnTo>
                        <a:pt x="1012" y="850"/>
                      </a:lnTo>
                      <a:lnTo>
                        <a:pt x="1002" y="804"/>
                      </a:lnTo>
                      <a:lnTo>
                        <a:pt x="990" y="758"/>
                      </a:lnTo>
                      <a:lnTo>
                        <a:pt x="990" y="758"/>
                      </a:lnTo>
                      <a:lnTo>
                        <a:pt x="974" y="712"/>
                      </a:lnTo>
                      <a:lnTo>
                        <a:pt x="958" y="668"/>
                      </a:lnTo>
                      <a:lnTo>
                        <a:pt x="940" y="622"/>
                      </a:lnTo>
                      <a:lnTo>
                        <a:pt x="920" y="578"/>
                      </a:lnTo>
                      <a:lnTo>
                        <a:pt x="920" y="578"/>
                      </a:lnTo>
                      <a:lnTo>
                        <a:pt x="898" y="536"/>
                      </a:lnTo>
                      <a:lnTo>
                        <a:pt x="874" y="494"/>
                      </a:lnTo>
                      <a:lnTo>
                        <a:pt x="848" y="454"/>
                      </a:lnTo>
                      <a:lnTo>
                        <a:pt x="820" y="416"/>
                      </a:lnTo>
                      <a:lnTo>
                        <a:pt x="790" y="378"/>
                      </a:lnTo>
                      <a:lnTo>
                        <a:pt x="758" y="342"/>
                      </a:lnTo>
                      <a:lnTo>
                        <a:pt x="726" y="308"/>
                      </a:lnTo>
                      <a:lnTo>
                        <a:pt x="692" y="276"/>
                      </a:lnTo>
                      <a:lnTo>
                        <a:pt x="692" y="276"/>
                      </a:lnTo>
                      <a:lnTo>
                        <a:pt x="656" y="244"/>
                      </a:lnTo>
                      <a:lnTo>
                        <a:pt x="618" y="214"/>
                      </a:lnTo>
                      <a:lnTo>
                        <a:pt x="580" y="186"/>
                      </a:lnTo>
                      <a:lnTo>
                        <a:pt x="542" y="160"/>
                      </a:lnTo>
                      <a:lnTo>
                        <a:pt x="500" y="136"/>
                      </a:lnTo>
                      <a:lnTo>
                        <a:pt x="460" y="112"/>
                      </a:lnTo>
                      <a:lnTo>
                        <a:pt x="416" y="92"/>
                      </a:lnTo>
                      <a:lnTo>
                        <a:pt x="372" y="74"/>
                      </a:lnTo>
                      <a:lnTo>
                        <a:pt x="372" y="74"/>
                      </a:lnTo>
                      <a:lnTo>
                        <a:pt x="328" y="56"/>
                      </a:lnTo>
                      <a:lnTo>
                        <a:pt x="282" y="42"/>
                      </a:lnTo>
                      <a:lnTo>
                        <a:pt x="236" y="30"/>
                      </a:lnTo>
                      <a:lnTo>
                        <a:pt x="190" y="20"/>
                      </a:lnTo>
                      <a:lnTo>
                        <a:pt x="144" y="12"/>
                      </a:lnTo>
                      <a:lnTo>
                        <a:pt x="96" y="6"/>
                      </a:lnTo>
                      <a:lnTo>
                        <a:pt x="4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FA8107"/>
                  </a:solidFill>
                </a:ln>
              </p:spPr>
              <p:txBody>
                <a:bodyPr/>
                <a:lstStyle/>
                <a:p>
                  <a:endParaRPr lang="zh-CN" altLang="en-US" sz="1000"/>
                </a:p>
              </p:txBody>
            </p:sp>
            <p:sp>
              <p:nvSpPr>
                <p:cNvPr id="75" name="Freeform 13"/>
                <p:cNvSpPr>
                  <a:spLocks/>
                </p:cNvSpPr>
                <p:nvPr/>
              </p:nvSpPr>
              <p:spPr bwMode="auto">
                <a:xfrm>
                  <a:off x="5881191" y="2003227"/>
                  <a:ext cx="1555750" cy="1555750"/>
                </a:xfrm>
                <a:custGeom>
                  <a:avLst/>
                  <a:gdLst>
                    <a:gd name="T0" fmla="*/ 980 w 980"/>
                    <a:gd name="T1" fmla="*/ 490 h 980"/>
                    <a:gd name="T2" fmla="*/ 978 w 980"/>
                    <a:gd name="T3" fmla="*/ 540 h 980"/>
                    <a:gd name="T4" fmla="*/ 970 w 980"/>
                    <a:gd name="T5" fmla="*/ 590 h 980"/>
                    <a:gd name="T6" fmla="*/ 958 w 980"/>
                    <a:gd name="T7" fmla="*/ 636 h 980"/>
                    <a:gd name="T8" fmla="*/ 922 w 980"/>
                    <a:gd name="T9" fmla="*/ 724 h 980"/>
                    <a:gd name="T10" fmla="*/ 868 w 980"/>
                    <a:gd name="T11" fmla="*/ 802 h 980"/>
                    <a:gd name="T12" fmla="*/ 802 w 980"/>
                    <a:gd name="T13" fmla="*/ 868 h 980"/>
                    <a:gd name="T14" fmla="*/ 724 w 980"/>
                    <a:gd name="T15" fmla="*/ 922 h 980"/>
                    <a:gd name="T16" fmla="*/ 636 w 980"/>
                    <a:gd name="T17" fmla="*/ 958 h 980"/>
                    <a:gd name="T18" fmla="*/ 588 w 980"/>
                    <a:gd name="T19" fmla="*/ 970 h 980"/>
                    <a:gd name="T20" fmla="*/ 540 w 980"/>
                    <a:gd name="T21" fmla="*/ 978 h 980"/>
                    <a:gd name="T22" fmla="*/ 490 w 980"/>
                    <a:gd name="T23" fmla="*/ 980 h 980"/>
                    <a:gd name="T24" fmla="*/ 464 w 980"/>
                    <a:gd name="T25" fmla="*/ 980 h 980"/>
                    <a:gd name="T26" fmla="*/ 416 w 980"/>
                    <a:gd name="T27" fmla="*/ 976 h 980"/>
                    <a:gd name="T28" fmla="*/ 368 w 980"/>
                    <a:gd name="T29" fmla="*/ 966 h 980"/>
                    <a:gd name="T30" fmla="*/ 298 w 980"/>
                    <a:gd name="T31" fmla="*/ 942 h 980"/>
                    <a:gd name="T32" fmla="*/ 216 w 980"/>
                    <a:gd name="T33" fmla="*/ 898 h 980"/>
                    <a:gd name="T34" fmla="*/ 142 w 980"/>
                    <a:gd name="T35" fmla="*/ 838 h 980"/>
                    <a:gd name="T36" fmla="*/ 84 w 980"/>
                    <a:gd name="T37" fmla="*/ 764 h 980"/>
                    <a:gd name="T38" fmla="*/ 38 w 980"/>
                    <a:gd name="T39" fmla="*/ 682 h 980"/>
                    <a:gd name="T40" fmla="*/ 14 w 980"/>
                    <a:gd name="T41" fmla="*/ 612 h 980"/>
                    <a:gd name="T42" fmla="*/ 4 w 980"/>
                    <a:gd name="T43" fmla="*/ 564 h 980"/>
                    <a:gd name="T44" fmla="*/ 0 w 980"/>
                    <a:gd name="T45" fmla="*/ 516 h 980"/>
                    <a:gd name="T46" fmla="*/ 0 w 980"/>
                    <a:gd name="T47" fmla="*/ 490 h 980"/>
                    <a:gd name="T48" fmla="*/ 2 w 980"/>
                    <a:gd name="T49" fmla="*/ 440 h 980"/>
                    <a:gd name="T50" fmla="*/ 10 w 980"/>
                    <a:gd name="T51" fmla="*/ 392 h 980"/>
                    <a:gd name="T52" fmla="*/ 22 w 980"/>
                    <a:gd name="T53" fmla="*/ 344 h 980"/>
                    <a:gd name="T54" fmla="*/ 58 w 980"/>
                    <a:gd name="T55" fmla="*/ 256 h 980"/>
                    <a:gd name="T56" fmla="*/ 112 w 980"/>
                    <a:gd name="T57" fmla="*/ 178 h 980"/>
                    <a:gd name="T58" fmla="*/ 178 w 980"/>
                    <a:gd name="T59" fmla="*/ 112 h 980"/>
                    <a:gd name="T60" fmla="*/ 256 w 980"/>
                    <a:gd name="T61" fmla="*/ 58 h 980"/>
                    <a:gd name="T62" fmla="*/ 344 w 980"/>
                    <a:gd name="T63" fmla="*/ 22 h 980"/>
                    <a:gd name="T64" fmla="*/ 392 w 980"/>
                    <a:gd name="T65" fmla="*/ 10 h 980"/>
                    <a:gd name="T66" fmla="*/ 440 w 980"/>
                    <a:gd name="T67" fmla="*/ 2 h 980"/>
                    <a:gd name="T68" fmla="*/ 490 w 980"/>
                    <a:gd name="T69" fmla="*/ 0 h 980"/>
                    <a:gd name="T70" fmla="*/ 516 w 980"/>
                    <a:gd name="T71" fmla="*/ 0 h 980"/>
                    <a:gd name="T72" fmla="*/ 564 w 980"/>
                    <a:gd name="T73" fmla="*/ 6 h 980"/>
                    <a:gd name="T74" fmla="*/ 612 w 980"/>
                    <a:gd name="T75" fmla="*/ 14 h 980"/>
                    <a:gd name="T76" fmla="*/ 682 w 980"/>
                    <a:gd name="T77" fmla="*/ 38 h 980"/>
                    <a:gd name="T78" fmla="*/ 764 w 980"/>
                    <a:gd name="T79" fmla="*/ 84 h 980"/>
                    <a:gd name="T80" fmla="*/ 838 w 980"/>
                    <a:gd name="T81" fmla="*/ 144 h 980"/>
                    <a:gd name="T82" fmla="*/ 896 w 980"/>
                    <a:gd name="T83" fmla="*/ 216 h 980"/>
                    <a:gd name="T84" fmla="*/ 942 w 980"/>
                    <a:gd name="T85" fmla="*/ 300 h 980"/>
                    <a:gd name="T86" fmla="*/ 966 w 980"/>
                    <a:gd name="T87" fmla="*/ 368 h 980"/>
                    <a:gd name="T88" fmla="*/ 976 w 980"/>
                    <a:gd name="T89" fmla="*/ 416 h 980"/>
                    <a:gd name="T90" fmla="*/ 980 w 980"/>
                    <a:gd name="T91" fmla="*/ 464 h 980"/>
                    <a:gd name="T92" fmla="*/ 980 w 980"/>
                    <a:gd name="T93" fmla="*/ 490 h 9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980" h="980">
                      <a:moveTo>
                        <a:pt x="980" y="490"/>
                      </a:moveTo>
                      <a:lnTo>
                        <a:pt x="980" y="490"/>
                      </a:lnTo>
                      <a:lnTo>
                        <a:pt x="980" y="516"/>
                      </a:lnTo>
                      <a:lnTo>
                        <a:pt x="978" y="540"/>
                      </a:lnTo>
                      <a:lnTo>
                        <a:pt x="976" y="564"/>
                      </a:lnTo>
                      <a:lnTo>
                        <a:pt x="970" y="590"/>
                      </a:lnTo>
                      <a:lnTo>
                        <a:pt x="966" y="612"/>
                      </a:lnTo>
                      <a:lnTo>
                        <a:pt x="958" y="636"/>
                      </a:lnTo>
                      <a:lnTo>
                        <a:pt x="942" y="682"/>
                      </a:lnTo>
                      <a:lnTo>
                        <a:pt x="922" y="724"/>
                      </a:lnTo>
                      <a:lnTo>
                        <a:pt x="896" y="764"/>
                      </a:lnTo>
                      <a:lnTo>
                        <a:pt x="868" y="802"/>
                      </a:lnTo>
                      <a:lnTo>
                        <a:pt x="838" y="838"/>
                      </a:lnTo>
                      <a:lnTo>
                        <a:pt x="802" y="868"/>
                      </a:lnTo>
                      <a:lnTo>
                        <a:pt x="764" y="898"/>
                      </a:lnTo>
                      <a:lnTo>
                        <a:pt x="724" y="922"/>
                      </a:lnTo>
                      <a:lnTo>
                        <a:pt x="682" y="942"/>
                      </a:lnTo>
                      <a:lnTo>
                        <a:pt x="636" y="958"/>
                      </a:lnTo>
                      <a:lnTo>
                        <a:pt x="612" y="966"/>
                      </a:lnTo>
                      <a:lnTo>
                        <a:pt x="588" y="970"/>
                      </a:lnTo>
                      <a:lnTo>
                        <a:pt x="564" y="976"/>
                      </a:lnTo>
                      <a:lnTo>
                        <a:pt x="540" y="978"/>
                      </a:lnTo>
                      <a:lnTo>
                        <a:pt x="516" y="980"/>
                      </a:lnTo>
                      <a:lnTo>
                        <a:pt x="490" y="980"/>
                      </a:lnTo>
                      <a:lnTo>
                        <a:pt x="490" y="980"/>
                      </a:lnTo>
                      <a:lnTo>
                        <a:pt x="464" y="980"/>
                      </a:lnTo>
                      <a:lnTo>
                        <a:pt x="440" y="978"/>
                      </a:lnTo>
                      <a:lnTo>
                        <a:pt x="416" y="976"/>
                      </a:lnTo>
                      <a:lnTo>
                        <a:pt x="392" y="970"/>
                      </a:lnTo>
                      <a:lnTo>
                        <a:pt x="368" y="966"/>
                      </a:lnTo>
                      <a:lnTo>
                        <a:pt x="344" y="958"/>
                      </a:lnTo>
                      <a:lnTo>
                        <a:pt x="298" y="942"/>
                      </a:lnTo>
                      <a:lnTo>
                        <a:pt x="256" y="922"/>
                      </a:lnTo>
                      <a:lnTo>
                        <a:pt x="216" y="898"/>
                      </a:lnTo>
                      <a:lnTo>
                        <a:pt x="178" y="868"/>
                      </a:lnTo>
                      <a:lnTo>
                        <a:pt x="142" y="838"/>
                      </a:lnTo>
                      <a:lnTo>
                        <a:pt x="112" y="802"/>
                      </a:lnTo>
                      <a:lnTo>
                        <a:pt x="84" y="764"/>
                      </a:lnTo>
                      <a:lnTo>
                        <a:pt x="58" y="724"/>
                      </a:lnTo>
                      <a:lnTo>
                        <a:pt x="38" y="682"/>
                      </a:lnTo>
                      <a:lnTo>
                        <a:pt x="22" y="636"/>
                      </a:lnTo>
                      <a:lnTo>
                        <a:pt x="14" y="612"/>
                      </a:lnTo>
                      <a:lnTo>
                        <a:pt x="10" y="590"/>
                      </a:lnTo>
                      <a:lnTo>
                        <a:pt x="4" y="564"/>
                      </a:lnTo>
                      <a:lnTo>
                        <a:pt x="2" y="540"/>
                      </a:lnTo>
                      <a:lnTo>
                        <a:pt x="0" y="516"/>
                      </a:lnTo>
                      <a:lnTo>
                        <a:pt x="0" y="490"/>
                      </a:lnTo>
                      <a:lnTo>
                        <a:pt x="0" y="490"/>
                      </a:lnTo>
                      <a:lnTo>
                        <a:pt x="0" y="464"/>
                      </a:lnTo>
                      <a:lnTo>
                        <a:pt x="2" y="440"/>
                      </a:lnTo>
                      <a:lnTo>
                        <a:pt x="4" y="416"/>
                      </a:lnTo>
                      <a:lnTo>
                        <a:pt x="10" y="392"/>
                      </a:lnTo>
                      <a:lnTo>
                        <a:pt x="14" y="368"/>
                      </a:lnTo>
                      <a:lnTo>
                        <a:pt x="22" y="344"/>
                      </a:lnTo>
                      <a:lnTo>
                        <a:pt x="38" y="300"/>
                      </a:lnTo>
                      <a:lnTo>
                        <a:pt x="58" y="256"/>
                      </a:lnTo>
                      <a:lnTo>
                        <a:pt x="84" y="216"/>
                      </a:lnTo>
                      <a:lnTo>
                        <a:pt x="112" y="178"/>
                      </a:lnTo>
                      <a:lnTo>
                        <a:pt x="142" y="144"/>
                      </a:lnTo>
                      <a:lnTo>
                        <a:pt x="178" y="112"/>
                      </a:lnTo>
                      <a:lnTo>
                        <a:pt x="216" y="84"/>
                      </a:lnTo>
                      <a:lnTo>
                        <a:pt x="256" y="58"/>
                      </a:lnTo>
                      <a:lnTo>
                        <a:pt x="298" y="38"/>
                      </a:lnTo>
                      <a:lnTo>
                        <a:pt x="344" y="22"/>
                      </a:lnTo>
                      <a:lnTo>
                        <a:pt x="368" y="14"/>
                      </a:lnTo>
                      <a:lnTo>
                        <a:pt x="392" y="10"/>
                      </a:lnTo>
                      <a:lnTo>
                        <a:pt x="416" y="6"/>
                      </a:lnTo>
                      <a:lnTo>
                        <a:pt x="440" y="2"/>
                      </a:lnTo>
                      <a:lnTo>
                        <a:pt x="464" y="0"/>
                      </a:lnTo>
                      <a:lnTo>
                        <a:pt x="490" y="0"/>
                      </a:lnTo>
                      <a:lnTo>
                        <a:pt x="490" y="0"/>
                      </a:lnTo>
                      <a:lnTo>
                        <a:pt x="516" y="0"/>
                      </a:lnTo>
                      <a:lnTo>
                        <a:pt x="540" y="2"/>
                      </a:lnTo>
                      <a:lnTo>
                        <a:pt x="564" y="6"/>
                      </a:lnTo>
                      <a:lnTo>
                        <a:pt x="588" y="10"/>
                      </a:lnTo>
                      <a:lnTo>
                        <a:pt x="612" y="14"/>
                      </a:lnTo>
                      <a:lnTo>
                        <a:pt x="636" y="22"/>
                      </a:lnTo>
                      <a:lnTo>
                        <a:pt x="682" y="38"/>
                      </a:lnTo>
                      <a:lnTo>
                        <a:pt x="724" y="58"/>
                      </a:lnTo>
                      <a:lnTo>
                        <a:pt x="764" y="84"/>
                      </a:lnTo>
                      <a:lnTo>
                        <a:pt x="802" y="112"/>
                      </a:lnTo>
                      <a:lnTo>
                        <a:pt x="838" y="144"/>
                      </a:lnTo>
                      <a:lnTo>
                        <a:pt x="868" y="178"/>
                      </a:lnTo>
                      <a:lnTo>
                        <a:pt x="896" y="216"/>
                      </a:lnTo>
                      <a:lnTo>
                        <a:pt x="922" y="256"/>
                      </a:lnTo>
                      <a:lnTo>
                        <a:pt x="942" y="300"/>
                      </a:lnTo>
                      <a:lnTo>
                        <a:pt x="958" y="344"/>
                      </a:lnTo>
                      <a:lnTo>
                        <a:pt x="966" y="368"/>
                      </a:lnTo>
                      <a:lnTo>
                        <a:pt x="970" y="392"/>
                      </a:lnTo>
                      <a:lnTo>
                        <a:pt x="976" y="416"/>
                      </a:lnTo>
                      <a:lnTo>
                        <a:pt x="978" y="440"/>
                      </a:lnTo>
                      <a:lnTo>
                        <a:pt x="980" y="464"/>
                      </a:lnTo>
                      <a:lnTo>
                        <a:pt x="980" y="490"/>
                      </a:lnTo>
                      <a:lnTo>
                        <a:pt x="980" y="49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endParaRPr lang="zh-CN" altLang="en-US" sz="1000"/>
                </a:p>
              </p:txBody>
            </p:sp>
          </p:grpSp>
          <p:sp>
            <p:nvSpPr>
              <p:cNvPr id="68" name="矩形 67"/>
              <p:cNvSpPr/>
              <p:nvPr/>
            </p:nvSpPr>
            <p:spPr>
              <a:xfrm>
                <a:off x="6481816" y="2192856"/>
                <a:ext cx="1179141" cy="828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一公里</a:t>
                </a:r>
                <a:endParaRPr lang="en-US" altLang="zh-CN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生活圈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916861" y="3171424"/>
                <a:ext cx="2241429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深圳通充值查询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 rot="18274493">
                <a:off x="5374245" y="1808270"/>
                <a:ext cx="1975858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社区化便利店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 rot="4125283">
                <a:off x="7147551" y="1871067"/>
                <a:ext cx="1444715" cy="5098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000" dirty="0" smtClean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快餐外卖</a:t>
                </a:r>
                <a:endPara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89" name="Freeform 13"/>
            <p:cNvSpPr>
              <a:spLocks noChangeAspect="1"/>
            </p:cNvSpPr>
            <p:nvPr/>
          </p:nvSpPr>
          <p:spPr bwMode="auto">
            <a:xfrm>
              <a:off x="4876421" y="1290570"/>
              <a:ext cx="3600000" cy="3600000"/>
            </a:xfrm>
            <a:custGeom>
              <a:avLst/>
              <a:gdLst>
                <a:gd name="T0" fmla="*/ 980 w 980"/>
                <a:gd name="T1" fmla="*/ 490 h 980"/>
                <a:gd name="T2" fmla="*/ 978 w 980"/>
                <a:gd name="T3" fmla="*/ 540 h 980"/>
                <a:gd name="T4" fmla="*/ 970 w 980"/>
                <a:gd name="T5" fmla="*/ 590 h 980"/>
                <a:gd name="T6" fmla="*/ 958 w 980"/>
                <a:gd name="T7" fmla="*/ 636 h 980"/>
                <a:gd name="T8" fmla="*/ 922 w 980"/>
                <a:gd name="T9" fmla="*/ 724 h 980"/>
                <a:gd name="T10" fmla="*/ 868 w 980"/>
                <a:gd name="T11" fmla="*/ 802 h 980"/>
                <a:gd name="T12" fmla="*/ 802 w 980"/>
                <a:gd name="T13" fmla="*/ 868 h 980"/>
                <a:gd name="T14" fmla="*/ 724 w 980"/>
                <a:gd name="T15" fmla="*/ 922 h 980"/>
                <a:gd name="T16" fmla="*/ 636 w 980"/>
                <a:gd name="T17" fmla="*/ 958 h 980"/>
                <a:gd name="T18" fmla="*/ 588 w 980"/>
                <a:gd name="T19" fmla="*/ 970 h 980"/>
                <a:gd name="T20" fmla="*/ 540 w 980"/>
                <a:gd name="T21" fmla="*/ 978 h 980"/>
                <a:gd name="T22" fmla="*/ 490 w 980"/>
                <a:gd name="T23" fmla="*/ 980 h 980"/>
                <a:gd name="T24" fmla="*/ 464 w 980"/>
                <a:gd name="T25" fmla="*/ 980 h 980"/>
                <a:gd name="T26" fmla="*/ 416 w 980"/>
                <a:gd name="T27" fmla="*/ 976 h 980"/>
                <a:gd name="T28" fmla="*/ 368 w 980"/>
                <a:gd name="T29" fmla="*/ 966 h 980"/>
                <a:gd name="T30" fmla="*/ 298 w 980"/>
                <a:gd name="T31" fmla="*/ 942 h 980"/>
                <a:gd name="T32" fmla="*/ 216 w 980"/>
                <a:gd name="T33" fmla="*/ 898 h 980"/>
                <a:gd name="T34" fmla="*/ 142 w 980"/>
                <a:gd name="T35" fmla="*/ 838 h 980"/>
                <a:gd name="T36" fmla="*/ 84 w 980"/>
                <a:gd name="T37" fmla="*/ 764 h 980"/>
                <a:gd name="T38" fmla="*/ 38 w 980"/>
                <a:gd name="T39" fmla="*/ 682 h 980"/>
                <a:gd name="T40" fmla="*/ 14 w 980"/>
                <a:gd name="T41" fmla="*/ 612 h 980"/>
                <a:gd name="T42" fmla="*/ 4 w 980"/>
                <a:gd name="T43" fmla="*/ 564 h 980"/>
                <a:gd name="T44" fmla="*/ 0 w 980"/>
                <a:gd name="T45" fmla="*/ 516 h 980"/>
                <a:gd name="T46" fmla="*/ 0 w 980"/>
                <a:gd name="T47" fmla="*/ 490 h 980"/>
                <a:gd name="T48" fmla="*/ 2 w 980"/>
                <a:gd name="T49" fmla="*/ 440 h 980"/>
                <a:gd name="T50" fmla="*/ 10 w 980"/>
                <a:gd name="T51" fmla="*/ 392 h 980"/>
                <a:gd name="T52" fmla="*/ 22 w 980"/>
                <a:gd name="T53" fmla="*/ 344 h 980"/>
                <a:gd name="T54" fmla="*/ 58 w 980"/>
                <a:gd name="T55" fmla="*/ 256 h 980"/>
                <a:gd name="T56" fmla="*/ 112 w 980"/>
                <a:gd name="T57" fmla="*/ 178 h 980"/>
                <a:gd name="T58" fmla="*/ 178 w 980"/>
                <a:gd name="T59" fmla="*/ 112 h 980"/>
                <a:gd name="T60" fmla="*/ 256 w 980"/>
                <a:gd name="T61" fmla="*/ 58 h 980"/>
                <a:gd name="T62" fmla="*/ 344 w 980"/>
                <a:gd name="T63" fmla="*/ 22 h 980"/>
                <a:gd name="T64" fmla="*/ 392 w 980"/>
                <a:gd name="T65" fmla="*/ 10 h 980"/>
                <a:gd name="T66" fmla="*/ 440 w 980"/>
                <a:gd name="T67" fmla="*/ 2 h 980"/>
                <a:gd name="T68" fmla="*/ 490 w 980"/>
                <a:gd name="T69" fmla="*/ 0 h 980"/>
                <a:gd name="T70" fmla="*/ 516 w 980"/>
                <a:gd name="T71" fmla="*/ 0 h 980"/>
                <a:gd name="T72" fmla="*/ 564 w 980"/>
                <a:gd name="T73" fmla="*/ 6 h 980"/>
                <a:gd name="T74" fmla="*/ 612 w 980"/>
                <a:gd name="T75" fmla="*/ 14 h 980"/>
                <a:gd name="T76" fmla="*/ 682 w 980"/>
                <a:gd name="T77" fmla="*/ 38 h 980"/>
                <a:gd name="T78" fmla="*/ 764 w 980"/>
                <a:gd name="T79" fmla="*/ 84 h 980"/>
                <a:gd name="T80" fmla="*/ 838 w 980"/>
                <a:gd name="T81" fmla="*/ 144 h 980"/>
                <a:gd name="T82" fmla="*/ 896 w 980"/>
                <a:gd name="T83" fmla="*/ 216 h 980"/>
                <a:gd name="T84" fmla="*/ 942 w 980"/>
                <a:gd name="T85" fmla="*/ 300 h 980"/>
                <a:gd name="T86" fmla="*/ 966 w 980"/>
                <a:gd name="T87" fmla="*/ 368 h 980"/>
                <a:gd name="T88" fmla="*/ 976 w 980"/>
                <a:gd name="T89" fmla="*/ 416 h 980"/>
                <a:gd name="T90" fmla="*/ 980 w 980"/>
                <a:gd name="T91" fmla="*/ 464 h 980"/>
                <a:gd name="T92" fmla="*/ 980 w 980"/>
                <a:gd name="T93" fmla="*/ 49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80" h="980">
                  <a:moveTo>
                    <a:pt x="980" y="490"/>
                  </a:moveTo>
                  <a:lnTo>
                    <a:pt x="980" y="490"/>
                  </a:lnTo>
                  <a:lnTo>
                    <a:pt x="980" y="516"/>
                  </a:lnTo>
                  <a:lnTo>
                    <a:pt x="978" y="540"/>
                  </a:lnTo>
                  <a:lnTo>
                    <a:pt x="976" y="564"/>
                  </a:lnTo>
                  <a:lnTo>
                    <a:pt x="970" y="590"/>
                  </a:lnTo>
                  <a:lnTo>
                    <a:pt x="966" y="612"/>
                  </a:lnTo>
                  <a:lnTo>
                    <a:pt x="958" y="636"/>
                  </a:lnTo>
                  <a:lnTo>
                    <a:pt x="942" y="682"/>
                  </a:lnTo>
                  <a:lnTo>
                    <a:pt x="922" y="724"/>
                  </a:lnTo>
                  <a:lnTo>
                    <a:pt x="896" y="764"/>
                  </a:lnTo>
                  <a:lnTo>
                    <a:pt x="868" y="802"/>
                  </a:lnTo>
                  <a:lnTo>
                    <a:pt x="838" y="838"/>
                  </a:lnTo>
                  <a:lnTo>
                    <a:pt x="802" y="868"/>
                  </a:lnTo>
                  <a:lnTo>
                    <a:pt x="764" y="898"/>
                  </a:lnTo>
                  <a:lnTo>
                    <a:pt x="724" y="922"/>
                  </a:lnTo>
                  <a:lnTo>
                    <a:pt x="682" y="942"/>
                  </a:lnTo>
                  <a:lnTo>
                    <a:pt x="636" y="958"/>
                  </a:lnTo>
                  <a:lnTo>
                    <a:pt x="612" y="966"/>
                  </a:lnTo>
                  <a:lnTo>
                    <a:pt x="588" y="970"/>
                  </a:lnTo>
                  <a:lnTo>
                    <a:pt x="564" y="976"/>
                  </a:lnTo>
                  <a:lnTo>
                    <a:pt x="540" y="978"/>
                  </a:lnTo>
                  <a:lnTo>
                    <a:pt x="516" y="980"/>
                  </a:lnTo>
                  <a:lnTo>
                    <a:pt x="490" y="980"/>
                  </a:lnTo>
                  <a:lnTo>
                    <a:pt x="490" y="980"/>
                  </a:lnTo>
                  <a:lnTo>
                    <a:pt x="464" y="980"/>
                  </a:lnTo>
                  <a:lnTo>
                    <a:pt x="440" y="978"/>
                  </a:lnTo>
                  <a:lnTo>
                    <a:pt x="416" y="976"/>
                  </a:lnTo>
                  <a:lnTo>
                    <a:pt x="392" y="970"/>
                  </a:lnTo>
                  <a:lnTo>
                    <a:pt x="368" y="966"/>
                  </a:lnTo>
                  <a:lnTo>
                    <a:pt x="344" y="958"/>
                  </a:lnTo>
                  <a:lnTo>
                    <a:pt x="298" y="942"/>
                  </a:lnTo>
                  <a:lnTo>
                    <a:pt x="256" y="922"/>
                  </a:lnTo>
                  <a:lnTo>
                    <a:pt x="216" y="898"/>
                  </a:lnTo>
                  <a:lnTo>
                    <a:pt x="178" y="868"/>
                  </a:lnTo>
                  <a:lnTo>
                    <a:pt x="142" y="838"/>
                  </a:lnTo>
                  <a:lnTo>
                    <a:pt x="112" y="802"/>
                  </a:lnTo>
                  <a:lnTo>
                    <a:pt x="84" y="764"/>
                  </a:lnTo>
                  <a:lnTo>
                    <a:pt x="58" y="724"/>
                  </a:lnTo>
                  <a:lnTo>
                    <a:pt x="38" y="682"/>
                  </a:lnTo>
                  <a:lnTo>
                    <a:pt x="22" y="636"/>
                  </a:lnTo>
                  <a:lnTo>
                    <a:pt x="14" y="612"/>
                  </a:lnTo>
                  <a:lnTo>
                    <a:pt x="10" y="590"/>
                  </a:lnTo>
                  <a:lnTo>
                    <a:pt x="4" y="564"/>
                  </a:lnTo>
                  <a:lnTo>
                    <a:pt x="2" y="540"/>
                  </a:lnTo>
                  <a:lnTo>
                    <a:pt x="0" y="516"/>
                  </a:lnTo>
                  <a:lnTo>
                    <a:pt x="0" y="490"/>
                  </a:lnTo>
                  <a:lnTo>
                    <a:pt x="0" y="490"/>
                  </a:lnTo>
                  <a:lnTo>
                    <a:pt x="0" y="464"/>
                  </a:lnTo>
                  <a:lnTo>
                    <a:pt x="2" y="440"/>
                  </a:lnTo>
                  <a:lnTo>
                    <a:pt x="4" y="416"/>
                  </a:lnTo>
                  <a:lnTo>
                    <a:pt x="10" y="392"/>
                  </a:lnTo>
                  <a:lnTo>
                    <a:pt x="14" y="368"/>
                  </a:lnTo>
                  <a:lnTo>
                    <a:pt x="22" y="344"/>
                  </a:lnTo>
                  <a:lnTo>
                    <a:pt x="38" y="300"/>
                  </a:lnTo>
                  <a:lnTo>
                    <a:pt x="58" y="256"/>
                  </a:lnTo>
                  <a:lnTo>
                    <a:pt x="84" y="216"/>
                  </a:lnTo>
                  <a:lnTo>
                    <a:pt x="112" y="178"/>
                  </a:lnTo>
                  <a:lnTo>
                    <a:pt x="142" y="144"/>
                  </a:lnTo>
                  <a:lnTo>
                    <a:pt x="178" y="112"/>
                  </a:lnTo>
                  <a:lnTo>
                    <a:pt x="216" y="84"/>
                  </a:lnTo>
                  <a:lnTo>
                    <a:pt x="256" y="58"/>
                  </a:lnTo>
                  <a:lnTo>
                    <a:pt x="298" y="38"/>
                  </a:lnTo>
                  <a:lnTo>
                    <a:pt x="344" y="22"/>
                  </a:lnTo>
                  <a:lnTo>
                    <a:pt x="368" y="14"/>
                  </a:lnTo>
                  <a:lnTo>
                    <a:pt x="392" y="10"/>
                  </a:lnTo>
                  <a:lnTo>
                    <a:pt x="416" y="6"/>
                  </a:lnTo>
                  <a:lnTo>
                    <a:pt x="440" y="2"/>
                  </a:lnTo>
                  <a:lnTo>
                    <a:pt x="464" y="0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516" y="0"/>
                  </a:lnTo>
                  <a:lnTo>
                    <a:pt x="540" y="2"/>
                  </a:lnTo>
                  <a:lnTo>
                    <a:pt x="564" y="6"/>
                  </a:lnTo>
                  <a:lnTo>
                    <a:pt x="588" y="10"/>
                  </a:lnTo>
                  <a:lnTo>
                    <a:pt x="612" y="14"/>
                  </a:lnTo>
                  <a:lnTo>
                    <a:pt x="636" y="22"/>
                  </a:lnTo>
                  <a:lnTo>
                    <a:pt x="682" y="38"/>
                  </a:lnTo>
                  <a:lnTo>
                    <a:pt x="724" y="58"/>
                  </a:lnTo>
                  <a:lnTo>
                    <a:pt x="764" y="84"/>
                  </a:lnTo>
                  <a:lnTo>
                    <a:pt x="802" y="112"/>
                  </a:lnTo>
                  <a:lnTo>
                    <a:pt x="838" y="144"/>
                  </a:lnTo>
                  <a:lnTo>
                    <a:pt x="868" y="178"/>
                  </a:lnTo>
                  <a:lnTo>
                    <a:pt x="896" y="216"/>
                  </a:lnTo>
                  <a:lnTo>
                    <a:pt x="922" y="256"/>
                  </a:lnTo>
                  <a:lnTo>
                    <a:pt x="942" y="300"/>
                  </a:lnTo>
                  <a:lnTo>
                    <a:pt x="958" y="344"/>
                  </a:lnTo>
                  <a:lnTo>
                    <a:pt x="966" y="368"/>
                  </a:lnTo>
                  <a:lnTo>
                    <a:pt x="970" y="392"/>
                  </a:lnTo>
                  <a:lnTo>
                    <a:pt x="976" y="416"/>
                  </a:lnTo>
                  <a:lnTo>
                    <a:pt x="978" y="440"/>
                  </a:lnTo>
                  <a:lnTo>
                    <a:pt x="980" y="464"/>
                  </a:lnTo>
                  <a:lnTo>
                    <a:pt x="980" y="490"/>
                  </a:lnTo>
                  <a:lnTo>
                    <a:pt x="980" y="490"/>
                  </a:lnTo>
                  <a:close/>
                </a:path>
              </a:pathLst>
            </a:custGeom>
            <a:noFill/>
            <a:ln>
              <a:solidFill>
                <a:srgbClr val="00B050"/>
              </a:solidFill>
            </a:ln>
          </p:spPr>
          <p:txBody>
            <a:bodyPr/>
            <a:lstStyle/>
            <a:p>
              <a:endParaRPr lang="zh-CN" altLang="en-US" sz="1000"/>
            </a:p>
          </p:txBody>
        </p:sp>
        <p:sp>
          <p:nvSpPr>
            <p:cNvPr id="90" name="矩形 89"/>
            <p:cNvSpPr/>
            <p:nvPr/>
          </p:nvSpPr>
          <p:spPr>
            <a:xfrm>
              <a:off x="6219637" y="1354347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停车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 rot="1874842">
              <a:off x="7064511" y="1557794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洗车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 rot="4106264">
              <a:off x="7563011" y="2283049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洗</a:t>
              </a:r>
              <a:r>
                <a:rPr lang="zh-CN" altLang="en-US" sz="1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衣</a:t>
              </a:r>
            </a:p>
          </p:txBody>
        </p:sp>
        <p:sp>
          <p:nvSpPr>
            <p:cNvPr id="94" name="矩形 93"/>
            <p:cNvSpPr/>
            <p:nvPr/>
          </p:nvSpPr>
          <p:spPr>
            <a:xfrm rot="18503668">
              <a:off x="4811532" y="1869858"/>
              <a:ext cx="1444715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宠物服务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 rot="3072922">
              <a:off x="5110795" y="3845372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餐饮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 rot="20872257">
              <a:off x="4827063" y="2958455"/>
              <a:ext cx="701110" cy="7223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电影</a:t>
              </a:r>
            </a:p>
          </p:txBody>
        </p:sp>
        <p:sp>
          <p:nvSpPr>
            <p:cNvPr id="97" name="文本框 96"/>
            <p:cNvSpPr txBox="1"/>
            <p:nvPr/>
          </p:nvSpPr>
          <p:spPr>
            <a:xfrm rot="810313">
              <a:off x="7855867" y="2968178"/>
              <a:ext cx="701110" cy="722358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理发</a:t>
              </a:r>
            </a:p>
          </p:txBody>
        </p:sp>
        <p:sp>
          <p:nvSpPr>
            <p:cNvPr id="99" name="矩形 98"/>
            <p:cNvSpPr/>
            <p:nvPr/>
          </p:nvSpPr>
          <p:spPr>
            <a:xfrm rot="19873149">
              <a:off x="7269776" y="3921057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家政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6215164" y="4472011"/>
              <a:ext cx="913570" cy="509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快递</a:t>
              </a:r>
              <a:endParaRPr lang="zh-CN" altLang="en-US" sz="1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6" name="肘形连接符 5"/>
          <p:cNvCxnSpPr/>
          <p:nvPr/>
        </p:nvCxnSpPr>
        <p:spPr bwMode="auto">
          <a:xfrm flipV="1">
            <a:off x="3419872" y="4355503"/>
            <a:ext cx="1440160" cy="58467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肘形连接符 45"/>
          <p:cNvCxnSpPr/>
          <p:nvPr/>
        </p:nvCxnSpPr>
        <p:spPr bwMode="auto">
          <a:xfrm flipV="1">
            <a:off x="4283968" y="3768509"/>
            <a:ext cx="1440160" cy="58467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肘形连接符 46"/>
          <p:cNvCxnSpPr/>
          <p:nvPr/>
        </p:nvCxnSpPr>
        <p:spPr bwMode="auto">
          <a:xfrm flipV="1">
            <a:off x="5220072" y="3190224"/>
            <a:ext cx="1440160" cy="58467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肘形连接符 47"/>
          <p:cNvCxnSpPr/>
          <p:nvPr/>
        </p:nvCxnSpPr>
        <p:spPr bwMode="auto">
          <a:xfrm flipV="1">
            <a:off x="6084168" y="2528444"/>
            <a:ext cx="2856234" cy="659461"/>
          </a:xfrm>
          <a:prstGeom prst="bentConnector3">
            <a:avLst>
              <a:gd name="adj1" fmla="val 26828"/>
            </a:avLst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矩形 52"/>
          <p:cNvSpPr/>
          <p:nvPr/>
        </p:nvSpPr>
        <p:spPr>
          <a:xfrm>
            <a:off x="2976045" y="3821180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社会化互动</a:t>
            </a:r>
            <a:endParaRPr lang="zh-CN" altLang="en-US" sz="2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283968" y="315215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广告分发</a:t>
            </a:r>
            <a:endParaRPr lang="zh-CN" altLang="en-US" sz="2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453225" y="2556502"/>
            <a:ext cx="12618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</a:t>
            </a:r>
            <a:endParaRPr lang="zh-CN" altLang="en-US" sz="2800" b="1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4112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3568" y="1555800"/>
            <a:ext cx="7848872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阿里巴巴未来生活概念正在打造中。昨日，阿里巴巴集团与杭州市下城区政府联合宣布达成战略合作，将武林商圈打造成为全国首个“未来商圈”，共同探索武林商圈转型升级与运营的新模式。　　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据悉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消费者可以通过手机淘宝或支付宝钱包扫描武林商圈的二维码，即可进入武林商圈的汇聚页面。这一汇聚页面，集成了武林商圈内的商户，成为一个在手机上的虚拟“武林商圈”，类似于镜像，但又真实存在。消费者也可以在支付宝钱包的服务窗中添加“武林商圈”，选择关注，点击“逛武林”，也能在支付宝钱包中同步逛武林，体验虚拟与现实深度融合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新闻一则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172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323528" y="25965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推代理：</a:t>
            </a:r>
            <a:endParaRPr lang="en-US" altLang="zh-CN" sz="2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我们拥有用户，代理会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颠</a:t>
            </a:r>
            <a:r>
              <a:rPr lang="en-US" altLang="zh-CN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颠的涌过来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3860056"/>
            <a:ext cx="468052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深圳地区的按片区代理：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加盟押金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店铺有代理自主发展，交易分成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让利的代理政策，迅速积累商铺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698" b="69535" l="600" r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664" b="29802"/>
          <a:stretch/>
        </p:blipFill>
        <p:spPr>
          <a:xfrm>
            <a:off x="2195736" y="1322413"/>
            <a:ext cx="476250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6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右箭头 23"/>
          <p:cNvSpPr/>
          <p:nvPr/>
        </p:nvSpPr>
        <p:spPr bwMode="auto">
          <a:xfrm rot="18591652">
            <a:off x="2133734" y="1618766"/>
            <a:ext cx="3654721" cy="504056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>
            <a:spLocks/>
          </p:cNvSpPr>
          <p:nvPr/>
        </p:nvSpPr>
        <p:spPr bwMode="auto">
          <a:xfrm>
            <a:off x="3299099" y="2419920"/>
            <a:ext cx="216000" cy="216000"/>
          </a:xfrm>
          <a:prstGeom prst="ellipse">
            <a:avLst/>
          </a:prstGeom>
          <a:solidFill>
            <a:srgbClr val="FA8107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 rot="20406457">
            <a:off x="2598627" y="2181297"/>
            <a:ext cx="4554615" cy="504056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实现路线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椭圆 16"/>
          <p:cNvSpPr>
            <a:spLocks/>
          </p:cNvSpPr>
          <p:nvPr/>
        </p:nvSpPr>
        <p:spPr bwMode="auto">
          <a:xfrm>
            <a:off x="4716040" y="2347912"/>
            <a:ext cx="216000" cy="216000"/>
          </a:xfrm>
          <a:prstGeom prst="ellipse">
            <a:avLst/>
          </a:prstGeom>
          <a:solidFill>
            <a:srgbClr val="FA8107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右箭头 14"/>
          <p:cNvSpPr/>
          <p:nvPr/>
        </p:nvSpPr>
        <p:spPr bwMode="auto">
          <a:xfrm rot="3150859">
            <a:off x="2881322" y="3966355"/>
            <a:ext cx="2874073" cy="504056"/>
          </a:xfrm>
          <a:prstGeom prst="rightArrow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>
            <a:spLocks/>
          </p:cNvSpPr>
          <p:nvPr/>
        </p:nvSpPr>
        <p:spPr bwMode="auto">
          <a:xfrm>
            <a:off x="4299912" y="4208453"/>
            <a:ext cx="216000" cy="216000"/>
          </a:xfrm>
          <a:prstGeom prst="ellipse">
            <a:avLst/>
          </a:prstGeom>
          <a:solidFill>
            <a:srgbClr val="FA8107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1187624" y="2770075"/>
            <a:ext cx="6912768" cy="948002"/>
            <a:chOff x="1187624" y="2770075"/>
            <a:chExt cx="6912768" cy="948002"/>
          </a:xfrm>
        </p:grpSpPr>
        <p:sp>
          <p:nvSpPr>
            <p:cNvPr id="2" name="右箭头 1"/>
            <p:cNvSpPr/>
            <p:nvPr/>
          </p:nvSpPr>
          <p:spPr bwMode="auto">
            <a:xfrm>
              <a:off x="1187624" y="2770075"/>
              <a:ext cx="6912768" cy="948002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椭圆 2"/>
            <p:cNvSpPr>
              <a:spLocks/>
            </p:cNvSpPr>
            <p:nvPr/>
          </p:nvSpPr>
          <p:spPr bwMode="auto">
            <a:xfrm>
              <a:off x="1331982" y="3130458"/>
              <a:ext cx="216000" cy="216000"/>
            </a:xfrm>
            <a:prstGeom prst="ellipse">
              <a:avLst/>
            </a:prstGeom>
            <a:solidFill>
              <a:srgbClr val="FA8107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椭圆 21"/>
            <p:cNvSpPr>
              <a:spLocks/>
            </p:cNvSpPr>
            <p:nvPr/>
          </p:nvSpPr>
          <p:spPr bwMode="auto">
            <a:xfrm>
              <a:off x="5868168" y="3142889"/>
              <a:ext cx="216000" cy="216000"/>
            </a:xfrm>
            <a:prstGeom prst="ellipse">
              <a:avLst/>
            </a:prstGeom>
            <a:solidFill>
              <a:srgbClr val="FA8107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椭圆 26"/>
            <p:cNvSpPr>
              <a:spLocks/>
            </p:cNvSpPr>
            <p:nvPr/>
          </p:nvSpPr>
          <p:spPr bwMode="auto">
            <a:xfrm>
              <a:off x="3328914" y="3142889"/>
              <a:ext cx="216000" cy="216000"/>
            </a:xfrm>
            <a:prstGeom prst="ellipse">
              <a:avLst/>
            </a:prstGeom>
            <a:solidFill>
              <a:srgbClr val="FA8107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9" name="直接箭头连接符 8"/>
          <p:cNvCxnSpPr>
            <a:stCxn id="25" idx="0"/>
            <a:endCxn id="30" idx="2"/>
          </p:cNvCxnSpPr>
          <p:nvPr/>
        </p:nvCxnSpPr>
        <p:spPr bwMode="auto">
          <a:xfrm flipV="1">
            <a:off x="3407099" y="1842424"/>
            <a:ext cx="177" cy="5774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文本框 29"/>
          <p:cNvSpPr txBox="1"/>
          <p:nvPr/>
        </p:nvSpPr>
        <p:spPr>
          <a:xfrm>
            <a:off x="2915816" y="1473092"/>
            <a:ext cx="98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接箭头连接符 31"/>
          <p:cNvCxnSpPr>
            <a:stCxn id="17" idx="0"/>
            <a:endCxn id="35" idx="2"/>
          </p:cNvCxnSpPr>
          <p:nvPr/>
        </p:nvCxnSpPr>
        <p:spPr bwMode="auto">
          <a:xfrm flipH="1" flipV="1">
            <a:off x="4823602" y="1810898"/>
            <a:ext cx="438" cy="5370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本框 34"/>
          <p:cNvSpPr txBox="1"/>
          <p:nvPr/>
        </p:nvSpPr>
        <p:spPr>
          <a:xfrm>
            <a:off x="4428008" y="1441566"/>
            <a:ext cx="791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箭头连接符 35"/>
          <p:cNvCxnSpPr>
            <a:stCxn id="18" idx="4"/>
            <a:endCxn id="37" idx="0"/>
          </p:cNvCxnSpPr>
          <p:nvPr/>
        </p:nvCxnSpPr>
        <p:spPr bwMode="auto">
          <a:xfrm>
            <a:off x="4407912" y="4424453"/>
            <a:ext cx="5707" cy="519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文本框 36"/>
          <p:cNvSpPr txBox="1"/>
          <p:nvPr/>
        </p:nvSpPr>
        <p:spPr>
          <a:xfrm>
            <a:off x="3664902" y="4943816"/>
            <a:ext cx="149743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其他业务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如物业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5" name="直接箭头连接符 54"/>
          <p:cNvCxnSpPr>
            <a:stCxn id="3" idx="0"/>
            <a:endCxn id="57" idx="2"/>
          </p:cNvCxnSpPr>
          <p:nvPr/>
        </p:nvCxnSpPr>
        <p:spPr bwMode="auto">
          <a:xfrm flipV="1">
            <a:off x="1439982" y="2433325"/>
            <a:ext cx="3897" cy="6971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文本框 56"/>
          <p:cNvSpPr txBox="1"/>
          <p:nvPr/>
        </p:nvSpPr>
        <p:spPr>
          <a:xfrm>
            <a:off x="627459" y="2063993"/>
            <a:ext cx="1632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商户刷卡充值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椭圆 58"/>
          <p:cNvSpPr>
            <a:spLocks/>
          </p:cNvSpPr>
          <p:nvPr/>
        </p:nvSpPr>
        <p:spPr bwMode="auto">
          <a:xfrm>
            <a:off x="2081864" y="3140000"/>
            <a:ext cx="216000" cy="216000"/>
          </a:xfrm>
          <a:prstGeom prst="ellipse">
            <a:avLst/>
          </a:prstGeom>
          <a:solidFill>
            <a:srgbClr val="FA8107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箭头连接符 59"/>
          <p:cNvCxnSpPr>
            <a:stCxn id="59" idx="4"/>
            <a:endCxn id="63" idx="0"/>
          </p:cNvCxnSpPr>
          <p:nvPr/>
        </p:nvCxnSpPr>
        <p:spPr bwMode="auto">
          <a:xfrm flipH="1">
            <a:off x="2187086" y="3356000"/>
            <a:ext cx="2778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文本框 62"/>
          <p:cNvSpPr txBox="1"/>
          <p:nvPr/>
        </p:nvSpPr>
        <p:spPr>
          <a:xfrm>
            <a:off x="1619672" y="3788048"/>
            <a:ext cx="1134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商户导航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商品展示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7" name="直接箭头连接符 66"/>
          <p:cNvCxnSpPr>
            <a:stCxn id="27" idx="4"/>
            <a:endCxn id="70" idx="0"/>
          </p:cNvCxnSpPr>
          <p:nvPr/>
        </p:nvCxnSpPr>
        <p:spPr bwMode="auto">
          <a:xfrm>
            <a:off x="3436914" y="3358889"/>
            <a:ext cx="1654" cy="4291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文本框 69"/>
          <p:cNvSpPr txBox="1"/>
          <p:nvPr/>
        </p:nvSpPr>
        <p:spPr>
          <a:xfrm>
            <a:off x="2985023" y="3788048"/>
            <a:ext cx="907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7" name="直接箭头连接符 76"/>
          <p:cNvCxnSpPr>
            <a:stCxn id="22" idx="0"/>
            <a:endCxn id="78" idx="2"/>
          </p:cNvCxnSpPr>
          <p:nvPr/>
        </p:nvCxnSpPr>
        <p:spPr bwMode="auto">
          <a:xfrm flipV="1">
            <a:off x="5976168" y="2710449"/>
            <a:ext cx="5793" cy="4324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文本框 77"/>
          <p:cNvSpPr txBox="1"/>
          <p:nvPr/>
        </p:nvSpPr>
        <p:spPr>
          <a:xfrm>
            <a:off x="5528416" y="2064118"/>
            <a:ext cx="90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</a:t>
            </a: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店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3" name="直接箭头连接符 82"/>
          <p:cNvCxnSpPr>
            <a:stCxn id="85" idx="4"/>
            <a:endCxn id="84" idx="0"/>
          </p:cNvCxnSpPr>
          <p:nvPr/>
        </p:nvCxnSpPr>
        <p:spPr bwMode="auto">
          <a:xfrm>
            <a:off x="7139161" y="3346458"/>
            <a:ext cx="3631" cy="4415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文本框 83"/>
          <p:cNvSpPr txBox="1"/>
          <p:nvPr/>
        </p:nvSpPr>
        <p:spPr>
          <a:xfrm>
            <a:off x="6689247" y="3788048"/>
            <a:ext cx="907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其他商家整合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5" name="椭圆 84"/>
          <p:cNvSpPr>
            <a:spLocks/>
          </p:cNvSpPr>
          <p:nvPr/>
        </p:nvSpPr>
        <p:spPr bwMode="auto">
          <a:xfrm>
            <a:off x="7031161" y="3130458"/>
            <a:ext cx="216000" cy="216000"/>
          </a:xfrm>
          <a:prstGeom prst="ellipse">
            <a:avLst/>
          </a:prstGeom>
          <a:solidFill>
            <a:srgbClr val="FA8107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椭圆 92"/>
          <p:cNvSpPr>
            <a:spLocks/>
          </p:cNvSpPr>
          <p:nvPr/>
        </p:nvSpPr>
        <p:spPr bwMode="auto">
          <a:xfrm>
            <a:off x="4788241" y="3140000"/>
            <a:ext cx="216000" cy="216000"/>
          </a:xfrm>
          <a:prstGeom prst="ellipse">
            <a:avLst/>
          </a:prstGeom>
          <a:solidFill>
            <a:srgbClr val="FA8107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4" name="直接箭头连接符 93"/>
          <p:cNvCxnSpPr>
            <a:stCxn id="93" idx="4"/>
            <a:endCxn id="97" idx="0"/>
          </p:cNvCxnSpPr>
          <p:nvPr/>
        </p:nvCxnSpPr>
        <p:spPr bwMode="auto">
          <a:xfrm>
            <a:off x="4896241" y="3356000"/>
            <a:ext cx="106" cy="4221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EA9232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本框 96"/>
          <p:cNvSpPr txBox="1"/>
          <p:nvPr/>
        </p:nvSpPr>
        <p:spPr>
          <a:xfrm>
            <a:off x="4312410" y="3778187"/>
            <a:ext cx="116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应用分发</a:t>
            </a:r>
            <a:endParaRPr lang="en-US" altLang="zh-CN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59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2203872"/>
            <a:ext cx="7920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当然，以上这些都不是标准答案</a:t>
            </a:r>
            <a:endParaRPr lang="en-US" altLang="zh-CN" sz="32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endParaRPr lang="en-US" altLang="zh-CN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需要战略、规划、思路与战术，同时</a:t>
            </a:r>
            <a:r>
              <a:rPr lang="zh-CN" altLang="en-US" sz="2400" dirty="0" smtClean="0">
                <a:solidFill>
                  <a:srgbClr val="F50204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重在运营</a:t>
            </a:r>
            <a:endParaRPr lang="zh-CN" altLang="en-US" sz="2400" dirty="0">
              <a:solidFill>
                <a:srgbClr val="F50204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354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9"/>
          <p:cNvSpPr>
            <a:spLocks noChangeArrowheads="1" noChangeShapeType="1" noTextEdit="1"/>
          </p:cNvSpPr>
          <p:nvPr/>
        </p:nvSpPr>
        <p:spPr bwMode="gray">
          <a:xfrm>
            <a:off x="3203848" y="5012184"/>
            <a:ext cx="5616624" cy="432047"/>
          </a:xfrm>
          <a:prstGeom prst="rect">
            <a:avLst/>
          </a:prstGeom>
        </p:spPr>
        <p:txBody>
          <a:bodyPr wrap="none" lIns="106972" tIns="53485" rIns="106972" bIns="53485" fromWordArt="1">
            <a:prstTxWarp prst="textDeflate">
              <a:avLst>
                <a:gd name="adj" fmla="val 0"/>
              </a:avLst>
            </a:prstTxWarp>
          </a:bodyPr>
          <a:lstStyle/>
          <a:p>
            <a:pPr>
              <a:buFont typeface="Wingdings" pitchFamily="2" charset="2"/>
              <a:buNone/>
            </a:pPr>
            <a:r>
              <a:rPr lang="en-US" altLang="zh-CN" sz="4200" b="1" kern="10" dirty="0" smtClean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微软雅黑"/>
                <a:ea typeface="微软雅黑"/>
              </a:rPr>
              <a:t>to Be Continued…</a:t>
            </a:r>
            <a:endParaRPr lang="zh-CN" altLang="en-US" sz="42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solidFill>
                <a:srgbClr val="FF9900"/>
              </a:soli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960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圆角矩形 18"/>
          <p:cNvSpPr/>
          <p:nvPr/>
        </p:nvSpPr>
        <p:spPr>
          <a:xfrm>
            <a:off x="1147992" y="3594288"/>
            <a:ext cx="6865823" cy="1794764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鹏淘运营系统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1251794" y="396523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4636196" y="1414589"/>
            <a:ext cx="3377619" cy="1601142"/>
          </a:xfrm>
          <a:prstGeom prst="rect">
            <a:avLst/>
          </a:prstGeom>
          <a:noFill/>
          <a:ln w="9" cap="flat">
            <a:solidFill>
              <a:srgbClr val="00B05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鹏淘商户端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761957" y="1819975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3444192" y="1817099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查找周边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1147992" y="1411784"/>
            <a:ext cx="3416196" cy="1601142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鹏淘客户端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1156701" y="3069759"/>
            <a:ext cx="6865823" cy="451286"/>
          </a:xfrm>
          <a:prstGeom prst="roundRect">
            <a:avLst>
              <a:gd name="adj" fmla="val 0"/>
            </a:avLst>
          </a:prstGeom>
          <a:noFill/>
          <a:ln>
            <a:solidFill>
              <a:srgbClr val="F50204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小鱼支付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1147992" y="991012"/>
            <a:ext cx="3416196" cy="335725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普卡    学生卡   异型卡   手机深圳通</a:t>
            </a:r>
          </a:p>
        </p:txBody>
      </p:sp>
      <p:sp>
        <p:nvSpPr>
          <p:cNvPr id="48" name="矩形 47"/>
          <p:cNvSpPr/>
          <p:nvPr/>
        </p:nvSpPr>
        <p:spPr bwMode="auto">
          <a:xfrm>
            <a:off x="4636196" y="991012"/>
            <a:ext cx="3377619" cy="330417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  快餐店  洗车场  其他网店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2182857" y="3161485"/>
            <a:ext cx="941171" cy="266400"/>
          </a:xfrm>
          <a:prstGeom prst="roundRect">
            <a:avLst>
              <a:gd name="adj" fmla="val 1174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充值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80199" y="3161485"/>
            <a:ext cx="941171" cy="266400"/>
          </a:xfrm>
          <a:prstGeom prst="roundRect">
            <a:avLst>
              <a:gd name="adj" fmla="val 1174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余额</a:t>
            </a: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查询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4377541" y="3161485"/>
            <a:ext cx="941171" cy="266400"/>
          </a:xfrm>
          <a:prstGeom prst="roundRect">
            <a:avLst>
              <a:gd name="adj" fmla="val 1174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刷卡明细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474883" y="3161485"/>
            <a:ext cx="941171" cy="266400"/>
          </a:xfrm>
          <a:prstGeom prst="roundRect">
            <a:avLst>
              <a:gd name="adj" fmla="val 1174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刷卡通知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601950" y="396523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572225" y="3161485"/>
            <a:ext cx="1340774" cy="266400"/>
          </a:xfrm>
          <a:prstGeom prst="roundRect">
            <a:avLst>
              <a:gd name="adj" fmla="val 11745"/>
            </a:avLst>
          </a:prstGeom>
          <a:solidFill>
            <a:srgbClr val="FF0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商家收款通知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952106" y="396523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商户结算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364072" y="1817099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我的鹏淘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97306" y="1817099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2364072" y="2203587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3444192" y="2203587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游戏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364072" y="2605003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</a:t>
            </a: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店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1297306" y="2605003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444192" y="2605003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1297306" y="2203587"/>
            <a:ext cx="975980" cy="266400"/>
          </a:xfrm>
          <a:prstGeom prst="roundRect">
            <a:avLst>
              <a:gd name="adj" fmla="val 11745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促销信息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5853575" y="1819975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我的鹏淘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933695" y="1819975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4761957" y="2203524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广告播放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5853575" y="2203524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营销活动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6933695" y="2203524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网店管理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761957" y="2593666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5853575" y="2593666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结算管理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6933695" y="2593666"/>
            <a:ext cx="975980" cy="266329"/>
          </a:xfrm>
          <a:prstGeom prst="roundRect">
            <a:avLst>
              <a:gd name="adj" fmla="val 11745"/>
            </a:avLst>
          </a:prstGeom>
          <a:solidFill>
            <a:srgbClr val="2FBB2F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统计查询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302262" y="430953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活动</a:t>
            </a: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审核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6652420" y="4297207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2601950" y="500824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统计查询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5302262" y="500824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自动升级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3952106" y="500824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系统参数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251794" y="466318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应用管理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3952106" y="430953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订单监控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6652420" y="396523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8085823" y="1411784"/>
            <a:ext cx="518625" cy="3977268"/>
          </a:xfrm>
          <a:prstGeom prst="rect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商户系统接口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558202" y="3069758"/>
            <a:ext cx="518625" cy="2319293"/>
          </a:xfrm>
          <a:prstGeom prst="rect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深圳通系统接口</a:t>
            </a:r>
          </a:p>
        </p:txBody>
      </p:sp>
      <p:sp>
        <p:nvSpPr>
          <p:cNvPr id="66" name="圆角矩形 65"/>
          <p:cNvSpPr/>
          <p:nvPr/>
        </p:nvSpPr>
        <p:spPr>
          <a:xfrm>
            <a:off x="2601950" y="466318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优惠券业务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1251794" y="500824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快递业务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5302262" y="466318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快餐业务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3952106" y="466318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便利店业务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652420" y="466318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会员通业务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25872" y="259044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系统功能结构图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5302262" y="3965234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</a:t>
            </a: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通结算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51794" y="430953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企业</a:t>
            </a: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</a:t>
            </a: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2601950" y="4309539"/>
            <a:ext cx="1281600" cy="266400"/>
          </a:xfrm>
          <a:prstGeom prst="roundRect">
            <a:avLst>
              <a:gd name="adj" fmla="val 11745"/>
            </a:avLst>
          </a:prstGeom>
          <a:solidFill>
            <a:srgbClr val="FF8000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个人会员管理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554710" y="1411784"/>
            <a:ext cx="518625" cy="1601142"/>
          </a:xfrm>
          <a:prstGeom prst="rect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短信网关</a:t>
            </a:r>
          </a:p>
        </p:txBody>
      </p:sp>
    </p:spTree>
    <p:extLst>
      <p:ext uri="{BB962C8B-B14F-4D97-AF65-F5344CB8AC3E}">
        <p14:creationId xmlns:p14="http://schemas.microsoft.com/office/powerpoint/2010/main" val="803322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淘</a:t>
            </a:r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户端功能描述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4779070" y="2591203"/>
            <a:ext cx="1317600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我的消费记录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7271960" y="2225503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我的卡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3146887" y="2225503"/>
            <a:ext cx="1317600" cy="266400"/>
          </a:xfrm>
          <a:prstGeom prst="rect">
            <a:avLst/>
          </a:prstGeom>
          <a:solidFill>
            <a:srgbClr val="075EAB"/>
          </a:solidFill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我的个人信息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467544" y="1526074"/>
            <a:ext cx="8136904" cy="384615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鹏淘客户端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683568" y="1900359"/>
            <a:ext cx="2302913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4870007" y="2225503"/>
            <a:ext cx="976937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我的积分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827584" y="2225503"/>
            <a:ext cx="975980" cy="266400"/>
          </a:xfrm>
          <a:prstGeom prst="roundRect">
            <a:avLst>
              <a:gd name="adj" fmla="val 0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用户注册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871856" y="2225503"/>
            <a:ext cx="975980" cy="266400"/>
          </a:xfrm>
          <a:prstGeom prst="roundRect">
            <a:avLst>
              <a:gd name="adj" fmla="val 0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用户登录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827584" y="2591203"/>
            <a:ext cx="975980" cy="266400"/>
          </a:xfrm>
          <a:prstGeom prst="roundRect">
            <a:avLst>
              <a:gd name="adj" fmla="val 0"/>
            </a:avLst>
          </a:prstGeom>
          <a:solidFill>
            <a:srgbClr val="005BAC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忘记密码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3059832" y="1900359"/>
            <a:ext cx="5400600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我的鹏淘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3140198" y="2591203"/>
            <a:ext cx="1317600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我的优惠券</a:t>
            </a:r>
          </a:p>
        </p:txBody>
      </p:sp>
      <p:sp>
        <p:nvSpPr>
          <p:cNvPr id="61" name="矩形 60"/>
          <p:cNvSpPr/>
          <p:nvPr/>
        </p:nvSpPr>
        <p:spPr bwMode="auto">
          <a:xfrm>
            <a:off x="2915816" y="3020459"/>
            <a:ext cx="1393119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2982978" y="3377631"/>
            <a:ext cx="111517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优惠券展示</a:t>
            </a:r>
          </a:p>
        </p:txBody>
      </p:sp>
      <p:sp>
        <p:nvSpPr>
          <p:cNvPr id="63" name="矩形 62"/>
          <p:cNvSpPr/>
          <p:nvPr/>
        </p:nvSpPr>
        <p:spPr bwMode="auto">
          <a:xfrm>
            <a:off x="2982977" y="3737671"/>
            <a:ext cx="111517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优惠券领取</a:t>
            </a:r>
          </a:p>
        </p:txBody>
      </p:sp>
      <p:sp>
        <p:nvSpPr>
          <p:cNvPr id="64" name="矩形 63"/>
          <p:cNvSpPr/>
          <p:nvPr/>
        </p:nvSpPr>
        <p:spPr bwMode="auto">
          <a:xfrm>
            <a:off x="683568" y="3020459"/>
            <a:ext cx="2164268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游戏</a:t>
            </a:r>
          </a:p>
        </p:txBody>
      </p:sp>
      <p:sp>
        <p:nvSpPr>
          <p:cNvPr id="68" name="矩形 67"/>
          <p:cNvSpPr/>
          <p:nvPr/>
        </p:nvSpPr>
        <p:spPr bwMode="auto">
          <a:xfrm>
            <a:off x="755577" y="3377631"/>
            <a:ext cx="975600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游戏列表</a:t>
            </a:r>
          </a:p>
        </p:txBody>
      </p:sp>
      <p:sp>
        <p:nvSpPr>
          <p:cNvPr id="69" name="矩形 68"/>
          <p:cNvSpPr/>
          <p:nvPr/>
        </p:nvSpPr>
        <p:spPr bwMode="auto">
          <a:xfrm>
            <a:off x="755576" y="3737671"/>
            <a:ext cx="975602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在线游戏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1800364" y="3377631"/>
            <a:ext cx="975600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收藏游戏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5868144" y="3020459"/>
            <a:ext cx="2592288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</a:t>
            </a:r>
          </a:p>
        </p:txBody>
      </p:sp>
      <p:sp>
        <p:nvSpPr>
          <p:cNvPr id="72" name="矩形 71"/>
          <p:cNvSpPr/>
          <p:nvPr/>
        </p:nvSpPr>
        <p:spPr bwMode="auto">
          <a:xfrm>
            <a:off x="7323108" y="3377631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商品列表</a:t>
            </a:r>
          </a:p>
        </p:txBody>
      </p:sp>
      <p:sp>
        <p:nvSpPr>
          <p:cNvPr id="73" name="矩形 72"/>
          <p:cNvSpPr/>
          <p:nvPr/>
        </p:nvSpPr>
        <p:spPr bwMode="auto">
          <a:xfrm>
            <a:off x="5932873" y="3377631"/>
            <a:ext cx="1312037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快餐店列表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7011542" y="3737671"/>
            <a:ext cx="1310911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下单支付</a:t>
            </a:r>
          </a:p>
        </p:txBody>
      </p:sp>
      <p:sp>
        <p:nvSpPr>
          <p:cNvPr id="75" name="矩形 74"/>
          <p:cNvSpPr/>
          <p:nvPr/>
        </p:nvSpPr>
        <p:spPr bwMode="auto">
          <a:xfrm>
            <a:off x="5995404" y="2225503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我的订单</a:t>
            </a:r>
          </a:p>
        </p:txBody>
      </p:sp>
      <p:sp>
        <p:nvSpPr>
          <p:cNvPr id="76" name="矩形 75"/>
          <p:cNvSpPr/>
          <p:nvPr/>
        </p:nvSpPr>
        <p:spPr bwMode="auto">
          <a:xfrm>
            <a:off x="6296916" y="2591203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我的收藏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4382103" y="3020459"/>
            <a:ext cx="1393119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促销信息</a:t>
            </a:r>
          </a:p>
        </p:txBody>
      </p:sp>
      <p:sp>
        <p:nvSpPr>
          <p:cNvPr id="78" name="矩形 77"/>
          <p:cNvSpPr/>
          <p:nvPr/>
        </p:nvSpPr>
        <p:spPr bwMode="auto">
          <a:xfrm>
            <a:off x="4412741" y="3377631"/>
            <a:ext cx="1317424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促销信息列表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4420345" y="3737671"/>
            <a:ext cx="1317424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促销信息详情</a:t>
            </a:r>
          </a:p>
        </p:txBody>
      </p:sp>
      <p:sp>
        <p:nvSpPr>
          <p:cNvPr id="81" name="矩形 80"/>
          <p:cNvSpPr/>
          <p:nvPr/>
        </p:nvSpPr>
        <p:spPr bwMode="auto">
          <a:xfrm>
            <a:off x="683568" y="4142707"/>
            <a:ext cx="2592288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</a:t>
            </a:r>
          </a:p>
        </p:txBody>
      </p:sp>
      <p:sp>
        <p:nvSpPr>
          <p:cNvPr id="82" name="矩形 81"/>
          <p:cNvSpPr/>
          <p:nvPr/>
        </p:nvSpPr>
        <p:spPr bwMode="auto">
          <a:xfrm>
            <a:off x="2159732" y="4465518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商品列表</a:t>
            </a:r>
          </a:p>
        </p:txBody>
      </p:sp>
      <p:sp>
        <p:nvSpPr>
          <p:cNvPr id="83" name="矩形 82"/>
          <p:cNvSpPr/>
          <p:nvPr/>
        </p:nvSpPr>
        <p:spPr bwMode="auto">
          <a:xfrm>
            <a:off x="769497" y="4465518"/>
            <a:ext cx="1312037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便利店列表</a:t>
            </a:r>
          </a:p>
        </p:txBody>
      </p:sp>
      <p:sp>
        <p:nvSpPr>
          <p:cNvPr id="84" name="矩形 83"/>
          <p:cNvSpPr/>
          <p:nvPr/>
        </p:nvSpPr>
        <p:spPr bwMode="auto">
          <a:xfrm>
            <a:off x="1853105" y="4821856"/>
            <a:ext cx="1310911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下单支付</a:t>
            </a:r>
          </a:p>
        </p:txBody>
      </p:sp>
      <p:sp>
        <p:nvSpPr>
          <p:cNvPr id="85" name="矩形 84"/>
          <p:cNvSpPr/>
          <p:nvPr/>
        </p:nvSpPr>
        <p:spPr bwMode="auto">
          <a:xfrm>
            <a:off x="768664" y="4821856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商品详情</a:t>
            </a:r>
          </a:p>
        </p:txBody>
      </p:sp>
      <p:sp>
        <p:nvSpPr>
          <p:cNvPr id="87" name="矩形 86"/>
          <p:cNvSpPr/>
          <p:nvPr/>
        </p:nvSpPr>
        <p:spPr bwMode="auto">
          <a:xfrm>
            <a:off x="5929571" y="3737671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商品详情</a:t>
            </a:r>
          </a:p>
        </p:txBody>
      </p:sp>
      <p:sp>
        <p:nvSpPr>
          <p:cNvPr id="88" name="矩形 87"/>
          <p:cNvSpPr/>
          <p:nvPr/>
        </p:nvSpPr>
        <p:spPr bwMode="auto">
          <a:xfrm>
            <a:off x="1863129" y="2591203"/>
            <a:ext cx="976937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广告展示</a:t>
            </a:r>
          </a:p>
        </p:txBody>
      </p:sp>
      <p:sp>
        <p:nvSpPr>
          <p:cNvPr id="89" name="矩形 88"/>
          <p:cNvSpPr/>
          <p:nvPr/>
        </p:nvSpPr>
        <p:spPr bwMode="auto">
          <a:xfrm>
            <a:off x="3360952" y="4142707"/>
            <a:ext cx="2187028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3409008" y="4465518"/>
            <a:ext cx="1002760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寄快递</a:t>
            </a:r>
          </a:p>
        </p:txBody>
      </p:sp>
      <p:sp>
        <p:nvSpPr>
          <p:cNvPr id="91" name="矩形 90"/>
          <p:cNvSpPr/>
          <p:nvPr/>
        </p:nvSpPr>
        <p:spPr bwMode="auto">
          <a:xfrm>
            <a:off x="4493859" y="4465518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签收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409008" y="4821856"/>
            <a:ext cx="999345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快递查询</a:t>
            </a:r>
          </a:p>
        </p:txBody>
      </p:sp>
      <p:sp>
        <p:nvSpPr>
          <p:cNvPr id="93" name="矩形 92"/>
          <p:cNvSpPr/>
          <p:nvPr/>
        </p:nvSpPr>
        <p:spPr bwMode="auto">
          <a:xfrm>
            <a:off x="5651271" y="4142707"/>
            <a:ext cx="2809161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查找周边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5746275" y="4465518"/>
            <a:ext cx="1268208" cy="266400"/>
          </a:xfrm>
          <a:prstGeom prst="rect">
            <a:avLst/>
          </a:prstGeom>
          <a:solidFill>
            <a:srgbClr val="075EAB"/>
          </a:solidFill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地铁出口信息</a:t>
            </a:r>
          </a:p>
        </p:txBody>
      </p:sp>
      <p:sp>
        <p:nvSpPr>
          <p:cNvPr id="95" name="矩形 94"/>
          <p:cNvSpPr/>
          <p:nvPr/>
        </p:nvSpPr>
        <p:spPr bwMode="auto">
          <a:xfrm>
            <a:off x="5746275" y="4821856"/>
            <a:ext cx="2642149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按当前位置查找商家信息</a:t>
            </a:r>
          </a:p>
        </p:txBody>
      </p:sp>
      <p:sp>
        <p:nvSpPr>
          <p:cNvPr id="96" name="矩形 95"/>
          <p:cNvSpPr/>
          <p:nvPr/>
        </p:nvSpPr>
        <p:spPr bwMode="auto">
          <a:xfrm>
            <a:off x="7120216" y="4465518"/>
            <a:ext cx="1268208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按站点查商家</a:t>
            </a:r>
          </a:p>
        </p:txBody>
      </p:sp>
      <p:sp>
        <p:nvSpPr>
          <p:cNvPr id="97" name="矩形 96"/>
          <p:cNvSpPr/>
          <p:nvPr/>
        </p:nvSpPr>
        <p:spPr bwMode="auto">
          <a:xfrm>
            <a:off x="6567382" y="1106755"/>
            <a:ext cx="976937" cy="266400"/>
          </a:xfrm>
          <a:prstGeom prst="rect">
            <a:avLst/>
          </a:prstGeom>
          <a:solidFill>
            <a:srgbClr val="075EAB"/>
          </a:solidFill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一期开发</a:t>
            </a:r>
          </a:p>
        </p:txBody>
      </p:sp>
      <p:sp>
        <p:nvSpPr>
          <p:cNvPr id="98" name="矩形 97"/>
          <p:cNvSpPr/>
          <p:nvPr/>
        </p:nvSpPr>
        <p:spPr bwMode="auto">
          <a:xfrm>
            <a:off x="7626657" y="1106755"/>
            <a:ext cx="976937" cy="266400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后续开发</a:t>
            </a:r>
          </a:p>
        </p:txBody>
      </p:sp>
    </p:spTree>
    <p:extLst>
      <p:ext uri="{BB962C8B-B14F-4D97-AF65-F5344CB8AC3E}">
        <p14:creationId xmlns:p14="http://schemas.microsoft.com/office/powerpoint/2010/main" val="285391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淘商户端功能描</a:t>
            </a:r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述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004048" y="2225469"/>
            <a:ext cx="1317600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信息维护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467544" y="1526074"/>
            <a:ext cx="8136904" cy="3774142"/>
          </a:xfrm>
          <a:prstGeom prst="rect">
            <a:avLst/>
          </a:prstGeom>
          <a:noFill/>
          <a:ln w="9" cap="flat">
            <a:solidFill>
              <a:srgbClr val="00DE64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鹏淘商户端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539552" y="1900359"/>
            <a:ext cx="4279492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7371067" y="2225469"/>
            <a:ext cx="976937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刷卡明细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1670232" y="2217499"/>
            <a:ext cx="975980" cy="266400"/>
          </a:xfrm>
          <a:prstGeom prst="roundRect">
            <a:avLst>
              <a:gd name="adj" fmla="val 0"/>
            </a:avLst>
          </a:prstGeom>
          <a:solidFill>
            <a:srgbClr val="34B934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3738403" y="2217431"/>
            <a:ext cx="975980" cy="266400"/>
          </a:xfrm>
          <a:prstGeom prst="roundRect">
            <a:avLst>
              <a:gd name="adj" fmla="val 0"/>
            </a:avLst>
          </a:prstGeom>
          <a:solidFill>
            <a:srgbClr val="39B739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用户登录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2339752" y="2585544"/>
            <a:ext cx="1450560" cy="266400"/>
          </a:xfrm>
          <a:prstGeom prst="roundRect">
            <a:avLst>
              <a:gd name="adj" fmla="val 0"/>
            </a:avLst>
          </a:prstGeom>
          <a:solidFill>
            <a:srgbClr val="3DB53D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管理员找回密码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4891052" y="1900359"/>
            <a:ext cx="3569380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我的鹏淘</a:t>
            </a:r>
          </a:p>
        </p:txBody>
      </p:sp>
      <p:sp>
        <p:nvSpPr>
          <p:cNvPr id="61" name="矩形 60"/>
          <p:cNvSpPr/>
          <p:nvPr/>
        </p:nvSpPr>
        <p:spPr bwMode="auto">
          <a:xfrm>
            <a:off x="2915816" y="3020459"/>
            <a:ext cx="1393119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</a:t>
            </a:r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播放</a:t>
            </a:r>
          </a:p>
        </p:txBody>
      </p:sp>
      <p:sp>
        <p:nvSpPr>
          <p:cNvPr id="62" name="矩形 61"/>
          <p:cNvSpPr/>
          <p:nvPr/>
        </p:nvSpPr>
        <p:spPr bwMode="auto">
          <a:xfrm>
            <a:off x="2982978" y="3364453"/>
            <a:ext cx="1255109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广告播放操作</a:t>
            </a:r>
          </a:p>
        </p:txBody>
      </p:sp>
      <p:sp>
        <p:nvSpPr>
          <p:cNvPr id="63" name="矩形 62"/>
          <p:cNvSpPr/>
          <p:nvPr/>
        </p:nvSpPr>
        <p:spPr bwMode="auto">
          <a:xfrm>
            <a:off x="2982977" y="3724493"/>
            <a:ext cx="1255110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广告自动更新</a:t>
            </a:r>
          </a:p>
        </p:txBody>
      </p:sp>
      <p:sp>
        <p:nvSpPr>
          <p:cNvPr id="64" name="矩形 63"/>
          <p:cNvSpPr/>
          <p:nvPr/>
        </p:nvSpPr>
        <p:spPr bwMode="auto">
          <a:xfrm>
            <a:off x="539552" y="3020459"/>
            <a:ext cx="2308284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</a:t>
            </a:r>
          </a:p>
        </p:txBody>
      </p:sp>
      <p:sp>
        <p:nvSpPr>
          <p:cNvPr id="68" name="矩形 67"/>
          <p:cNvSpPr/>
          <p:nvPr/>
        </p:nvSpPr>
        <p:spPr bwMode="auto">
          <a:xfrm>
            <a:off x="636526" y="3364453"/>
            <a:ext cx="975600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查询余额</a:t>
            </a:r>
          </a:p>
        </p:txBody>
      </p:sp>
      <p:sp>
        <p:nvSpPr>
          <p:cNvPr id="69" name="矩形 68"/>
          <p:cNvSpPr/>
          <p:nvPr/>
        </p:nvSpPr>
        <p:spPr bwMode="auto">
          <a:xfrm>
            <a:off x="636525" y="3724493"/>
            <a:ext cx="975602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充值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1758884" y="3364453"/>
            <a:ext cx="975600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支付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5940152" y="3020459"/>
            <a:ext cx="2520280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结算管理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7234445" y="3364453"/>
            <a:ext cx="1081971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在线对帐</a:t>
            </a:r>
          </a:p>
        </p:txBody>
      </p:sp>
      <p:sp>
        <p:nvSpPr>
          <p:cNvPr id="73" name="矩形 72"/>
          <p:cNvSpPr/>
          <p:nvPr/>
        </p:nvSpPr>
        <p:spPr bwMode="auto">
          <a:xfrm>
            <a:off x="6064030" y="3364453"/>
            <a:ext cx="1078669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对帐单下载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4382103" y="3020459"/>
            <a:ext cx="1487201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订单管理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4478712" y="3364453"/>
            <a:ext cx="1317424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订单处理</a:t>
            </a:r>
          </a:p>
        </p:txBody>
      </p:sp>
      <p:sp>
        <p:nvSpPr>
          <p:cNvPr id="80" name="矩形 79"/>
          <p:cNvSpPr/>
          <p:nvPr/>
        </p:nvSpPr>
        <p:spPr bwMode="auto">
          <a:xfrm>
            <a:off x="4478712" y="3724493"/>
            <a:ext cx="1317424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订单自动提醒</a:t>
            </a:r>
          </a:p>
        </p:txBody>
      </p:sp>
      <p:sp>
        <p:nvSpPr>
          <p:cNvPr id="81" name="矩形 80"/>
          <p:cNvSpPr/>
          <p:nvPr/>
        </p:nvSpPr>
        <p:spPr bwMode="auto">
          <a:xfrm>
            <a:off x="539552" y="4156797"/>
            <a:ext cx="2808312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营销</a:t>
            </a:r>
            <a:r>
              <a:rPr lang="zh-CN" altLang="en-US" sz="14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活动</a:t>
            </a:r>
          </a:p>
        </p:txBody>
      </p:sp>
      <p:sp>
        <p:nvSpPr>
          <p:cNvPr id="82" name="矩形 81"/>
          <p:cNvSpPr/>
          <p:nvPr/>
        </p:nvSpPr>
        <p:spPr bwMode="auto">
          <a:xfrm>
            <a:off x="625482" y="4802419"/>
            <a:ext cx="1282222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优惠券发布</a:t>
            </a:r>
          </a:p>
        </p:txBody>
      </p:sp>
      <p:sp>
        <p:nvSpPr>
          <p:cNvPr id="83" name="矩形 82"/>
          <p:cNvSpPr/>
          <p:nvPr/>
        </p:nvSpPr>
        <p:spPr bwMode="auto">
          <a:xfrm>
            <a:off x="625482" y="4470468"/>
            <a:ext cx="1282222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</a:t>
            </a:r>
          </a:p>
        </p:txBody>
      </p:sp>
      <p:sp>
        <p:nvSpPr>
          <p:cNvPr id="85" name="矩形 84"/>
          <p:cNvSpPr/>
          <p:nvPr/>
        </p:nvSpPr>
        <p:spPr bwMode="auto">
          <a:xfrm>
            <a:off x="1993634" y="4802419"/>
            <a:ext cx="1280789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促销信息发布</a:t>
            </a:r>
          </a:p>
        </p:txBody>
      </p:sp>
      <p:sp>
        <p:nvSpPr>
          <p:cNvPr id="87" name="矩形 86"/>
          <p:cNvSpPr/>
          <p:nvPr/>
        </p:nvSpPr>
        <p:spPr bwMode="auto">
          <a:xfrm>
            <a:off x="6060728" y="3724493"/>
            <a:ext cx="1081971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结算确认</a:t>
            </a:r>
          </a:p>
        </p:txBody>
      </p:sp>
      <p:sp>
        <p:nvSpPr>
          <p:cNvPr id="89" name="矩形 88"/>
          <p:cNvSpPr/>
          <p:nvPr/>
        </p:nvSpPr>
        <p:spPr bwMode="auto">
          <a:xfrm>
            <a:off x="3401906" y="4142707"/>
            <a:ext cx="2195091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网店管理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542778" y="4802419"/>
            <a:ext cx="1002760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价格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3474539" y="4470468"/>
            <a:ext cx="999021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商家介绍</a:t>
            </a:r>
          </a:p>
        </p:txBody>
      </p:sp>
      <p:sp>
        <p:nvSpPr>
          <p:cNvPr id="93" name="矩形 92"/>
          <p:cNvSpPr/>
          <p:nvPr/>
        </p:nvSpPr>
        <p:spPr bwMode="auto">
          <a:xfrm>
            <a:off x="5651271" y="4142707"/>
            <a:ext cx="2809161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统计查询</a:t>
            </a:r>
            <a:endParaRPr lang="zh-CN" altLang="en-US" sz="14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6567382" y="1106755"/>
            <a:ext cx="976937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一期开发</a:t>
            </a:r>
          </a:p>
        </p:txBody>
      </p:sp>
      <p:sp>
        <p:nvSpPr>
          <p:cNvPr id="98" name="矩形 97"/>
          <p:cNvSpPr/>
          <p:nvPr/>
        </p:nvSpPr>
        <p:spPr bwMode="auto">
          <a:xfrm>
            <a:off x="7626657" y="1106755"/>
            <a:ext cx="976937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后续开发</a:t>
            </a:r>
          </a:p>
        </p:txBody>
      </p:sp>
      <p:sp>
        <p:nvSpPr>
          <p:cNvPr id="108" name="矩形 107"/>
          <p:cNvSpPr/>
          <p:nvPr/>
        </p:nvSpPr>
        <p:spPr bwMode="auto">
          <a:xfrm>
            <a:off x="6360674" y="2225469"/>
            <a:ext cx="976937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商户积分</a:t>
            </a:r>
          </a:p>
        </p:txBody>
      </p:sp>
      <p:sp>
        <p:nvSpPr>
          <p:cNvPr id="109" name="圆角矩形 108"/>
          <p:cNvSpPr/>
          <p:nvPr/>
        </p:nvSpPr>
        <p:spPr>
          <a:xfrm>
            <a:off x="636147" y="2585544"/>
            <a:ext cx="1631597" cy="266400"/>
          </a:xfrm>
          <a:prstGeom prst="roundRect">
            <a:avLst>
              <a:gd name="adj" fmla="val 0"/>
            </a:avLst>
          </a:prstGeom>
          <a:solidFill>
            <a:srgbClr val="3DB53D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普通用户修改密码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2704317" y="2217431"/>
            <a:ext cx="975980" cy="266400"/>
          </a:xfrm>
          <a:prstGeom prst="roundRect">
            <a:avLst>
              <a:gd name="adj" fmla="val 0"/>
            </a:avLst>
          </a:prstGeom>
          <a:solidFill>
            <a:srgbClr val="39B739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6357605" y="2590179"/>
            <a:ext cx="976937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充值明细</a:t>
            </a:r>
          </a:p>
        </p:txBody>
      </p:sp>
      <p:sp>
        <p:nvSpPr>
          <p:cNvPr id="112" name="矩形 111"/>
          <p:cNvSpPr/>
          <p:nvPr/>
        </p:nvSpPr>
        <p:spPr bwMode="auto">
          <a:xfrm>
            <a:off x="1761296" y="3724493"/>
            <a:ext cx="975600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语音提示</a:t>
            </a:r>
          </a:p>
        </p:txBody>
      </p:sp>
      <p:sp>
        <p:nvSpPr>
          <p:cNvPr id="113" name="矩形 112"/>
          <p:cNvSpPr/>
          <p:nvPr/>
        </p:nvSpPr>
        <p:spPr bwMode="auto">
          <a:xfrm>
            <a:off x="5004048" y="2584359"/>
            <a:ext cx="1317600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下载明细</a:t>
            </a:r>
          </a:p>
        </p:txBody>
      </p:sp>
      <p:sp>
        <p:nvSpPr>
          <p:cNvPr id="114" name="矩形 113"/>
          <p:cNvSpPr/>
          <p:nvPr/>
        </p:nvSpPr>
        <p:spPr bwMode="auto">
          <a:xfrm>
            <a:off x="7234444" y="3724493"/>
            <a:ext cx="1081971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划拨通知</a:t>
            </a:r>
          </a:p>
        </p:txBody>
      </p:sp>
      <p:sp>
        <p:nvSpPr>
          <p:cNvPr id="115" name="矩形 114"/>
          <p:cNvSpPr/>
          <p:nvPr/>
        </p:nvSpPr>
        <p:spPr bwMode="auto">
          <a:xfrm>
            <a:off x="1993634" y="4470468"/>
            <a:ext cx="1280789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用户终端广告</a:t>
            </a:r>
          </a:p>
        </p:txBody>
      </p:sp>
      <p:sp>
        <p:nvSpPr>
          <p:cNvPr id="116" name="矩形 115"/>
          <p:cNvSpPr/>
          <p:nvPr/>
        </p:nvSpPr>
        <p:spPr bwMode="auto">
          <a:xfrm>
            <a:off x="4546193" y="4470468"/>
            <a:ext cx="999345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类目管理</a:t>
            </a:r>
          </a:p>
        </p:txBody>
      </p:sp>
      <p:sp>
        <p:nvSpPr>
          <p:cNvPr id="117" name="矩形 116"/>
          <p:cNvSpPr/>
          <p:nvPr/>
        </p:nvSpPr>
        <p:spPr bwMode="auto">
          <a:xfrm>
            <a:off x="3471142" y="4802419"/>
            <a:ext cx="999345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商品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7088632" y="4802419"/>
            <a:ext cx="1299791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收入统计分析</a:t>
            </a:r>
          </a:p>
        </p:txBody>
      </p:sp>
      <p:sp>
        <p:nvSpPr>
          <p:cNvPr id="119" name="矩形 118"/>
          <p:cNvSpPr/>
          <p:nvPr/>
        </p:nvSpPr>
        <p:spPr bwMode="auto">
          <a:xfrm>
            <a:off x="5727525" y="4470468"/>
            <a:ext cx="1295189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客流量统计</a:t>
            </a:r>
          </a:p>
        </p:txBody>
      </p:sp>
      <p:sp>
        <p:nvSpPr>
          <p:cNvPr id="120" name="矩形 119"/>
          <p:cNvSpPr/>
          <p:nvPr/>
        </p:nvSpPr>
        <p:spPr bwMode="auto">
          <a:xfrm>
            <a:off x="7083632" y="4470468"/>
            <a:ext cx="1304792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在线销售统计</a:t>
            </a:r>
          </a:p>
        </p:txBody>
      </p:sp>
      <p:sp>
        <p:nvSpPr>
          <p:cNvPr id="121" name="矩形 120"/>
          <p:cNvSpPr/>
          <p:nvPr/>
        </p:nvSpPr>
        <p:spPr bwMode="auto">
          <a:xfrm>
            <a:off x="5727525" y="4802419"/>
            <a:ext cx="1295189" cy="266400"/>
          </a:xfrm>
          <a:prstGeom prst="rect">
            <a:avLst/>
          </a:prstGeom>
          <a:noFill/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客户统计分析</a:t>
            </a:r>
          </a:p>
        </p:txBody>
      </p:sp>
      <p:sp>
        <p:nvSpPr>
          <p:cNvPr id="122" name="矩形 121"/>
          <p:cNvSpPr/>
          <p:nvPr/>
        </p:nvSpPr>
        <p:spPr bwMode="auto">
          <a:xfrm>
            <a:off x="7370499" y="2610261"/>
            <a:ext cx="976937" cy="266400"/>
          </a:xfrm>
          <a:prstGeom prst="rect">
            <a:avLst/>
          </a:prstGeom>
          <a:solidFill>
            <a:srgbClr val="3DB53D"/>
          </a:solidFill>
          <a:ln w="9" cap="flat">
            <a:solidFill>
              <a:srgbClr val="3DB53D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收入明细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636147" y="2217431"/>
            <a:ext cx="975980" cy="266400"/>
          </a:xfrm>
          <a:prstGeom prst="roundRect">
            <a:avLst>
              <a:gd name="adj" fmla="val 0"/>
            </a:avLst>
          </a:prstGeom>
          <a:solidFill>
            <a:srgbClr val="39B739"/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机构</a:t>
            </a: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459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淘商户端界面示意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1547664" y="1267768"/>
            <a:ext cx="5952664" cy="4032448"/>
          </a:xfrm>
          <a:prstGeom prst="roundRect">
            <a:avLst>
              <a:gd name="adj" fmla="val 11484"/>
            </a:avLst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89563" y="1747821"/>
            <a:ext cx="5184578" cy="3072341"/>
            <a:chOff x="1889563" y="1747821"/>
            <a:chExt cx="5184578" cy="3072341"/>
          </a:xfrm>
        </p:grpSpPr>
        <p:sp>
          <p:nvSpPr>
            <p:cNvPr id="59" name="圆角矩形 58"/>
            <p:cNvSpPr/>
            <p:nvPr/>
          </p:nvSpPr>
          <p:spPr bwMode="auto">
            <a:xfrm>
              <a:off x="1889563" y="1747821"/>
              <a:ext cx="5184578" cy="3072341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2635604" y="1970753"/>
              <a:ext cx="1008112" cy="864096"/>
            </a:xfrm>
            <a:prstGeom prst="roundRect">
              <a:avLst/>
            </a:prstGeom>
            <a:noFill/>
            <a:ln w="57150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9620" y="2013758"/>
              <a:ext cx="764189" cy="787411"/>
            </a:xfrm>
            <a:prstGeom prst="rect">
              <a:avLst/>
            </a:prstGeom>
          </p:spPr>
        </p:pic>
        <p:sp>
          <p:nvSpPr>
            <p:cNvPr id="66" name="文本框 65"/>
            <p:cNvSpPr txBox="1"/>
            <p:nvPr/>
          </p:nvSpPr>
          <p:spPr>
            <a:xfrm>
              <a:off x="2715717" y="2855972"/>
              <a:ext cx="828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充值</a:t>
              </a:r>
            </a:p>
          </p:txBody>
        </p:sp>
        <p:pic>
          <p:nvPicPr>
            <p:cNvPr id="76" name="Picture 4" descr="D:\PatrickWork\icon\crystal-project-png-crystalxp.net-en-4538\256x256\apps\kbackgammon_engine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53278" y="1822143"/>
              <a:ext cx="575927" cy="575927"/>
            </a:xfrm>
            <a:prstGeom prst="rect">
              <a:avLst/>
            </a:prstGeom>
            <a:noFill/>
          </p:spPr>
        </p:pic>
        <p:sp>
          <p:nvSpPr>
            <p:cNvPr id="84" name="圆角矩形 83"/>
            <p:cNvSpPr/>
            <p:nvPr/>
          </p:nvSpPr>
          <p:spPr bwMode="auto">
            <a:xfrm>
              <a:off x="2635604" y="3458089"/>
              <a:ext cx="1008112" cy="864096"/>
            </a:xfrm>
            <a:prstGeom prst="roundRect">
              <a:avLst/>
            </a:prstGeom>
            <a:noFill/>
            <a:ln w="57150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4" name="圆角矩形 73"/>
            <p:cNvSpPr/>
            <p:nvPr/>
          </p:nvSpPr>
          <p:spPr bwMode="auto">
            <a:xfrm>
              <a:off x="4644008" y="1970753"/>
              <a:ext cx="1008112" cy="864096"/>
            </a:xfrm>
            <a:prstGeom prst="roundRect">
              <a:avLst/>
            </a:prstGeom>
            <a:noFill/>
            <a:ln w="57150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4525644" y="2134345"/>
              <a:ext cx="1062288" cy="719668"/>
              <a:chOff x="3725736" y="2223448"/>
              <a:chExt cx="1062288" cy="719668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134519" y="2223448"/>
                <a:ext cx="357669" cy="460020"/>
                <a:chOff x="4225057" y="3686599"/>
                <a:chExt cx="357669" cy="460020"/>
              </a:xfrm>
            </p:grpSpPr>
            <p:sp>
              <p:nvSpPr>
                <p:cNvPr id="92" name="等腰三角形 91"/>
                <p:cNvSpPr/>
                <p:nvPr/>
              </p:nvSpPr>
              <p:spPr bwMode="auto">
                <a:xfrm rot="16200000">
                  <a:off x="4148697" y="3879544"/>
                  <a:ext cx="343435" cy="190715"/>
                </a:xfrm>
                <a:prstGeom prst="triangle">
                  <a:avLst>
                    <a:gd name="adj" fmla="val 44612"/>
                  </a:avLst>
                </a:prstGeom>
                <a:solidFill>
                  <a:srgbClr val="002D86"/>
                </a:solidFill>
                <a:ln w="19050" cap="flat" cmpd="sng">
                  <a:noFill/>
                  <a:miter lim="800000"/>
                  <a:headEnd/>
                  <a:tailEnd/>
                </a:ln>
                <a:effectLst>
                  <a:outerShdw dist="20000" dir="5400000" algn="ctr" rotWithShape="0">
                    <a:srgbClr val="000000">
                      <a:alpha val="32999"/>
                    </a:srgbClr>
                  </a:outerShdw>
                </a:effectLst>
              </p:spPr>
              <p:txBody>
                <a:bodyPr lIns="93982" tIns="93894" rIns="93982" bIns="93894" rtlCol="0" anchor="ctr"/>
                <a:lstStyle/>
                <a:p>
                  <a:pPr algn="ctr"/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4" name="等腰三角形 93"/>
                <p:cNvSpPr/>
                <p:nvPr/>
              </p:nvSpPr>
              <p:spPr bwMode="auto">
                <a:xfrm rot="16200000">
                  <a:off x="4288617" y="3753958"/>
                  <a:ext cx="300154" cy="165436"/>
                </a:xfrm>
                <a:prstGeom prst="triangle">
                  <a:avLst>
                    <a:gd name="adj" fmla="val 54490"/>
                  </a:avLst>
                </a:prstGeom>
                <a:solidFill>
                  <a:srgbClr val="00B050"/>
                </a:solidFill>
                <a:ln w="19050" cap="flat" cmpd="sng">
                  <a:noFill/>
                  <a:miter lim="800000"/>
                  <a:headEnd/>
                  <a:tailEnd/>
                </a:ln>
                <a:effectLst>
                  <a:outerShdw dist="20000" dir="5400000" algn="ctr" rotWithShape="0">
                    <a:srgbClr val="000000">
                      <a:alpha val="32999"/>
                    </a:srgbClr>
                  </a:outerShdw>
                </a:effectLst>
              </p:spPr>
              <p:txBody>
                <a:bodyPr lIns="93982" tIns="93894" rIns="93982" bIns="93894" rtlCol="0" anchor="ctr"/>
                <a:lstStyle/>
                <a:p>
                  <a:pPr algn="ctr"/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5" name="等腰三角形 94"/>
                <p:cNvSpPr/>
                <p:nvPr/>
              </p:nvSpPr>
              <p:spPr bwMode="auto">
                <a:xfrm rot="16200000">
                  <a:off x="4387086" y="3930584"/>
                  <a:ext cx="254646" cy="136635"/>
                </a:xfrm>
                <a:prstGeom prst="triangle">
                  <a:avLst>
                    <a:gd name="adj" fmla="val 54490"/>
                  </a:avLst>
                </a:prstGeom>
                <a:solidFill>
                  <a:srgbClr val="DF1CE4"/>
                </a:solidFill>
                <a:ln w="19050" cap="flat" cmpd="sng">
                  <a:noFill/>
                  <a:miter lim="800000"/>
                  <a:headEnd/>
                  <a:tailEnd/>
                </a:ln>
                <a:effectLst>
                  <a:outerShdw dist="20000" dir="5400000" algn="ctr" rotWithShape="0">
                    <a:srgbClr val="000000">
                      <a:alpha val="32999"/>
                    </a:srgbClr>
                  </a:outerShdw>
                </a:effectLst>
              </p:spPr>
              <p:txBody>
                <a:bodyPr lIns="93982" tIns="93894" rIns="93982" bIns="93894" rtlCol="0" anchor="ctr"/>
                <a:lstStyle/>
                <a:p>
                  <a:pPr algn="ctr"/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9" name="圆角矩形 98"/>
              <p:cNvSpPr>
                <a:spLocks noChangeAspect="1"/>
              </p:cNvSpPr>
              <p:nvPr/>
            </p:nvSpPr>
            <p:spPr bwMode="auto">
              <a:xfrm>
                <a:off x="3958936" y="2226999"/>
                <a:ext cx="792088" cy="497476"/>
              </a:xfrm>
              <a:prstGeom prst="roundRect">
                <a:avLst>
                  <a:gd name="adj" fmla="val 12655"/>
                </a:avLst>
              </a:prstGeom>
              <a:noFill/>
              <a:ln w="19050" cap="flat" cmpd="sng">
                <a:solidFill>
                  <a:srgbClr val="ADA57A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725736" y="2419896"/>
                <a:ext cx="10622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ADA57A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PAY</a:t>
                </a:r>
                <a:endParaRPr lang="zh-CN" altLang="en-US" sz="2800" b="1" dirty="0">
                  <a:solidFill>
                    <a:srgbClr val="ADA5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dobe Gothic Std B" panose="020B0800000000000000" pitchFamily="34" charset="-128"/>
                  <a:ea typeface="Kozuka Mincho Pro B" panose="02020800000000000000" pitchFamily="18" charset="-128"/>
                </a:endParaRPr>
              </a:p>
            </p:txBody>
          </p:sp>
        </p:grpSp>
        <p:sp>
          <p:nvSpPr>
            <p:cNvPr id="103" name="文本框 102"/>
            <p:cNvSpPr txBox="1"/>
            <p:nvPr/>
          </p:nvSpPr>
          <p:spPr>
            <a:xfrm>
              <a:off x="4758844" y="2848221"/>
              <a:ext cx="8280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支付</a:t>
              </a:r>
              <a:endParaRPr lang="zh-CN" altLang="en-US" sz="2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4" name="圆角矩形 143"/>
            <p:cNvSpPr/>
            <p:nvPr/>
          </p:nvSpPr>
          <p:spPr bwMode="auto">
            <a:xfrm>
              <a:off x="4644008" y="3458089"/>
              <a:ext cx="1008112" cy="864096"/>
            </a:xfrm>
            <a:prstGeom prst="roundRect">
              <a:avLst/>
            </a:prstGeom>
            <a:noFill/>
            <a:ln w="57150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2453934" y="4331379"/>
              <a:ext cx="14609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查询余额</a:t>
              </a:r>
              <a:endParaRPr lang="zh-CN" altLang="en-US" sz="2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4758844" y="4340638"/>
              <a:ext cx="8247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广告</a:t>
              </a:r>
              <a:endParaRPr lang="zh-CN" altLang="en-US" sz="2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" name="椭圆 1"/>
            <p:cNvSpPr>
              <a:spLocks noChangeAspect="1"/>
            </p:cNvSpPr>
            <p:nvPr/>
          </p:nvSpPr>
          <p:spPr bwMode="auto">
            <a:xfrm>
              <a:off x="3114663" y="3557102"/>
              <a:ext cx="400764" cy="400764"/>
            </a:xfrm>
            <a:prstGeom prst="ellipse">
              <a:avLst/>
            </a:prstGeom>
            <a:noFill/>
            <a:ln w="57150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5" name="直接连接符 4"/>
            <p:cNvCxnSpPr>
              <a:stCxn id="2" idx="3"/>
            </p:cNvCxnSpPr>
            <p:nvPr/>
          </p:nvCxnSpPr>
          <p:spPr bwMode="auto">
            <a:xfrm flipH="1">
              <a:off x="2915816" y="3899175"/>
              <a:ext cx="257538" cy="248913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ADA57A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7" name="椭圆 146"/>
            <p:cNvSpPr>
              <a:spLocks noChangeAspect="1"/>
            </p:cNvSpPr>
            <p:nvPr/>
          </p:nvSpPr>
          <p:spPr bwMode="auto">
            <a:xfrm>
              <a:off x="4842064" y="3571238"/>
              <a:ext cx="612000" cy="612000"/>
            </a:xfrm>
            <a:prstGeom prst="ellipse">
              <a:avLst/>
            </a:prstGeom>
            <a:noFill/>
            <a:ln w="28575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9" name="等腰三角形 8"/>
            <p:cNvSpPr/>
            <p:nvPr/>
          </p:nvSpPr>
          <p:spPr bwMode="auto">
            <a:xfrm rot="5400000">
              <a:off x="5016592" y="3734111"/>
              <a:ext cx="423010" cy="271981"/>
            </a:xfrm>
            <a:prstGeom prst="triangle">
              <a:avLst>
                <a:gd name="adj" fmla="val 49622"/>
              </a:avLst>
            </a:prstGeom>
            <a:noFill/>
            <a:ln w="28575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1822888" y="1766871"/>
            <a:ext cx="5438702" cy="3072341"/>
            <a:chOff x="1869602" y="1738810"/>
            <a:chExt cx="5438702" cy="3072341"/>
          </a:xfrm>
        </p:grpSpPr>
        <p:sp>
          <p:nvSpPr>
            <p:cNvPr id="235" name="圆角矩形 234"/>
            <p:cNvSpPr/>
            <p:nvPr/>
          </p:nvSpPr>
          <p:spPr bwMode="auto">
            <a:xfrm>
              <a:off x="1869602" y="1738810"/>
              <a:ext cx="5184578" cy="3072341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文本框 235"/>
            <p:cNvSpPr txBox="1"/>
            <p:nvPr/>
          </p:nvSpPr>
          <p:spPr>
            <a:xfrm>
              <a:off x="1915448" y="1762202"/>
              <a:ext cx="24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收款商家：明月便利店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237" name="组合 236"/>
            <p:cNvGrpSpPr/>
            <p:nvPr/>
          </p:nvGrpSpPr>
          <p:grpSpPr>
            <a:xfrm>
              <a:off x="5264527" y="1794517"/>
              <a:ext cx="278730" cy="310951"/>
              <a:chOff x="4324641" y="2706755"/>
              <a:chExt cx="433345" cy="557347"/>
            </a:xfrm>
          </p:grpSpPr>
          <p:sp>
            <p:nvSpPr>
              <p:cNvPr id="281" name="等腰三角形 280"/>
              <p:cNvSpPr/>
              <p:nvPr/>
            </p:nvSpPr>
            <p:spPr bwMode="auto">
              <a:xfrm rot="16200000">
                <a:off x="4232126" y="2940521"/>
                <a:ext cx="416096" cy="231066"/>
              </a:xfrm>
              <a:prstGeom prst="triangle">
                <a:avLst>
                  <a:gd name="adj" fmla="val 44612"/>
                </a:avLst>
              </a:prstGeom>
              <a:solidFill>
                <a:srgbClr val="002D86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等腰三角形 281"/>
              <p:cNvSpPr/>
              <p:nvPr/>
            </p:nvSpPr>
            <p:spPr bwMode="auto">
              <a:xfrm rot="16200000">
                <a:off x="4401649" y="2788364"/>
                <a:ext cx="363658" cy="200439"/>
              </a:xfrm>
              <a:prstGeom prst="triangle">
                <a:avLst>
                  <a:gd name="adj" fmla="val 54490"/>
                </a:avLst>
              </a:prstGeom>
              <a:solidFill>
                <a:srgbClr val="00B050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等腰三角形 282"/>
              <p:cNvSpPr>
                <a:spLocks noChangeAspect="1"/>
              </p:cNvSpPr>
              <p:nvPr/>
            </p:nvSpPr>
            <p:spPr bwMode="auto">
              <a:xfrm rot="16200000">
                <a:off x="4520953" y="3002359"/>
                <a:ext cx="308522" cy="165544"/>
              </a:xfrm>
              <a:prstGeom prst="triangle">
                <a:avLst>
                  <a:gd name="adj" fmla="val 54490"/>
                </a:avLst>
              </a:prstGeom>
              <a:solidFill>
                <a:srgbClr val="DF1CE4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38" name="文本框 237"/>
            <p:cNvSpPr txBox="1"/>
            <p:nvPr/>
          </p:nvSpPr>
          <p:spPr>
            <a:xfrm>
              <a:off x="5513766" y="1756718"/>
              <a:ext cx="1794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深圳通认证商户</a:t>
              </a:r>
              <a:endParaRPr lang="zh-CN" altLang="en-US" sz="16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39" name="矩形 238"/>
            <p:cNvSpPr/>
            <p:nvPr/>
          </p:nvSpPr>
          <p:spPr bwMode="auto">
            <a:xfrm>
              <a:off x="1883797" y="2211043"/>
              <a:ext cx="5237215" cy="621614"/>
            </a:xfrm>
            <a:prstGeom prst="rect">
              <a:avLst/>
            </a:prstGeom>
            <a:solidFill>
              <a:schemeClr val="bg1">
                <a:lumMod val="95000"/>
                <a:alpha val="44000"/>
              </a:schemeClr>
            </a:solidFill>
            <a:ln w="9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240" name="组合 239"/>
            <p:cNvGrpSpPr/>
            <p:nvPr/>
          </p:nvGrpSpPr>
          <p:grpSpPr>
            <a:xfrm>
              <a:off x="1996097" y="2923952"/>
              <a:ext cx="913954" cy="537577"/>
              <a:chOff x="2251562" y="2948428"/>
              <a:chExt cx="925585" cy="547478"/>
            </a:xfrm>
          </p:grpSpPr>
          <p:sp>
            <p:nvSpPr>
              <p:cNvPr id="279" name="圆角矩形 278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80" name="文本框 279"/>
              <p:cNvSpPr txBox="1"/>
              <p:nvPr/>
            </p:nvSpPr>
            <p:spPr>
              <a:xfrm>
                <a:off x="2251562" y="2980518"/>
                <a:ext cx="911462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 smtClean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1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016673" y="2923952"/>
              <a:ext cx="913954" cy="537577"/>
              <a:chOff x="2251562" y="2948428"/>
              <a:chExt cx="925585" cy="547478"/>
            </a:xfrm>
          </p:grpSpPr>
          <p:sp>
            <p:nvSpPr>
              <p:cNvPr id="277" name="圆角矩形 276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78" name="文本框 277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2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2" name="组合 241"/>
            <p:cNvGrpSpPr/>
            <p:nvPr/>
          </p:nvGrpSpPr>
          <p:grpSpPr>
            <a:xfrm>
              <a:off x="4037249" y="2923952"/>
              <a:ext cx="913954" cy="537577"/>
              <a:chOff x="2251562" y="2948428"/>
              <a:chExt cx="925585" cy="547478"/>
            </a:xfrm>
          </p:grpSpPr>
          <p:sp>
            <p:nvSpPr>
              <p:cNvPr id="275" name="圆角矩形 274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76" name="文本框 275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3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3" name="组合 242"/>
            <p:cNvGrpSpPr/>
            <p:nvPr/>
          </p:nvGrpSpPr>
          <p:grpSpPr>
            <a:xfrm>
              <a:off x="5059619" y="2923951"/>
              <a:ext cx="912161" cy="1171178"/>
              <a:chOff x="2253378" y="2948428"/>
              <a:chExt cx="923769" cy="1192749"/>
            </a:xfrm>
          </p:grpSpPr>
          <p:sp>
            <p:nvSpPr>
              <p:cNvPr id="273" name="圆角矩形 272"/>
              <p:cNvSpPr/>
              <p:nvPr/>
            </p:nvSpPr>
            <p:spPr bwMode="auto">
              <a:xfrm>
                <a:off x="2253378" y="2948428"/>
                <a:ext cx="923769" cy="1192749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74" name="文本框 273"/>
              <p:cNvSpPr txBox="1"/>
              <p:nvPr/>
            </p:nvSpPr>
            <p:spPr>
              <a:xfrm>
                <a:off x="2260587" y="3306141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0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4" name="组合 243"/>
            <p:cNvGrpSpPr/>
            <p:nvPr/>
          </p:nvGrpSpPr>
          <p:grpSpPr>
            <a:xfrm>
              <a:off x="1992996" y="3557553"/>
              <a:ext cx="913954" cy="537577"/>
              <a:chOff x="2251562" y="2948428"/>
              <a:chExt cx="925585" cy="547478"/>
            </a:xfrm>
          </p:grpSpPr>
          <p:sp>
            <p:nvSpPr>
              <p:cNvPr id="271" name="圆角矩形 270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72" name="文本框 271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4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3013572" y="3557553"/>
              <a:ext cx="913954" cy="537577"/>
              <a:chOff x="2251562" y="2948428"/>
              <a:chExt cx="925585" cy="547478"/>
            </a:xfrm>
          </p:grpSpPr>
          <p:sp>
            <p:nvSpPr>
              <p:cNvPr id="269" name="圆角矩形 268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70" name="文本框 269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5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6" name="组合 245"/>
            <p:cNvGrpSpPr/>
            <p:nvPr/>
          </p:nvGrpSpPr>
          <p:grpSpPr>
            <a:xfrm>
              <a:off x="4034148" y="3557553"/>
              <a:ext cx="913954" cy="537577"/>
              <a:chOff x="2251562" y="2948428"/>
              <a:chExt cx="925585" cy="547478"/>
            </a:xfrm>
          </p:grpSpPr>
          <p:sp>
            <p:nvSpPr>
              <p:cNvPr id="267" name="圆角矩形 266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68" name="文本框 267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6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7" name="组合 246"/>
            <p:cNvGrpSpPr/>
            <p:nvPr/>
          </p:nvGrpSpPr>
          <p:grpSpPr>
            <a:xfrm>
              <a:off x="2002521" y="4186575"/>
              <a:ext cx="913954" cy="537577"/>
              <a:chOff x="2251562" y="2948428"/>
              <a:chExt cx="925585" cy="547478"/>
            </a:xfrm>
          </p:grpSpPr>
          <p:sp>
            <p:nvSpPr>
              <p:cNvPr id="265" name="圆角矩形 264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66" name="文本框 265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7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8" name="组合 247"/>
            <p:cNvGrpSpPr/>
            <p:nvPr/>
          </p:nvGrpSpPr>
          <p:grpSpPr>
            <a:xfrm>
              <a:off x="3023097" y="4186575"/>
              <a:ext cx="913954" cy="537577"/>
              <a:chOff x="2251562" y="2948428"/>
              <a:chExt cx="925585" cy="547478"/>
            </a:xfrm>
          </p:grpSpPr>
          <p:sp>
            <p:nvSpPr>
              <p:cNvPr id="263" name="圆角矩形 262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64" name="文本框 263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8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49" name="组合 248"/>
            <p:cNvGrpSpPr/>
            <p:nvPr/>
          </p:nvGrpSpPr>
          <p:grpSpPr>
            <a:xfrm>
              <a:off x="4043673" y="4186575"/>
              <a:ext cx="913954" cy="537577"/>
              <a:chOff x="2251562" y="2948428"/>
              <a:chExt cx="925585" cy="547478"/>
            </a:xfrm>
          </p:grpSpPr>
          <p:sp>
            <p:nvSpPr>
              <p:cNvPr id="261" name="圆角矩形 260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9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50" name="组合 249"/>
            <p:cNvGrpSpPr/>
            <p:nvPr/>
          </p:nvGrpSpPr>
          <p:grpSpPr>
            <a:xfrm>
              <a:off x="5064249" y="4186575"/>
              <a:ext cx="913954" cy="537577"/>
              <a:chOff x="2251562" y="2948428"/>
              <a:chExt cx="925585" cy="547478"/>
            </a:xfrm>
          </p:grpSpPr>
          <p:sp>
            <p:nvSpPr>
              <p:cNvPr id="259" name="圆角矩形 258"/>
              <p:cNvSpPr/>
              <p:nvPr/>
            </p:nvSpPr>
            <p:spPr bwMode="auto">
              <a:xfrm>
                <a:off x="2253378" y="2948428"/>
                <a:ext cx="923769" cy="547478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60" name="文本框 259"/>
              <p:cNvSpPr txBox="1"/>
              <p:nvPr/>
            </p:nvSpPr>
            <p:spPr>
              <a:xfrm>
                <a:off x="2251562" y="2976267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 smtClean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.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51" name="组合 250"/>
            <p:cNvGrpSpPr/>
            <p:nvPr/>
          </p:nvGrpSpPr>
          <p:grpSpPr>
            <a:xfrm>
              <a:off x="6086619" y="2923951"/>
              <a:ext cx="912161" cy="1171178"/>
              <a:chOff x="2253378" y="2948428"/>
              <a:chExt cx="923769" cy="1192749"/>
            </a:xfrm>
          </p:grpSpPr>
          <p:sp>
            <p:nvSpPr>
              <p:cNvPr id="257" name="圆角矩形 256"/>
              <p:cNvSpPr/>
              <p:nvPr/>
            </p:nvSpPr>
            <p:spPr bwMode="auto">
              <a:xfrm>
                <a:off x="2253378" y="2948428"/>
                <a:ext cx="923769" cy="1192749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2260587" y="3306141"/>
                <a:ext cx="911462" cy="47016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zh-CN" altLang="en-US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确认</a:t>
                </a:r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>
              <a:off x="6086620" y="4186575"/>
              <a:ext cx="912161" cy="537577"/>
              <a:chOff x="6092386" y="4186575"/>
              <a:chExt cx="912161" cy="537577"/>
            </a:xfrm>
          </p:grpSpPr>
          <p:sp>
            <p:nvSpPr>
              <p:cNvPr id="253" name="圆角矩形 252"/>
              <p:cNvSpPr/>
              <p:nvPr/>
            </p:nvSpPr>
            <p:spPr bwMode="auto">
              <a:xfrm>
                <a:off x="6092386" y="4186575"/>
                <a:ext cx="912161" cy="537577"/>
              </a:xfrm>
              <a:prstGeom prst="roundRect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4" name="圆角矩形 253"/>
              <p:cNvSpPr/>
              <p:nvPr/>
            </p:nvSpPr>
            <p:spPr bwMode="auto">
              <a:xfrm>
                <a:off x="6449942" y="4306316"/>
                <a:ext cx="373550" cy="319875"/>
              </a:xfrm>
              <a:prstGeom prst="roundRect">
                <a:avLst>
                  <a:gd name="adj" fmla="val 0"/>
                </a:avLst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5" name="等腰三角形 254"/>
              <p:cNvSpPr/>
              <p:nvPr/>
            </p:nvSpPr>
            <p:spPr bwMode="auto">
              <a:xfrm rot="16200000">
                <a:off x="6181118" y="4353383"/>
                <a:ext cx="319875" cy="225742"/>
              </a:xfrm>
              <a:prstGeom prst="triangle">
                <a:avLst/>
              </a:prstGeom>
              <a:noFill/>
              <a:ln w="9" cap="flat">
                <a:solidFill>
                  <a:srgbClr val="ADA57A"/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56" name="文本框 255"/>
              <p:cNvSpPr txBox="1"/>
              <p:nvPr/>
            </p:nvSpPr>
            <p:spPr>
              <a:xfrm>
                <a:off x="6479977" y="4216913"/>
                <a:ext cx="331406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ADA57A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x</a:t>
                </a:r>
                <a:endParaRPr lang="zh-CN" altLang="en-US" sz="2400" b="1" dirty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</p:grpSp>
      <p:pic>
        <p:nvPicPr>
          <p:cNvPr id="284" name="图片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3260" y="6323441"/>
            <a:ext cx="1698837" cy="4032448"/>
          </a:xfrm>
          <a:prstGeom prst="rect">
            <a:avLst/>
          </a:prstGeom>
        </p:spPr>
      </p:pic>
      <p:sp>
        <p:nvSpPr>
          <p:cNvPr id="285" name="文本框 284"/>
          <p:cNvSpPr txBox="1"/>
          <p:nvPr/>
        </p:nvSpPr>
        <p:spPr>
          <a:xfrm>
            <a:off x="5514869" y="2239104"/>
            <a:ext cx="40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6" name="文本框 285"/>
          <p:cNvSpPr txBox="1"/>
          <p:nvPr/>
        </p:nvSpPr>
        <p:spPr>
          <a:xfrm>
            <a:off x="5908887" y="2239104"/>
            <a:ext cx="40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6250790" y="2243666"/>
            <a:ext cx="40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8" name="文本框 287"/>
          <p:cNvSpPr txBox="1"/>
          <p:nvPr/>
        </p:nvSpPr>
        <p:spPr>
          <a:xfrm>
            <a:off x="6485198" y="2235417"/>
            <a:ext cx="404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841026" y="1781349"/>
            <a:ext cx="5218919" cy="3072341"/>
            <a:chOff x="1860076" y="1781349"/>
            <a:chExt cx="5218919" cy="3072341"/>
          </a:xfrm>
        </p:grpSpPr>
        <p:sp>
          <p:nvSpPr>
            <p:cNvPr id="339" name="圆角矩形 338"/>
            <p:cNvSpPr/>
            <p:nvPr/>
          </p:nvSpPr>
          <p:spPr bwMode="auto">
            <a:xfrm>
              <a:off x="1860076" y="1781349"/>
              <a:ext cx="5218919" cy="3072341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文本框 339"/>
            <p:cNvSpPr txBox="1"/>
            <p:nvPr/>
          </p:nvSpPr>
          <p:spPr>
            <a:xfrm>
              <a:off x="2530484" y="2156398"/>
              <a:ext cx="24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收款商家：明月便利店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41" name="文本框 340"/>
            <p:cNvSpPr txBox="1"/>
            <p:nvPr/>
          </p:nvSpPr>
          <p:spPr>
            <a:xfrm>
              <a:off x="3933372" y="2495611"/>
              <a:ext cx="17945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深圳通认证商户</a:t>
              </a:r>
              <a:endParaRPr lang="zh-CN" altLang="en-US" sz="16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grpSp>
          <p:nvGrpSpPr>
            <p:cNvPr id="342" name="组合 341"/>
            <p:cNvGrpSpPr/>
            <p:nvPr/>
          </p:nvGrpSpPr>
          <p:grpSpPr>
            <a:xfrm>
              <a:off x="3654642" y="2493844"/>
              <a:ext cx="278729" cy="310951"/>
              <a:chOff x="6660232" y="4125169"/>
              <a:chExt cx="278729" cy="310951"/>
            </a:xfrm>
          </p:grpSpPr>
          <p:sp>
            <p:nvSpPr>
              <p:cNvPr id="343" name="等腰三角形 342"/>
              <p:cNvSpPr/>
              <p:nvPr/>
            </p:nvSpPr>
            <p:spPr bwMode="auto">
              <a:xfrm rot="16200000">
                <a:off x="6618471" y="4245736"/>
                <a:ext cx="232145" cy="148623"/>
              </a:xfrm>
              <a:prstGeom prst="triangle">
                <a:avLst>
                  <a:gd name="adj" fmla="val 44612"/>
                </a:avLst>
              </a:prstGeom>
              <a:solidFill>
                <a:srgbClr val="002D86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4" name="等腰三角形 343"/>
              <p:cNvSpPr/>
              <p:nvPr/>
            </p:nvSpPr>
            <p:spPr bwMode="auto">
              <a:xfrm rot="16200000">
                <a:off x="6725273" y="4162152"/>
                <a:ext cx="202889" cy="128924"/>
              </a:xfrm>
              <a:prstGeom prst="triangle">
                <a:avLst>
                  <a:gd name="adj" fmla="val 54490"/>
                </a:avLst>
              </a:prstGeom>
              <a:solidFill>
                <a:srgbClr val="00B050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5" name="等腰三角形 344"/>
              <p:cNvSpPr>
                <a:spLocks noChangeAspect="1"/>
              </p:cNvSpPr>
              <p:nvPr/>
            </p:nvSpPr>
            <p:spPr bwMode="auto">
              <a:xfrm rot="16200000">
                <a:off x="6799658" y="4283030"/>
                <a:ext cx="172128" cy="106479"/>
              </a:xfrm>
              <a:prstGeom prst="triangle">
                <a:avLst>
                  <a:gd name="adj" fmla="val 54490"/>
                </a:avLst>
              </a:prstGeom>
              <a:solidFill>
                <a:srgbClr val="DF1CE4"/>
              </a:solidFill>
              <a:ln w="19050" cap="flat" cmpd="sng">
                <a:noFill/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rtlCol="0" anchor="ctr"/>
              <a:lstStyle/>
              <a:p>
                <a:pPr algn="ctr"/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46" name="文本框 345"/>
            <p:cNvSpPr txBox="1"/>
            <p:nvPr/>
          </p:nvSpPr>
          <p:spPr>
            <a:xfrm>
              <a:off x="2548704" y="2956695"/>
              <a:ext cx="2481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付款金额：￥</a:t>
              </a:r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23.6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元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47" name="图片 34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953" y="3277236"/>
              <a:ext cx="1255130" cy="1526688"/>
            </a:xfrm>
            <a:prstGeom prst="rect">
              <a:avLst/>
            </a:prstGeom>
          </p:spPr>
        </p:pic>
        <p:sp>
          <p:nvSpPr>
            <p:cNvPr id="348" name="文本框 347"/>
            <p:cNvSpPr txBox="1"/>
            <p:nvPr/>
          </p:nvSpPr>
          <p:spPr>
            <a:xfrm>
              <a:off x="3898443" y="3522286"/>
              <a:ext cx="1440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请刷深圳通卡</a:t>
              </a:r>
              <a:endPara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04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5.37156E-7 L 0.10087 -0.702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" y="-351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87 -0.70276 L -5.55556E-7 -4.59226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3501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5.37156E-7 L -0.08732 -0.559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75" y="-279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732 -0.5597 L 0.02205 -0.55469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5 -0.55469 L 0.1323 -0.33092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11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3 -0.33092 L 0.02205 -0.44058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54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05 -0.44058 L 0.24219 -0.48177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7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/>
      <p:bldP spid="286" grpId="0"/>
      <p:bldP spid="287" grpId="0"/>
      <p:bldP spid="28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目标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Freeform 8"/>
          <p:cNvSpPr>
            <a:spLocks/>
          </p:cNvSpPr>
          <p:nvPr/>
        </p:nvSpPr>
        <p:spPr bwMode="auto">
          <a:xfrm>
            <a:off x="3219450" y="4165724"/>
            <a:ext cx="2768600" cy="1206500"/>
          </a:xfrm>
          <a:custGeom>
            <a:avLst/>
            <a:gdLst>
              <a:gd name="T0" fmla="*/ 1294 w 1744"/>
              <a:gd name="T1" fmla="*/ 0 h 760"/>
              <a:gd name="T2" fmla="*/ 1246 w 1744"/>
              <a:gd name="T3" fmla="*/ 62 h 760"/>
              <a:gd name="T4" fmla="*/ 1190 w 1744"/>
              <a:gd name="T5" fmla="*/ 120 h 760"/>
              <a:gd name="T6" fmla="*/ 1154 w 1744"/>
              <a:gd name="T7" fmla="*/ 146 h 760"/>
              <a:gd name="T8" fmla="*/ 1076 w 1744"/>
              <a:gd name="T9" fmla="*/ 192 h 760"/>
              <a:gd name="T10" fmla="*/ 1034 w 1744"/>
              <a:gd name="T11" fmla="*/ 210 h 760"/>
              <a:gd name="T12" fmla="*/ 990 w 1744"/>
              <a:gd name="T13" fmla="*/ 224 h 760"/>
              <a:gd name="T14" fmla="*/ 900 w 1744"/>
              <a:gd name="T15" fmla="*/ 238 h 760"/>
              <a:gd name="T16" fmla="*/ 852 w 1744"/>
              <a:gd name="T17" fmla="*/ 242 h 760"/>
              <a:gd name="T18" fmla="*/ 760 w 1744"/>
              <a:gd name="T19" fmla="*/ 232 h 760"/>
              <a:gd name="T20" fmla="*/ 714 w 1744"/>
              <a:gd name="T21" fmla="*/ 224 h 760"/>
              <a:gd name="T22" fmla="*/ 628 w 1744"/>
              <a:gd name="T23" fmla="*/ 192 h 760"/>
              <a:gd name="T24" fmla="*/ 586 w 1744"/>
              <a:gd name="T25" fmla="*/ 170 h 760"/>
              <a:gd name="T26" fmla="*/ 510 w 1744"/>
              <a:gd name="T27" fmla="*/ 116 h 760"/>
              <a:gd name="T28" fmla="*/ 492 w 1744"/>
              <a:gd name="T29" fmla="*/ 100 h 760"/>
              <a:gd name="T30" fmla="*/ 474 w 1744"/>
              <a:gd name="T31" fmla="*/ 82 h 760"/>
              <a:gd name="T32" fmla="*/ 458 w 1744"/>
              <a:gd name="T33" fmla="*/ 66 h 760"/>
              <a:gd name="T34" fmla="*/ 448 w 1744"/>
              <a:gd name="T35" fmla="*/ 60 h 760"/>
              <a:gd name="T36" fmla="*/ 438 w 1744"/>
              <a:gd name="T37" fmla="*/ 58 h 760"/>
              <a:gd name="T38" fmla="*/ 254 w 1744"/>
              <a:gd name="T39" fmla="*/ 48 h 760"/>
              <a:gd name="T40" fmla="*/ 144 w 1744"/>
              <a:gd name="T41" fmla="*/ 42 h 760"/>
              <a:gd name="T42" fmla="*/ 134 w 1744"/>
              <a:gd name="T43" fmla="*/ 58 h 760"/>
              <a:gd name="T44" fmla="*/ 110 w 1744"/>
              <a:gd name="T45" fmla="*/ 104 h 760"/>
              <a:gd name="T46" fmla="*/ 0 w 1744"/>
              <a:gd name="T47" fmla="*/ 314 h 760"/>
              <a:gd name="T48" fmla="*/ 0 w 1744"/>
              <a:gd name="T49" fmla="*/ 318 h 760"/>
              <a:gd name="T50" fmla="*/ 6 w 1744"/>
              <a:gd name="T51" fmla="*/ 330 h 760"/>
              <a:gd name="T52" fmla="*/ 18 w 1744"/>
              <a:gd name="T53" fmla="*/ 342 h 760"/>
              <a:gd name="T54" fmla="*/ 46 w 1744"/>
              <a:gd name="T55" fmla="*/ 378 h 760"/>
              <a:gd name="T56" fmla="*/ 110 w 1744"/>
              <a:gd name="T57" fmla="*/ 452 h 760"/>
              <a:gd name="T58" fmla="*/ 144 w 1744"/>
              <a:gd name="T59" fmla="*/ 484 h 760"/>
              <a:gd name="T60" fmla="*/ 218 w 1744"/>
              <a:gd name="T61" fmla="*/ 546 h 760"/>
              <a:gd name="T62" fmla="*/ 296 w 1744"/>
              <a:gd name="T63" fmla="*/ 600 h 760"/>
              <a:gd name="T64" fmla="*/ 378 w 1744"/>
              <a:gd name="T65" fmla="*/ 646 h 760"/>
              <a:gd name="T66" fmla="*/ 420 w 1744"/>
              <a:gd name="T67" fmla="*/ 666 h 760"/>
              <a:gd name="T68" fmla="*/ 508 w 1744"/>
              <a:gd name="T69" fmla="*/ 702 h 760"/>
              <a:gd name="T70" fmla="*/ 600 w 1744"/>
              <a:gd name="T71" fmla="*/ 728 h 760"/>
              <a:gd name="T72" fmla="*/ 692 w 1744"/>
              <a:gd name="T73" fmla="*/ 746 h 760"/>
              <a:gd name="T74" fmla="*/ 788 w 1744"/>
              <a:gd name="T75" fmla="*/ 758 h 760"/>
              <a:gd name="T76" fmla="*/ 812 w 1744"/>
              <a:gd name="T77" fmla="*/ 760 h 760"/>
              <a:gd name="T78" fmla="*/ 836 w 1744"/>
              <a:gd name="T79" fmla="*/ 760 h 760"/>
              <a:gd name="T80" fmla="*/ 886 w 1744"/>
              <a:gd name="T81" fmla="*/ 760 h 760"/>
              <a:gd name="T82" fmla="*/ 976 w 1744"/>
              <a:gd name="T83" fmla="*/ 754 h 760"/>
              <a:gd name="T84" fmla="*/ 1022 w 1744"/>
              <a:gd name="T85" fmla="*/ 746 h 760"/>
              <a:gd name="T86" fmla="*/ 1114 w 1744"/>
              <a:gd name="T87" fmla="*/ 728 h 760"/>
              <a:gd name="T88" fmla="*/ 1158 w 1744"/>
              <a:gd name="T89" fmla="*/ 716 h 760"/>
              <a:gd name="T90" fmla="*/ 1246 w 1744"/>
              <a:gd name="T91" fmla="*/ 684 h 760"/>
              <a:gd name="T92" fmla="*/ 1330 w 1744"/>
              <a:gd name="T93" fmla="*/ 644 h 760"/>
              <a:gd name="T94" fmla="*/ 1372 w 1744"/>
              <a:gd name="T95" fmla="*/ 622 h 760"/>
              <a:gd name="T96" fmla="*/ 1454 w 1744"/>
              <a:gd name="T97" fmla="*/ 570 h 760"/>
              <a:gd name="T98" fmla="*/ 1492 w 1744"/>
              <a:gd name="T99" fmla="*/ 540 h 760"/>
              <a:gd name="T100" fmla="*/ 1566 w 1744"/>
              <a:gd name="T101" fmla="*/ 480 h 760"/>
              <a:gd name="T102" fmla="*/ 1632 w 1744"/>
              <a:gd name="T103" fmla="*/ 412 h 760"/>
              <a:gd name="T104" fmla="*/ 1692 w 1744"/>
              <a:gd name="T105" fmla="*/ 338 h 760"/>
              <a:gd name="T106" fmla="*/ 1744 w 1744"/>
              <a:gd name="T107" fmla="*/ 260 h 760"/>
              <a:gd name="T108" fmla="*/ 1490 w 1744"/>
              <a:gd name="T109" fmla="*/ 262 h 760"/>
              <a:gd name="T110" fmla="*/ 1410 w 1744"/>
              <a:gd name="T111" fmla="*/ 262 h 760"/>
              <a:gd name="T112" fmla="*/ 1410 w 1744"/>
              <a:gd name="T113" fmla="*/ 262 h 760"/>
              <a:gd name="T114" fmla="*/ 1408 w 1744"/>
              <a:gd name="T115" fmla="*/ 260 h 760"/>
              <a:gd name="T116" fmla="*/ 1404 w 1744"/>
              <a:gd name="T117" fmla="*/ 248 h 760"/>
              <a:gd name="T118" fmla="*/ 1382 w 1744"/>
              <a:gd name="T119" fmla="*/ 200 h 760"/>
              <a:gd name="T120" fmla="*/ 1294 w 1744"/>
              <a:gd name="T121" fmla="*/ 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4" h="760">
                <a:moveTo>
                  <a:pt x="1294" y="0"/>
                </a:moveTo>
                <a:lnTo>
                  <a:pt x="1294" y="0"/>
                </a:lnTo>
                <a:lnTo>
                  <a:pt x="1270" y="32"/>
                </a:lnTo>
                <a:lnTo>
                  <a:pt x="1246" y="62"/>
                </a:lnTo>
                <a:lnTo>
                  <a:pt x="1218" y="92"/>
                </a:lnTo>
                <a:lnTo>
                  <a:pt x="1190" y="120"/>
                </a:lnTo>
                <a:lnTo>
                  <a:pt x="1190" y="120"/>
                </a:lnTo>
                <a:lnTo>
                  <a:pt x="1154" y="146"/>
                </a:lnTo>
                <a:lnTo>
                  <a:pt x="1116" y="172"/>
                </a:lnTo>
                <a:lnTo>
                  <a:pt x="1076" y="192"/>
                </a:lnTo>
                <a:lnTo>
                  <a:pt x="1034" y="210"/>
                </a:lnTo>
                <a:lnTo>
                  <a:pt x="1034" y="210"/>
                </a:lnTo>
                <a:lnTo>
                  <a:pt x="1012" y="218"/>
                </a:lnTo>
                <a:lnTo>
                  <a:pt x="990" y="224"/>
                </a:lnTo>
                <a:lnTo>
                  <a:pt x="944" y="232"/>
                </a:lnTo>
                <a:lnTo>
                  <a:pt x="900" y="238"/>
                </a:lnTo>
                <a:lnTo>
                  <a:pt x="852" y="242"/>
                </a:lnTo>
                <a:lnTo>
                  <a:pt x="852" y="242"/>
                </a:lnTo>
                <a:lnTo>
                  <a:pt x="806" y="238"/>
                </a:lnTo>
                <a:lnTo>
                  <a:pt x="760" y="232"/>
                </a:lnTo>
                <a:lnTo>
                  <a:pt x="760" y="232"/>
                </a:lnTo>
                <a:lnTo>
                  <a:pt x="714" y="224"/>
                </a:lnTo>
                <a:lnTo>
                  <a:pt x="670" y="210"/>
                </a:lnTo>
                <a:lnTo>
                  <a:pt x="628" y="192"/>
                </a:lnTo>
                <a:lnTo>
                  <a:pt x="586" y="170"/>
                </a:lnTo>
                <a:lnTo>
                  <a:pt x="586" y="170"/>
                </a:lnTo>
                <a:lnTo>
                  <a:pt x="548" y="144"/>
                </a:lnTo>
                <a:lnTo>
                  <a:pt x="510" y="116"/>
                </a:lnTo>
                <a:lnTo>
                  <a:pt x="510" y="116"/>
                </a:lnTo>
                <a:lnTo>
                  <a:pt x="492" y="100"/>
                </a:lnTo>
                <a:lnTo>
                  <a:pt x="474" y="82"/>
                </a:lnTo>
                <a:lnTo>
                  <a:pt x="474" y="82"/>
                </a:lnTo>
                <a:lnTo>
                  <a:pt x="458" y="66"/>
                </a:lnTo>
                <a:lnTo>
                  <a:pt x="458" y="66"/>
                </a:lnTo>
                <a:lnTo>
                  <a:pt x="452" y="62"/>
                </a:lnTo>
                <a:lnTo>
                  <a:pt x="448" y="60"/>
                </a:lnTo>
                <a:lnTo>
                  <a:pt x="438" y="58"/>
                </a:lnTo>
                <a:lnTo>
                  <a:pt x="438" y="58"/>
                </a:lnTo>
                <a:lnTo>
                  <a:pt x="254" y="48"/>
                </a:lnTo>
                <a:lnTo>
                  <a:pt x="254" y="48"/>
                </a:lnTo>
                <a:lnTo>
                  <a:pt x="144" y="42"/>
                </a:lnTo>
                <a:lnTo>
                  <a:pt x="144" y="42"/>
                </a:lnTo>
                <a:lnTo>
                  <a:pt x="138" y="50"/>
                </a:lnTo>
                <a:lnTo>
                  <a:pt x="134" y="58"/>
                </a:lnTo>
                <a:lnTo>
                  <a:pt x="134" y="58"/>
                </a:lnTo>
                <a:lnTo>
                  <a:pt x="110" y="104"/>
                </a:lnTo>
                <a:lnTo>
                  <a:pt x="110" y="104"/>
                </a:lnTo>
                <a:lnTo>
                  <a:pt x="0" y="314"/>
                </a:lnTo>
                <a:lnTo>
                  <a:pt x="0" y="314"/>
                </a:lnTo>
                <a:lnTo>
                  <a:pt x="0" y="318"/>
                </a:lnTo>
                <a:lnTo>
                  <a:pt x="0" y="322"/>
                </a:lnTo>
                <a:lnTo>
                  <a:pt x="6" y="330"/>
                </a:lnTo>
                <a:lnTo>
                  <a:pt x="18" y="342"/>
                </a:lnTo>
                <a:lnTo>
                  <a:pt x="18" y="342"/>
                </a:lnTo>
                <a:lnTo>
                  <a:pt x="46" y="378"/>
                </a:lnTo>
                <a:lnTo>
                  <a:pt x="46" y="378"/>
                </a:lnTo>
                <a:lnTo>
                  <a:pt x="78" y="416"/>
                </a:lnTo>
                <a:lnTo>
                  <a:pt x="110" y="452"/>
                </a:lnTo>
                <a:lnTo>
                  <a:pt x="110" y="452"/>
                </a:lnTo>
                <a:lnTo>
                  <a:pt x="144" y="484"/>
                </a:lnTo>
                <a:lnTo>
                  <a:pt x="180" y="516"/>
                </a:lnTo>
                <a:lnTo>
                  <a:pt x="218" y="546"/>
                </a:lnTo>
                <a:lnTo>
                  <a:pt x="256" y="574"/>
                </a:lnTo>
                <a:lnTo>
                  <a:pt x="296" y="600"/>
                </a:lnTo>
                <a:lnTo>
                  <a:pt x="336" y="624"/>
                </a:lnTo>
                <a:lnTo>
                  <a:pt x="378" y="646"/>
                </a:lnTo>
                <a:lnTo>
                  <a:pt x="420" y="666"/>
                </a:lnTo>
                <a:lnTo>
                  <a:pt x="420" y="666"/>
                </a:lnTo>
                <a:lnTo>
                  <a:pt x="464" y="686"/>
                </a:lnTo>
                <a:lnTo>
                  <a:pt x="508" y="702"/>
                </a:lnTo>
                <a:lnTo>
                  <a:pt x="554" y="716"/>
                </a:lnTo>
                <a:lnTo>
                  <a:pt x="600" y="728"/>
                </a:lnTo>
                <a:lnTo>
                  <a:pt x="646" y="738"/>
                </a:lnTo>
                <a:lnTo>
                  <a:pt x="692" y="746"/>
                </a:lnTo>
                <a:lnTo>
                  <a:pt x="740" y="754"/>
                </a:lnTo>
                <a:lnTo>
                  <a:pt x="788" y="758"/>
                </a:lnTo>
                <a:lnTo>
                  <a:pt x="788" y="758"/>
                </a:lnTo>
                <a:lnTo>
                  <a:pt x="812" y="760"/>
                </a:lnTo>
                <a:lnTo>
                  <a:pt x="836" y="760"/>
                </a:lnTo>
                <a:lnTo>
                  <a:pt x="836" y="760"/>
                </a:lnTo>
                <a:lnTo>
                  <a:pt x="886" y="760"/>
                </a:lnTo>
                <a:lnTo>
                  <a:pt x="886" y="760"/>
                </a:lnTo>
                <a:lnTo>
                  <a:pt x="930" y="758"/>
                </a:lnTo>
                <a:lnTo>
                  <a:pt x="976" y="754"/>
                </a:lnTo>
                <a:lnTo>
                  <a:pt x="976" y="754"/>
                </a:lnTo>
                <a:lnTo>
                  <a:pt x="1022" y="746"/>
                </a:lnTo>
                <a:lnTo>
                  <a:pt x="1068" y="738"/>
                </a:lnTo>
                <a:lnTo>
                  <a:pt x="1114" y="728"/>
                </a:lnTo>
                <a:lnTo>
                  <a:pt x="1158" y="716"/>
                </a:lnTo>
                <a:lnTo>
                  <a:pt x="1158" y="716"/>
                </a:lnTo>
                <a:lnTo>
                  <a:pt x="1202" y="700"/>
                </a:lnTo>
                <a:lnTo>
                  <a:pt x="1246" y="684"/>
                </a:lnTo>
                <a:lnTo>
                  <a:pt x="1288" y="664"/>
                </a:lnTo>
                <a:lnTo>
                  <a:pt x="1330" y="644"/>
                </a:lnTo>
                <a:lnTo>
                  <a:pt x="1330" y="644"/>
                </a:lnTo>
                <a:lnTo>
                  <a:pt x="1372" y="622"/>
                </a:lnTo>
                <a:lnTo>
                  <a:pt x="1414" y="596"/>
                </a:lnTo>
                <a:lnTo>
                  <a:pt x="1454" y="570"/>
                </a:lnTo>
                <a:lnTo>
                  <a:pt x="1492" y="540"/>
                </a:lnTo>
                <a:lnTo>
                  <a:pt x="1492" y="540"/>
                </a:lnTo>
                <a:lnTo>
                  <a:pt x="1530" y="512"/>
                </a:lnTo>
                <a:lnTo>
                  <a:pt x="1566" y="480"/>
                </a:lnTo>
                <a:lnTo>
                  <a:pt x="1600" y="446"/>
                </a:lnTo>
                <a:lnTo>
                  <a:pt x="1632" y="412"/>
                </a:lnTo>
                <a:lnTo>
                  <a:pt x="1662" y="376"/>
                </a:lnTo>
                <a:lnTo>
                  <a:pt x="1692" y="338"/>
                </a:lnTo>
                <a:lnTo>
                  <a:pt x="1718" y="300"/>
                </a:lnTo>
                <a:lnTo>
                  <a:pt x="1744" y="260"/>
                </a:lnTo>
                <a:lnTo>
                  <a:pt x="1744" y="260"/>
                </a:lnTo>
                <a:lnTo>
                  <a:pt x="1490" y="262"/>
                </a:lnTo>
                <a:lnTo>
                  <a:pt x="1490" y="262"/>
                </a:lnTo>
                <a:lnTo>
                  <a:pt x="1410" y="262"/>
                </a:lnTo>
                <a:lnTo>
                  <a:pt x="1410" y="262"/>
                </a:lnTo>
                <a:lnTo>
                  <a:pt x="1410" y="262"/>
                </a:lnTo>
                <a:lnTo>
                  <a:pt x="1410" y="262"/>
                </a:lnTo>
                <a:lnTo>
                  <a:pt x="1408" y="260"/>
                </a:lnTo>
                <a:lnTo>
                  <a:pt x="1406" y="256"/>
                </a:lnTo>
                <a:lnTo>
                  <a:pt x="1404" y="248"/>
                </a:lnTo>
                <a:lnTo>
                  <a:pt x="1404" y="248"/>
                </a:lnTo>
                <a:lnTo>
                  <a:pt x="1382" y="200"/>
                </a:lnTo>
                <a:lnTo>
                  <a:pt x="1382" y="200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Freeform 10"/>
          <p:cNvSpPr>
            <a:spLocks/>
          </p:cNvSpPr>
          <p:nvPr/>
        </p:nvSpPr>
        <p:spPr bwMode="auto">
          <a:xfrm>
            <a:off x="2914650" y="2057524"/>
            <a:ext cx="1851025" cy="2540000"/>
          </a:xfrm>
          <a:custGeom>
            <a:avLst/>
            <a:gdLst>
              <a:gd name="T0" fmla="*/ 264 w 1166"/>
              <a:gd name="T1" fmla="*/ 1410 h 1600"/>
              <a:gd name="T2" fmla="*/ 310 w 1166"/>
              <a:gd name="T3" fmla="*/ 1324 h 1600"/>
              <a:gd name="T4" fmla="*/ 320 w 1166"/>
              <a:gd name="T5" fmla="*/ 1320 h 1600"/>
              <a:gd name="T6" fmla="*/ 612 w 1166"/>
              <a:gd name="T7" fmla="*/ 1342 h 1600"/>
              <a:gd name="T8" fmla="*/ 566 w 1166"/>
              <a:gd name="T9" fmla="*/ 1258 h 1600"/>
              <a:gd name="T10" fmla="*/ 526 w 1166"/>
              <a:gd name="T11" fmla="*/ 1124 h 1600"/>
              <a:gd name="T12" fmla="*/ 524 w 1166"/>
              <a:gd name="T13" fmla="*/ 982 h 1600"/>
              <a:gd name="T14" fmla="*/ 542 w 1166"/>
              <a:gd name="T15" fmla="*/ 892 h 1600"/>
              <a:gd name="T16" fmla="*/ 576 w 1166"/>
              <a:gd name="T17" fmla="*/ 804 h 1600"/>
              <a:gd name="T18" fmla="*/ 624 w 1166"/>
              <a:gd name="T19" fmla="*/ 732 h 1600"/>
              <a:gd name="T20" fmla="*/ 668 w 1166"/>
              <a:gd name="T21" fmla="*/ 678 h 1600"/>
              <a:gd name="T22" fmla="*/ 718 w 1166"/>
              <a:gd name="T23" fmla="*/ 634 h 1600"/>
              <a:gd name="T24" fmla="*/ 832 w 1166"/>
              <a:gd name="T25" fmla="*/ 564 h 1600"/>
              <a:gd name="T26" fmla="*/ 922 w 1166"/>
              <a:gd name="T27" fmla="*/ 534 h 1600"/>
              <a:gd name="T28" fmla="*/ 966 w 1166"/>
              <a:gd name="T29" fmla="*/ 526 h 1600"/>
              <a:gd name="T30" fmla="*/ 986 w 1166"/>
              <a:gd name="T31" fmla="*/ 522 h 1600"/>
              <a:gd name="T32" fmla="*/ 1010 w 1166"/>
              <a:gd name="T33" fmla="*/ 520 h 1600"/>
              <a:gd name="T34" fmla="*/ 1016 w 1166"/>
              <a:gd name="T35" fmla="*/ 512 h 1600"/>
              <a:gd name="T36" fmla="*/ 1050 w 1166"/>
              <a:gd name="T37" fmla="*/ 456 h 1600"/>
              <a:gd name="T38" fmla="*/ 1126 w 1166"/>
              <a:gd name="T39" fmla="*/ 336 h 1600"/>
              <a:gd name="T40" fmla="*/ 1162 w 1166"/>
              <a:gd name="T41" fmla="*/ 282 h 1600"/>
              <a:gd name="T42" fmla="*/ 1128 w 1166"/>
              <a:gd name="T43" fmla="*/ 208 h 1600"/>
              <a:gd name="T44" fmla="*/ 1010 w 1166"/>
              <a:gd name="T45" fmla="*/ 4 h 1600"/>
              <a:gd name="T46" fmla="*/ 998 w 1166"/>
              <a:gd name="T47" fmla="*/ 0 h 1600"/>
              <a:gd name="T48" fmla="*/ 932 w 1166"/>
              <a:gd name="T49" fmla="*/ 6 h 1600"/>
              <a:gd name="T50" fmla="*/ 834 w 1166"/>
              <a:gd name="T51" fmla="*/ 22 h 1600"/>
              <a:gd name="T52" fmla="*/ 742 w 1166"/>
              <a:gd name="T53" fmla="*/ 44 h 1600"/>
              <a:gd name="T54" fmla="*/ 610 w 1166"/>
              <a:gd name="T55" fmla="*/ 94 h 1600"/>
              <a:gd name="T56" fmla="*/ 484 w 1166"/>
              <a:gd name="T57" fmla="*/ 162 h 1600"/>
              <a:gd name="T58" fmla="*/ 406 w 1166"/>
              <a:gd name="T59" fmla="*/ 218 h 1600"/>
              <a:gd name="T60" fmla="*/ 300 w 1166"/>
              <a:gd name="T61" fmla="*/ 312 h 1600"/>
              <a:gd name="T62" fmla="*/ 206 w 1166"/>
              <a:gd name="T63" fmla="*/ 422 h 1600"/>
              <a:gd name="T64" fmla="*/ 152 w 1166"/>
              <a:gd name="T65" fmla="*/ 500 h 1600"/>
              <a:gd name="T66" fmla="*/ 86 w 1166"/>
              <a:gd name="T67" fmla="*/ 628 h 1600"/>
              <a:gd name="T68" fmla="*/ 38 w 1166"/>
              <a:gd name="T69" fmla="*/ 764 h 1600"/>
              <a:gd name="T70" fmla="*/ 16 w 1166"/>
              <a:gd name="T71" fmla="*/ 858 h 1600"/>
              <a:gd name="T72" fmla="*/ 4 w 1166"/>
              <a:gd name="T73" fmla="*/ 952 h 1600"/>
              <a:gd name="T74" fmla="*/ 0 w 1166"/>
              <a:gd name="T75" fmla="*/ 1092 h 1600"/>
              <a:gd name="T76" fmla="*/ 18 w 1166"/>
              <a:gd name="T77" fmla="*/ 1230 h 1600"/>
              <a:gd name="T78" fmla="*/ 38 w 1166"/>
              <a:gd name="T79" fmla="*/ 1322 h 1600"/>
              <a:gd name="T80" fmla="*/ 64 w 1166"/>
              <a:gd name="T81" fmla="*/ 1408 h 1600"/>
              <a:gd name="T82" fmla="*/ 100 w 1166"/>
              <a:gd name="T83" fmla="*/ 1490 h 1600"/>
              <a:gd name="T84" fmla="*/ 160 w 1166"/>
              <a:gd name="T85" fmla="*/ 160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66" h="1600">
                <a:moveTo>
                  <a:pt x="160" y="1600"/>
                </a:moveTo>
                <a:lnTo>
                  <a:pt x="160" y="1600"/>
                </a:lnTo>
                <a:lnTo>
                  <a:pt x="264" y="1410"/>
                </a:lnTo>
                <a:lnTo>
                  <a:pt x="264" y="1410"/>
                </a:lnTo>
                <a:lnTo>
                  <a:pt x="310" y="1324"/>
                </a:lnTo>
                <a:lnTo>
                  <a:pt x="310" y="1324"/>
                </a:lnTo>
                <a:lnTo>
                  <a:pt x="314" y="1320"/>
                </a:lnTo>
                <a:lnTo>
                  <a:pt x="320" y="1320"/>
                </a:lnTo>
                <a:lnTo>
                  <a:pt x="320" y="1320"/>
                </a:lnTo>
                <a:lnTo>
                  <a:pt x="360" y="1322"/>
                </a:lnTo>
                <a:lnTo>
                  <a:pt x="360" y="1322"/>
                </a:lnTo>
                <a:lnTo>
                  <a:pt x="612" y="1342"/>
                </a:lnTo>
                <a:lnTo>
                  <a:pt x="612" y="1342"/>
                </a:lnTo>
                <a:lnTo>
                  <a:pt x="588" y="1302"/>
                </a:lnTo>
                <a:lnTo>
                  <a:pt x="566" y="1258"/>
                </a:lnTo>
                <a:lnTo>
                  <a:pt x="548" y="1216"/>
                </a:lnTo>
                <a:lnTo>
                  <a:pt x="536" y="1170"/>
                </a:lnTo>
                <a:lnTo>
                  <a:pt x="526" y="1124"/>
                </a:lnTo>
                <a:lnTo>
                  <a:pt x="520" y="1078"/>
                </a:lnTo>
                <a:lnTo>
                  <a:pt x="520" y="1030"/>
                </a:lnTo>
                <a:lnTo>
                  <a:pt x="524" y="982"/>
                </a:lnTo>
                <a:lnTo>
                  <a:pt x="524" y="982"/>
                </a:lnTo>
                <a:lnTo>
                  <a:pt x="530" y="936"/>
                </a:lnTo>
                <a:lnTo>
                  <a:pt x="542" y="892"/>
                </a:lnTo>
                <a:lnTo>
                  <a:pt x="558" y="848"/>
                </a:lnTo>
                <a:lnTo>
                  <a:pt x="576" y="804"/>
                </a:lnTo>
                <a:lnTo>
                  <a:pt x="576" y="804"/>
                </a:lnTo>
                <a:lnTo>
                  <a:pt x="586" y="784"/>
                </a:lnTo>
                <a:lnTo>
                  <a:pt x="598" y="766"/>
                </a:lnTo>
                <a:lnTo>
                  <a:pt x="624" y="732"/>
                </a:lnTo>
                <a:lnTo>
                  <a:pt x="624" y="732"/>
                </a:lnTo>
                <a:lnTo>
                  <a:pt x="652" y="696"/>
                </a:lnTo>
                <a:lnTo>
                  <a:pt x="668" y="678"/>
                </a:lnTo>
                <a:lnTo>
                  <a:pt x="684" y="662"/>
                </a:lnTo>
                <a:lnTo>
                  <a:pt x="684" y="662"/>
                </a:lnTo>
                <a:lnTo>
                  <a:pt x="718" y="634"/>
                </a:lnTo>
                <a:lnTo>
                  <a:pt x="754" y="606"/>
                </a:lnTo>
                <a:lnTo>
                  <a:pt x="792" y="584"/>
                </a:lnTo>
                <a:lnTo>
                  <a:pt x="832" y="564"/>
                </a:lnTo>
                <a:lnTo>
                  <a:pt x="832" y="564"/>
                </a:lnTo>
                <a:lnTo>
                  <a:pt x="876" y="546"/>
                </a:lnTo>
                <a:lnTo>
                  <a:pt x="922" y="534"/>
                </a:lnTo>
                <a:lnTo>
                  <a:pt x="922" y="534"/>
                </a:lnTo>
                <a:lnTo>
                  <a:pt x="944" y="528"/>
                </a:lnTo>
                <a:lnTo>
                  <a:pt x="966" y="526"/>
                </a:lnTo>
                <a:lnTo>
                  <a:pt x="966" y="526"/>
                </a:lnTo>
                <a:lnTo>
                  <a:pt x="986" y="522"/>
                </a:lnTo>
                <a:lnTo>
                  <a:pt x="986" y="522"/>
                </a:lnTo>
                <a:lnTo>
                  <a:pt x="998" y="522"/>
                </a:lnTo>
                <a:lnTo>
                  <a:pt x="1006" y="522"/>
                </a:lnTo>
                <a:lnTo>
                  <a:pt x="1010" y="520"/>
                </a:lnTo>
                <a:lnTo>
                  <a:pt x="1010" y="520"/>
                </a:lnTo>
                <a:lnTo>
                  <a:pt x="1014" y="516"/>
                </a:lnTo>
                <a:lnTo>
                  <a:pt x="1016" y="512"/>
                </a:lnTo>
                <a:lnTo>
                  <a:pt x="1022" y="502"/>
                </a:lnTo>
                <a:lnTo>
                  <a:pt x="1022" y="502"/>
                </a:lnTo>
                <a:lnTo>
                  <a:pt x="1050" y="456"/>
                </a:lnTo>
                <a:lnTo>
                  <a:pt x="1050" y="456"/>
                </a:lnTo>
                <a:lnTo>
                  <a:pt x="1126" y="336"/>
                </a:lnTo>
                <a:lnTo>
                  <a:pt x="1126" y="336"/>
                </a:lnTo>
                <a:lnTo>
                  <a:pt x="1156" y="290"/>
                </a:lnTo>
                <a:lnTo>
                  <a:pt x="1156" y="290"/>
                </a:lnTo>
                <a:lnTo>
                  <a:pt x="1162" y="282"/>
                </a:lnTo>
                <a:lnTo>
                  <a:pt x="1166" y="274"/>
                </a:lnTo>
                <a:lnTo>
                  <a:pt x="1166" y="274"/>
                </a:lnTo>
                <a:lnTo>
                  <a:pt x="1128" y="208"/>
                </a:lnTo>
                <a:lnTo>
                  <a:pt x="1128" y="208"/>
                </a:lnTo>
                <a:lnTo>
                  <a:pt x="1010" y="4"/>
                </a:lnTo>
                <a:lnTo>
                  <a:pt x="1010" y="4"/>
                </a:lnTo>
                <a:lnTo>
                  <a:pt x="1008" y="2"/>
                </a:lnTo>
                <a:lnTo>
                  <a:pt x="1006" y="0"/>
                </a:lnTo>
                <a:lnTo>
                  <a:pt x="998" y="0"/>
                </a:lnTo>
                <a:lnTo>
                  <a:pt x="982" y="2"/>
                </a:lnTo>
                <a:lnTo>
                  <a:pt x="982" y="2"/>
                </a:lnTo>
                <a:lnTo>
                  <a:pt x="932" y="6"/>
                </a:lnTo>
                <a:lnTo>
                  <a:pt x="932" y="6"/>
                </a:lnTo>
                <a:lnTo>
                  <a:pt x="882" y="12"/>
                </a:lnTo>
                <a:lnTo>
                  <a:pt x="834" y="22"/>
                </a:lnTo>
                <a:lnTo>
                  <a:pt x="834" y="22"/>
                </a:lnTo>
                <a:lnTo>
                  <a:pt x="788" y="32"/>
                </a:lnTo>
                <a:lnTo>
                  <a:pt x="742" y="44"/>
                </a:lnTo>
                <a:lnTo>
                  <a:pt x="698" y="58"/>
                </a:lnTo>
                <a:lnTo>
                  <a:pt x="654" y="76"/>
                </a:lnTo>
                <a:lnTo>
                  <a:pt x="610" y="94"/>
                </a:lnTo>
                <a:lnTo>
                  <a:pt x="566" y="116"/>
                </a:lnTo>
                <a:lnTo>
                  <a:pt x="526" y="138"/>
                </a:lnTo>
                <a:lnTo>
                  <a:pt x="484" y="162"/>
                </a:lnTo>
                <a:lnTo>
                  <a:pt x="484" y="162"/>
                </a:lnTo>
                <a:lnTo>
                  <a:pt x="446" y="190"/>
                </a:lnTo>
                <a:lnTo>
                  <a:pt x="406" y="218"/>
                </a:lnTo>
                <a:lnTo>
                  <a:pt x="370" y="248"/>
                </a:lnTo>
                <a:lnTo>
                  <a:pt x="334" y="280"/>
                </a:lnTo>
                <a:lnTo>
                  <a:pt x="300" y="312"/>
                </a:lnTo>
                <a:lnTo>
                  <a:pt x="268" y="348"/>
                </a:lnTo>
                <a:lnTo>
                  <a:pt x="236" y="384"/>
                </a:lnTo>
                <a:lnTo>
                  <a:pt x="206" y="422"/>
                </a:lnTo>
                <a:lnTo>
                  <a:pt x="206" y="422"/>
                </a:lnTo>
                <a:lnTo>
                  <a:pt x="178" y="460"/>
                </a:lnTo>
                <a:lnTo>
                  <a:pt x="152" y="500"/>
                </a:lnTo>
                <a:lnTo>
                  <a:pt x="128" y="542"/>
                </a:lnTo>
                <a:lnTo>
                  <a:pt x="106" y="584"/>
                </a:lnTo>
                <a:lnTo>
                  <a:pt x="86" y="628"/>
                </a:lnTo>
                <a:lnTo>
                  <a:pt x="68" y="672"/>
                </a:lnTo>
                <a:lnTo>
                  <a:pt x="52" y="718"/>
                </a:lnTo>
                <a:lnTo>
                  <a:pt x="38" y="764"/>
                </a:lnTo>
                <a:lnTo>
                  <a:pt x="38" y="764"/>
                </a:lnTo>
                <a:lnTo>
                  <a:pt x="28" y="810"/>
                </a:lnTo>
                <a:lnTo>
                  <a:pt x="16" y="858"/>
                </a:lnTo>
                <a:lnTo>
                  <a:pt x="10" y="904"/>
                </a:lnTo>
                <a:lnTo>
                  <a:pt x="4" y="952"/>
                </a:lnTo>
                <a:lnTo>
                  <a:pt x="4" y="952"/>
                </a:lnTo>
                <a:lnTo>
                  <a:pt x="2" y="1000"/>
                </a:lnTo>
                <a:lnTo>
                  <a:pt x="0" y="1046"/>
                </a:lnTo>
                <a:lnTo>
                  <a:pt x="0" y="1092"/>
                </a:lnTo>
                <a:lnTo>
                  <a:pt x="4" y="1140"/>
                </a:lnTo>
                <a:lnTo>
                  <a:pt x="4" y="1140"/>
                </a:lnTo>
                <a:lnTo>
                  <a:pt x="18" y="1230"/>
                </a:lnTo>
                <a:lnTo>
                  <a:pt x="26" y="1276"/>
                </a:lnTo>
                <a:lnTo>
                  <a:pt x="38" y="1322"/>
                </a:lnTo>
                <a:lnTo>
                  <a:pt x="38" y="1322"/>
                </a:lnTo>
                <a:lnTo>
                  <a:pt x="50" y="1364"/>
                </a:lnTo>
                <a:lnTo>
                  <a:pt x="56" y="1386"/>
                </a:lnTo>
                <a:lnTo>
                  <a:pt x="64" y="1408"/>
                </a:lnTo>
                <a:lnTo>
                  <a:pt x="64" y="1408"/>
                </a:lnTo>
                <a:lnTo>
                  <a:pt x="100" y="1490"/>
                </a:lnTo>
                <a:lnTo>
                  <a:pt x="100" y="1490"/>
                </a:lnTo>
                <a:lnTo>
                  <a:pt x="114" y="1518"/>
                </a:lnTo>
                <a:lnTo>
                  <a:pt x="128" y="1546"/>
                </a:lnTo>
                <a:lnTo>
                  <a:pt x="160" y="16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Freeform 12"/>
          <p:cNvSpPr>
            <a:spLocks/>
          </p:cNvSpPr>
          <p:nvPr/>
        </p:nvSpPr>
        <p:spPr bwMode="auto">
          <a:xfrm>
            <a:off x="4597400" y="2060699"/>
            <a:ext cx="1631950" cy="2454275"/>
          </a:xfrm>
          <a:custGeom>
            <a:avLst/>
            <a:gdLst>
              <a:gd name="T0" fmla="*/ 122 w 1028"/>
              <a:gd name="T1" fmla="*/ 210 h 1546"/>
              <a:gd name="T2" fmla="*/ 162 w 1028"/>
              <a:gd name="T3" fmla="*/ 282 h 1546"/>
              <a:gd name="T4" fmla="*/ 154 w 1028"/>
              <a:gd name="T5" fmla="*/ 294 h 1546"/>
              <a:gd name="T6" fmla="*/ 126 w 1028"/>
              <a:gd name="T7" fmla="*/ 336 h 1546"/>
              <a:gd name="T8" fmla="*/ 16 w 1028"/>
              <a:gd name="T9" fmla="*/ 518 h 1546"/>
              <a:gd name="T10" fmla="*/ 106 w 1028"/>
              <a:gd name="T11" fmla="*/ 532 h 1546"/>
              <a:gd name="T12" fmla="*/ 236 w 1028"/>
              <a:gd name="T13" fmla="*/ 580 h 1546"/>
              <a:gd name="T14" fmla="*/ 328 w 1028"/>
              <a:gd name="T15" fmla="*/ 646 h 1546"/>
              <a:gd name="T16" fmla="*/ 378 w 1028"/>
              <a:gd name="T17" fmla="*/ 694 h 1546"/>
              <a:gd name="T18" fmla="*/ 406 w 1028"/>
              <a:gd name="T19" fmla="*/ 732 h 1546"/>
              <a:gd name="T20" fmla="*/ 454 w 1028"/>
              <a:gd name="T21" fmla="*/ 808 h 1546"/>
              <a:gd name="T22" fmla="*/ 482 w 1028"/>
              <a:gd name="T23" fmla="*/ 872 h 1546"/>
              <a:gd name="T24" fmla="*/ 508 w 1028"/>
              <a:gd name="T25" fmla="*/ 986 h 1546"/>
              <a:gd name="T26" fmla="*/ 510 w 1028"/>
              <a:gd name="T27" fmla="*/ 1032 h 1546"/>
              <a:gd name="T28" fmla="*/ 494 w 1028"/>
              <a:gd name="T29" fmla="*/ 1172 h 1546"/>
              <a:gd name="T30" fmla="*/ 472 w 1028"/>
              <a:gd name="T31" fmla="*/ 1240 h 1546"/>
              <a:gd name="T32" fmla="*/ 454 w 1028"/>
              <a:gd name="T33" fmla="*/ 1274 h 1546"/>
              <a:gd name="T34" fmla="*/ 454 w 1028"/>
              <a:gd name="T35" fmla="*/ 1286 h 1546"/>
              <a:gd name="T36" fmla="*/ 576 w 1028"/>
              <a:gd name="T37" fmla="*/ 1542 h 1546"/>
              <a:gd name="T38" fmla="*/ 580 w 1028"/>
              <a:gd name="T39" fmla="*/ 1546 h 1546"/>
              <a:gd name="T40" fmla="*/ 586 w 1028"/>
              <a:gd name="T41" fmla="*/ 1546 h 1546"/>
              <a:gd name="T42" fmla="*/ 760 w 1028"/>
              <a:gd name="T43" fmla="*/ 1542 h 1546"/>
              <a:gd name="T44" fmla="*/ 882 w 1028"/>
              <a:gd name="T45" fmla="*/ 1538 h 1546"/>
              <a:gd name="T46" fmla="*/ 894 w 1028"/>
              <a:gd name="T47" fmla="*/ 1540 h 1546"/>
              <a:gd name="T48" fmla="*/ 902 w 1028"/>
              <a:gd name="T49" fmla="*/ 1538 h 1546"/>
              <a:gd name="T50" fmla="*/ 916 w 1028"/>
              <a:gd name="T51" fmla="*/ 1514 h 1546"/>
              <a:gd name="T52" fmla="*/ 924 w 1028"/>
              <a:gd name="T53" fmla="*/ 1494 h 1546"/>
              <a:gd name="T54" fmla="*/ 978 w 1028"/>
              <a:gd name="T55" fmla="*/ 1364 h 1546"/>
              <a:gd name="T56" fmla="*/ 1002 w 1028"/>
              <a:gd name="T57" fmla="*/ 1272 h 1546"/>
              <a:gd name="T58" fmla="*/ 1024 w 1028"/>
              <a:gd name="T59" fmla="*/ 1132 h 1546"/>
              <a:gd name="T60" fmla="*/ 1026 w 1028"/>
              <a:gd name="T61" fmla="*/ 990 h 1546"/>
              <a:gd name="T62" fmla="*/ 1018 w 1028"/>
              <a:gd name="T63" fmla="*/ 896 h 1546"/>
              <a:gd name="T64" fmla="*/ 990 w 1028"/>
              <a:gd name="T65" fmla="*/ 758 h 1546"/>
              <a:gd name="T66" fmla="*/ 958 w 1028"/>
              <a:gd name="T67" fmla="*/ 668 h 1546"/>
              <a:gd name="T68" fmla="*/ 920 w 1028"/>
              <a:gd name="T69" fmla="*/ 578 h 1546"/>
              <a:gd name="T70" fmla="*/ 848 w 1028"/>
              <a:gd name="T71" fmla="*/ 454 h 1546"/>
              <a:gd name="T72" fmla="*/ 758 w 1028"/>
              <a:gd name="T73" fmla="*/ 342 h 1546"/>
              <a:gd name="T74" fmla="*/ 692 w 1028"/>
              <a:gd name="T75" fmla="*/ 276 h 1546"/>
              <a:gd name="T76" fmla="*/ 580 w 1028"/>
              <a:gd name="T77" fmla="*/ 186 h 1546"/>
              <a:gd name="T78" fmla="*/ 460 w 1028"/>
              <a:gd name="T79" fmla="*/ 112 h 1546"/>
              <a:gd name="T80" fmla="*/ 372 w 1028"/>
              <a:gd name="T81" fmla="*/ 74 h 1546"/>
              <a:gd name="T82" fmla="*/ 236 w 1028"/>
              <a:gd name="T83" fmla="*/ 30 h 1546"/>
              <a:gd name="T84" fmla="*/ 96 w 1028"/>
              <a:gd name="T85" fmla="*/ 6 h 1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28" h="1546">
                <a:moveTo>
                  <a:pt x="0" y="0"/>
                </a:moveTo>
                <a:lnTo>
                  <a:pt x="0" y="0"/>
                </a:lnTo>
                <a:lnTo>
                  <a:pt x="122" y="210"/>
                </a:lnTo>
                <a:lnTo>
                  <a:pt x="122" y="210"/>
                </a:lnTo>
                <a:lnTo>
                  <a:pt x="162" y="282"/>
                </a:lnTo>
                <a:lnTo>
                  <a:pt x="162" y="282"/>
                </a:lnTo>
                <a:lnTo>
                  <a:pt x="162" y="284"/>
                </a:lnTo>
                <a:lnTo>
                  <a:pt x="160" y="288"/>
                </a:lnTo>
                <a:lnTo>
                  <a:pt x="154" y="294"/>
                </a:lnTo>
                <a:lnTo>
                  <a:pt x="154" y="294"/>
                </a:lnTo>
                <a:lnTo>
                  <a:pt x="126" y="336"/>
                </a:lnTo>
                <a:lnTo>
                  <a:pt x="126" y="336"/>
                </a:lnTo>
                <a:lnTo>
                  <a:pt x="2" y="518"/>
                </a:lnTo>
                <a:lnTo>
                  <a:pt x="2" y="518"/>
                </a:lnTo>
                <a:lnTo>
                  <a:pt x="16" y="518"/>
                </a:lnTo>
                <a:lnTo>
                  <a:pt x="16" y="518"/>
                </a:lnTo>
                <a:lnTo>
                  <a:pt x="62" y="524"/>
                </a:lnTo>
                <a:lnTo>
                  <a:pt x="106" y="532"/>
                </a:lnTo>
                <a:lnTo>
                  <a:pt x="150" y="544"/>
                </a:lnTo>
                <a:lnTo>
                  <a:pt x="194" y="560"/>
                </a:lnTo>
                <a:lnTo>
                  <a:pt x="236" y="580"/>
                </a:lnTo>
                <a:lnTo>
                  <a:pt x="274" y="604"/>
                </a:lnTo>
                <a:lnTo>
                  <a:pt x="312" y="630"/>
                </a:lnTo>
                <a:lnTo>
                  <a:pt x="328" y="646"/>
                </a:lnTo>
                <a:lnTo>
                  <a:pt x="346" y="662"/>
                </a:lnTo>
                <a:lnTo>
                  <a:pt x="346" y="662"/>
                </a:lnTo>
                <a:lnTo>
                  <a:pt x="378" y="694"/>
                </a:lnTo>
                <a:lnTo>
                  <a:pt x="392" y="712"/>
                </a:lnTo>
                <a:lnTo>
                  <a:pt x="406" y="732"/>
                </a:lnTo>
                <a:lnTo>
                  <a:pt x="406" y="732"/>
                </a:lnTo>
                <a:lnTo>
                  <a:pt x="432" y="770"/>
                </a:lnTo>
                <a:lnTo>
                  <a:pt x="454" y="808"/>
                </a:lnTo>
                <a:lnTo>
                  <a:pt x="454" y="808"/>
                </a:lnTo>
                <a:lnTo>
                  <a:pt x="466" y="830"/>
                </a:lnTo>
                <a:lnTo>
                  <a:pt x="474" y="850"/>
                </a:lnTo>
                <a:lnTo>
                  <a:pt x="482" y="872"/>
                </a:lnTo>
                <a:lnTo>
                  <a:pt x="490" y="896"/>
                </a:lnTo>
                <a:lnTo>
                  <a:pt x="500" y="942"/>
                </a:lnTo>
                <a:lnTo>
                  <a:pt x="508" y="986"/>
                </a:lnTo>
                <a:lnTo>
                  <a:pt x="508" y="986"/>
                </a:lnTo>
                <a:lnTo>
                  <a:pt x="510" y="1010"/>
                </a:lnTo>
                <a:lnTo>
                  <a:pt x="510" y="1032"/>
                </a:lnTo>
                <a:lnTo>
                  <a:pt x="510" y="1080"/>
                </a:lnTo>
                <a:lnTo>
                  <a:pt x="504" y="1126"/>
                </a:lnTo>
                <a:lnTo>
                  <a:pt x="494" y="1172"/>
                </a:lnTo>
                <a:lnTo>
                  <a:pt x="494" y="1172"/>
                </a:lnTo>
                <a:lnTo>
                  <a:pt x="480" y="1218"/>
                </a:lnTo>
                <a:lnTo>
                  <a:pt x="472" y="1240"/>
                </a:lnTo>
                <a:lnTo>
                  <a:pt x="462" y="1260"/>
                </a:lnTo>
                <a:lnTo>
                  <a:pt x="462" y="1260"/>
                </a:lnTo>
                <a:lnTo>
                  <a:pt x="454" y="1274"/>
                </a:lnTo>
                <a:lnTo>
                  <a:pt x="454" y="1280"/>
                </a:lnTo>
                <a:lnTo>
                  <a:pt x="454" y="1286"/>
                </a:lnTo>
                <a:lnTo>
                  <a:pt x="454" y="1286"/>
                </a:lnTo>
                <a:lnTo>
                  <a:pt x="472" y="1324"/>
                </a:lnTo>
                <a:lnTo>
                  <a:pt x="472" y="1324"/>
                </a:lnTo>
                <a:lnTo>
                  <a:pt x="576" y="1542"/>
                </a:lnTo>
                <a:lnTo>
                  <a:pt x="576" y="1542"/>
                </a:lnTo>
                <a:lnTo>
                  <a:pt x="578" y="1544"/>
                </a:lnTo>
                <a:lnTo>
                  <a:pt x="580" y="1546"/>
                </a:lnTo>
                <a:lnTo>
                  <a:pt x="580" y="1546"/>
                </a:lnTo>
                <a:lnTo>
                  <a:pt x="586" y="1546"/>
                </a:lnTo>
                <a:lnTo>
                  <a:pt x="586" y="1546"/>
                </a:lnTo>
                <a:lnTo>
                  <a:pt x="624" y="1544"/>
                </a:lnTo>
                <a:lnTo>
                  <a:pt x="624" y="1544"/>
                </a:lnTo>
                <a:lnTo>
                  <a:pt x="760" y="1542"/>
                </a:lnTo>
                <a:lnTo>
                  <a:pt x="760" y="1542"/>
                </a:lnTo>
                <a:lnTo>
                  <a:pt x="882" y="1538"/>
                </a:lnTo>
                <a:lnTo>
                  <a:pt x="882" y="1538"/>
                </a:lnTo>
                <a:lnTo>
                  <a:pt x="888" y="1540"/>
                </a:lnTo>
                <a:lnTo>
                  <a:pt x="888" y="1540"/>
                </a:lnTo>
                <a:lnTo>
                  <a:pt x="894" y="1540"/>
                </a:lnTo>
                <a:lnTo>
                  <a:pt x="894" y="1540"/>
                </a:lnTo>
                <a:lnTo>
                  <a:pt x="902" y="1538"/>
                </a:lnTo>
                <a:lnTo>
                  <a:pt x="902" y="1538"/>
                </a:lnTo>
                <a:lnTo>
                  <a:pt x="906" y="1534"/>
                </a:lnTo>
                <a:lnTo>
                  <a:pt x="910" y="1526"/>
                </a:lnTo>
                <a:lnTo>
                  <a:pt x="916" y="1514"/>
                </a:lnTo>
                <a:lnTo>
                  <a:pt x="916" y="1514"/>
                </a:lnTo>
                <a:lnTo>
                  <a:pt x="924" y="1494"/>
                </a:lnTo>
                <a:lnTo>
                  <a:pt x="924" y="1494"/>
                </a:lnTo>
                <a:lnTo>
                  <a:pt x="944" y="1452"/>
                </a:lnTo>
                <a:lnTo>
                  <a:pt x="962" y="1408"/>
                </a:lnTo>
                <a:lnTo>
                  <a:pt x="978" y="1364"/>
                </a:lnTo>
                <a:lnTo>
                  <a:pt x="992" y="1318"/>
                </a:lnTo>
                <a:lnTo>
                  <a:pt x="992" y="1318"/>
                </a:lnTo>
                <a:lnTo>
                  <a:pt x="1002" y="1272"/>
                </a:lnTo>
                <a:lnTo>
                  <a:pt x="1012" y="1224"/>
                </a:lnTo>
                <a:lnTo>
                  <a:pt x="1018" y="1178"/>
                </a:lnTo>
                <a:lnTo>
                  <a:pt x="1024" y="1132"/>
                </a:lnTo>
                <a:lnTo>
                  <a:pt x="1028" y="1084"/>
                </a:lnTo>
                <a:lnTo>
                  <a:pt x="1028" y="1036"/>
                </a:lnTo>
                <a:lnTo>
                  <a:pt x="1026" y="990"/>
                </a:lnTo>
                <a:lnTo>
                  <a:pt x="1024" y="942"/>
                </a:lnTo>
                <a:lnTo>
                  <a:pt x="1024" y="942"/>
                </a:lnTo>
                <a:lnTo>
                  <a:pt x="1018" y="896"/>
                </a:lnTo>
                <a:lnTo>
                  <a:pt x="1012" y="850"/>
                </a:lnTo>
                <a:lnTo>
                  <a:pt x="1002" y="804"/>
                </a:lnTo>
                <a:lnTo>
                  <a:pt x="990" y="758"/>
                </a:lnTo>
                <a:lnTo>
                  <a:pt x="990" y="758"/>
                </a:lnTo>
                <a:lnTo>
                  <a:pt x="974" y="712"/>
                </a:lnTo>
                <a:lnTo>
                  <a:pt x="958" y="668"/>
                </a:lnTo>
                <a:lnTo>
                  <a:pt x="940" y="622"/>
                </a:lnTo>
                <a:lnTo>
                  <a:pt x="920" y="578"/>
                </a:lnTo>
                <a:lnTo>
                  <a:pt x="920" y="578"/>
                </a:lnTo>
                <a:lnTo>
                  <a:pt x="898" y="536"/>
                </a:lnTo>
                <a:lnTo>
                  <a:pt x="874" y="494"/>
                </a:lnTo>
                <a:lnTo>
                  <a:pt x="848" y="454"/>
                </a:lnTo>
                <a:lnTo>
                  <a:pt x="820" y="416"/>
                </a:lnTo>
                <a:lnTo>
                  <a:pt x="790" y="378"/>
                </a:lnTo>
                <a:lnTo>
                  <a:pt x="758" y="342"/>
                </a:lnTo>
                <a:lnTo>
                  <a:pt x="726" y="308"/>
                </a:lnTo>
                <a:lnTo>
                  <a:pt x="692" y="276"/>
                </a:lnTo>
                <a:lnTo>
                  <a:pt x="692" y="276"/>
                </a:lnTo>
                <a:lnTo>
                  <a:pt x="656" y="244"/>
                </a:lnTo>
                <a:lnTo>
                  <a:pt x="618" y="214"/>
                </a:lnTo>
                <a:lnTo>
                  <a:pt x="580" y="186"/>
                </a:lnTo>
                <a:lnTo>
                  <a:pt x="542" y="160"/>
                </a:lnTo>
                <a:lnTo>
                  <a:pt x="500" y="136"/>
                </a:lnTo>
                <a:lnTo>
                  <a:pt x="460" y="112"/>
                </a:lnTo>
                <a:lnTo>
                  <a:pt x="416" y="92"/>
                </a:lnTo>
                <a:lnTo>
                  <a:pt x="372" y="74"/>
                </a:lnTo>
                <a:lnTo>
                  <a:pt x="372" y="74"/>
                </a:lnTo>
                <a:lnTo>
                  <a:pt x="328" y="56"/>
                </a:lnTo>
                <a:lnTo>
                  <a:pt x="282" y="42"/>
                </a:lnTo>
                <a:lnTo>
                  <a:pt x="236" y="30"/>
                </a:lnTo>
                <a:lnTo>
                  <a:pt x="190" y="20"/>
                </a:lnTo>
                <a:lnTo>
                  <a:pt x="144" y="12"/>
                </a:lnTo>
                <a:lnTo>
                  <a:pt x="96" y="6"/>
                </a:lnTo>
                <a:lnTo>
                  <a:pt x="4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8" name="Freeform 35"/>
          <p:cNvSpPr>
            <a:spLocks/>
          </p:cNvSpPr>
          <p:nvPr/>
        </p:nvSpPr>
        <p:spPr bwMode="auto">
          <a:xfrm>
            <a:off x="2730500" y="1873374"/>
            <a:ext cx="1755775" cy="2686050"/>
          </a:xfrm>
          <a:custGeom>
            <a:avLst/>
            <a:gdLst>
              <a:gd name="T0" fmla="*/ 1106 w 1106"/>
              <a:gd name="T1" fmla="*/ 0 h 1692"/>
              <a:gd name="T2" fmla="*/ 964 w 1106"/>
              <a:gd name="T3" fmla="*/ 16 h 1692"/>
              <a:gd name="T4" fmla="*/ 826 w 1106"/>
              <a:gd name="T5" fmla="*/ 48 h 1692"/>
              <a:gd name="T6" fmla="*/ 692 w 1106"/>
              <a:gd name="T7" fmla="*/ 98 h 1692"/>
              <a:gd name="T8" fmla="*/ 564 w 1106"/>
              <a:gd name="T9" fmla="*/ 164 h 1692"/>
              <a:gd name="T10" fmla="*/ 446 w 1106"/>
              <a:gd name="T11" fmla="*/ 246 h 1692"/>
              <a:gd name="T12" fmla="*/ 336 w 1106"/>
              <a:gd name="T13" fmla="*/ 342 h 1692"/>
              <a:gd name="T14" fmla="*/ 262 w 1106"/>
              <a:gd name="T15" fmla="*/ 424 h 1692"/>
              <a:gd name="T16" fmla="*/ 218 w 1106"/>
              <a:gd name="T17" fmla="*/ 484 h 1692"/>
              <a:gd name="T18" fmla="*/ 176 w 1106"/>
              <a:gd name="T19" fmla="*/ 546 h 1692"/>
              <a:gd name="T20" fmla="*/ 156 w 1106"/>
              <a:gd name="T21" fmla="*/ 580 h 1692"/>
              <a:gd name="T22" fmla="*/ 118 w 1106"/>
              <a:gd name="T23" fmla="*/ 648 h 1692"/>
              <a:gd name="T24" fmla="*/ 86 w 1106"/>
              <a:gd name="T25" fmla="*/ 720 h 1692"/>
              <a:gd name="T26" fmla="*/ 60 w 1106"/>
              <a:gd name="T27" fmla="*/ 792 h 1692"/>
              <a:gd name="T28" fmla="*/ 38 w 1106"/>
              <a:gd name="T29" fmla="*/ 864 h 1692"/>
              <a:gd name="T30" fmla="*/ 22 w 1106"/>
              <a:gd name="T31" fmla="*/ 936 h 1692"/>
              <a:gd name="T32" fmla="*/ 10 w 1106"/>
              <a:gd name="T33" fmla="*/ 1010 h 1692"/>
              <a:gd name="T34" fmla="*/ 0 w 1106"/>
              <a:gd name="T35" fmla="*/ 1158 h 1692"/>
              <a:gd name="T36" fmla="*/ 2 w 1106"/>
              <a:gd name="T37" fmla="*/ 1228 h 1692"/>
              <a:gd name="T38" fmla="*/ 18 w 1106"/>
              <a:gd name="T39" fmla="*/ 1366 h 1692"/>
              <a:gd name="T40" fmla="*/ 52 w 1106"/>
              <a:gd name="T41" fmla="*/ 1500 h 1692"/>
              <a:gd name="T42" fmla="*/ 100 w 1106"/>
              <a:gd name="T43" fmla="*/ 1630 h 1692"/>
              <a:gd name="T44" fmla="*/ 144 w 1106"/>
              <a:gd name="T45" fmla="*/ 1686 h 1692"/>
              <a:gd name="T46" fmla="*/ 114 w 1106"/>
              <a:gd name="T47" fmla="*/ 1624 h 1692"/>
              <a:gd name="T48" fmla="*/ 66 w 1106"/>
              <a:gd name="T49" fmla="*/ 1496 h 1692"/>
              <a:gd name="T50" fmla="*/ 34 w 1106"/>
              <a:gd name="T51" fmla="*/ 1362 h 1692"/>
              <a:gd name="T52" fmla="*/ 18 w 1106"/>
              <a:gd name="T53" fmla="*/ 1228 h 1692"/>
              <a:gd name="T54" fmla="*/ 16 w 1106"/>
              <a:gd name="T55" fmla="*/ 1158 h 1692"/>
              <a:gd name="T56" fmla="*/ 26 w 1106"/>
              <a:gd name="T57" fmla="*/ 1012 h 1692"/>
              <a:gd name="T58" fmla="*/ 44 w 1106"/>
              <a:gd name="T59" fmla="*/ 904 h 1692"/>
              <a:gd name="T60" fmla="*/ 64 w 1106"/>
              <a:gd name="T61" fmla="*/ 832 h 1692"/>
              <a:gd name="T62" fmla="*/ 88 w 1106"/>
              <a:gd name="T63" fmla="*/ 760 h 1692"/>
              <a:gd name="T64" fmla="*/ 116 w 1106"/>
              <a:gd name="T65" fmla="*/ 690 h 1692"/>
              <a:gd name="T66" fmla="*/ 150 w 1106"/>
              <a:gd name="T67" fmla="*/ 622 h 1692"/>
              <a:gd name="T68" fmla="*/ 170 w 1106"/>
              <a:gd name="T69" fmla="*/ 588 h 1692"/>
              <a:gd name="T70" fmla="*/ 208 w 1106"/>
              <a:gd name="T71" fmla="*/ 524 h 1692"/>
              <a:gd name="T72" fmla="*/ 252 w 1106"/>
              <a:gd name="T73" fmla="*/ 464 h 1692"/>
              <a:gd name="T74" fmla="*/ 348 w 1106"/>
              <a:gd name="T75" fmla="*/ 354 h 1692"/>
              <a:gd name="T76" fmla="*/ 456 w 1106"/>
              <a:gd name="T77" fmla="*/ 258 h 1692"/>
              <a:gd name="T78" fmla="*/ 572 w 1106"/>
              <a:gd name="T79" fmla="*/ 178 h 1692"/>
              <a:gd name="T80" fmla="*/ 698 w 1106"/>
              <a:gd name="T81" fmla="*/ 112 h 1692"/>
              <a:gd name="T82" fmla="*/ 830 w 1106"/>
              <a:gd name="T83" fmla="*/ 64 h 1692"/>
              <a:gd name="T84" fmla="*/ 968 w 1106"/>
              <a:gd name="T85" fmla="*/ 32 h 1692"/>
              <a:gd name="T86" fmla="*/ 1106 w 1106"/>
              <a:gd name="T87" fmla="*/ 16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06" h="1692">
                <a:moveTo>
                  <a:pt x="1106" y="0"/>
                </a:moveTo>
                <a:lnTo>
                  <a:pt x="1106" y="0"/>
                </a:lnTo>
                <a:lnTo>
                  <a:pt x="1034" y="6"/>
                </a:lnTo>
                <a:lnTo>
                  <a:pt x="964" y="16"/>
                </a:lnTo>
                <a:lnTo>
                  <a:pt x="894" y="30"/>
                </a:lnTo>
                <a:lnTo>
                  <a:pt x="826" y="48"/>
                </a:lnTo>
                <a:lnTo>
                  <a:pt x="758" y="72"/>
                </a:lnTo>
                <a:lnTo>
                  <a:pt x="692" y="98"/>
                </a:lnTo>
                <a:lnTo>
                  <a:pt x="628" y="128"/>
                </a:lnTo>
                <a:lnTo>
                  <a:pt x="564" y="164"/>
                </a:lnTo>
                <a:lnTo>
                  <a:pt x="504" y="202"/>
                </a:lnTo>
                <a:lnTo>
                  <a:pt x="446" y="246"/>
                </a:lnTo>
                <a:lnTo>
                  <a:pt x="390" y="292"/>
                </a:lnTo>
                <a:lnTo>
                  <a:pt x="336" y="342"/>
                </a:lnTo>
                <a:lnTo>
                  <a:pt x="286" y="396"/>
                </a:lnTo>
                <a:lnTo>
                  <a:pt x="262" y="424"/>
                </a:lnTo>
                <a:lnTo>
                  <a:pt x="240" y="454"/>
                </a:lnTo>
                <a:lnTo>
                  <a:pt x="218" y="484"/>
                </a:lnTo>
                <a:lnTo>
                  <a:pt x="196" y="514"/>
                </a:lnTo>
                <a:lnTo>
                  <a:pt x="176" y="546"/>
                </a:lnTo>
                <a:lnTo>
                  <a:pt x="156" y="580"/>
                </a:lnTo>
                <a:lnTo>
                  <a:pt x="156" y="580"/>
                </a:lnTo>
                <a:lnTo>
                  <a:pt x="136" y="614"/>
                </a:lnTo>
                <a:lnTo>
                  <a:pt x="118" y="648"/>
                </a:lnTo>
                <a:lnTo>
                  <a:pt x="102" y="684"/>
                </a:lnTo>
                <a:lnTo>
                  <a:pt x="86" y="720"/>
                </a:lnTo>
                <a:lnTo>
                  <a:pt x="72" y="756"/>
                </a:lnTo>
                <a:lnTo>
                  <a:pt x="60" y="792"/>
                </a:lnTo>
                <a:lnTo>
                  <a:pt x="48" y="828"/>
                </a:lnTo>
                <a:lnTo>
                  <a:pt x="38" y="864"/>
                </a:lnTo>
                <a:lnTo>
                  <a:pt x="30" y="900"/>
                </a:lnTo>
                <a:lnTo>
                  <a:pt x="22" y="936"/>
                </a:lnTo>
                <a:lnTo>
                  <a:pt x="14" y="974"/>
                </a:lnTo>
                <a:lnTo>
                  <a:pt x="10" y="1010"/>
                </a:lnTo>
                <a:lnTo>
                  <a:pt x="2" y="1084"/>
                </a:lnTo>
                <a:lnTo>
                  <a:pt x="0" y="1158"/>
                </a:lnTo>
                <a:lnTo>
                  <a:pt x="0" y="1158"/>
                </a:lnTo>
                <a:lnTo>
                  <a:pt x="2" y="1228"/>
                </a:lnTo>
                <a:lnTo>
                  <a:pt x="8" y="1298"/>
                </a:lnTo>
                <a:lnTo>
                  <a:pt x="18" y="1366"/>
                </a:lnTo>
                <a:lnTo>
                  <a:pt x="32" y="1434"/>
                </a:lnTo>
                <a:lnTo>
                  <a:pt x="52" y="1500"/>
                </a:lnTo>
                <a:lnTo>
                  <a:pt x="74" y="1566"/>
                </a:lnTo>
                <a:lnTo>
                  <a:pt x="100" y="1630"/>
                </a:lnTo>
                <a:lnTo>
                  <a:pt x="130" y="1692"/>
                </a:lnTo>
                <a:lnTo>
                  <a:pt x="144" y="1686"/>
                </a:lnTo>
                <a:lnTo>
                  <a:pt x="144" y="1686"/>
                </a:lnTo>
                <a:lnTo>
                  <a:pt x="114" y="1624"/>
                </a:lnTo>
                <a:lnTo>
                  <a:pt x="88" y="1560"/>
                </a:lnTo>
                <a:lnTo>
                  <a:pt x="66" y="1496"/>
                </a:lnTo>
                <a:lnTo>
                  <a:pt x="48" y="1430"/>
                </a:lnTo>
                <a:lnTo>
                  <a:pt x="34" y="1362"/>
                </a:lnTo>
                <a:lnTo>
                  <a:pt x="24" y="1296"/>
                </a:lnTo>
                <a:lnTo>
                  <a:pt x="18" y="1228"/>
                </a:lnTo>
                <a:lnTo>
                  <a:pt x="16" y="1158"/>
                </a:lnTo>
                <a:lnTo>
                  <a:pt x="16" y="1158"/>
                </a:lnTo>
                <a:lnTo>
                  <a:pt x="18" y="1086"/>
                </a:lnTo>
                <a:lnTo>
                  <a:pt x="26" y="1012"/>
                </a:lnTo>
                <a:lnTo>
                  <a:pt x="36" y="940"/>
                </a:lnTo>
                <a:lnTo>
                  <a:pt x="44" y="904"/>
                </a:lnTo>
                <a:lnTo>
                  <a:pt x="54" y="868"/>
                </a:lnTo>
                <a:lnTo>
                  <a:pt x="64" y="832"/>
                </a:lnTo>
                <a:lnTo>
                  <a:pt x="74" y="796"/>
                </a:lnTo>
                <a:lnTo>
                  <a:pt x="88" y="760"/>
                </a:lnTo>
                <a:lnTo>
                  <a:pt x="102" y="726"/>
                </a:lnTo>
                <a:lnTo>
                  <a:pt x="116" y="690"/>
                </a:lnTo>
                <a:lnTo>
                  <a:pt x="132" y="656"/>
                </a:lnTo>
                <a:lnTo>
                  <a:pt x="150" y="622"/>
                </a:lnTo>
                <a:lnTo>
                  <a:pt x="170" y="588"/>
                </a:lnTo>
                <a:lnTo>
                  <a:pt x="170" y="588"/>
                </a:lnTo>
                <a:lnTo>
                  <a:pt x="188" y="556"/>
                </a:lnTo>
                <a:lnTo>
                  <a:pt x="208" y="524"/>
                </a:lnTo>
                <a:lnTo>
                  <a:pt x="230" y="492"/>
                </a:lnTo>
                <a:lnTo>
                  <a:pt x="252" y="464"/>
                </a:lnTo>
                <a:lnTo>
                  <a:pt x="298" y="406"/>
                </a:lnTo>
                <a:lnTo>
                  <a:pt x="348" y="354"/>
                </a:lnTo>
                <a:lnTo>
                  <a:pt x="400" y="304"/>
                </a:lnTo>
                <a:lnTo>
                  <a:pt x="456" y="258"/>
                </a:lnTo>
                <a:lnTo>
                  <a:pt x="514" y="216"/>
                </a:lnTo>
                <a:lnTo>
                  <a:pt x="572" y="178"/>
                </a:lnTo>
                <a:lnTo>
                  <a:pt x="634" y="144"/>
                </a:lnTo>
                <a:lnTo>
                  <a:pt x="698" y="112"/>
                </a:lnTo>
                <a:lnTo>
                  <a:pt x="764" y="86"/>
                </a:lnTo>
                <a:lnTo>
                  <a:pt x="830" y="64"/>
                </a:lnTo>
                <a:lnTo>
                  <a:pt x="898" y="46"/>
                </a:lnTo>
                <a:lnTo>
                  <a:pt x="968" y="32"/>
                </a:lnTo>
                <a:lnTo>
                  <a:pt x="1036" y="22"/>
                </a:lnTo>
                <a:lnTo>
                  <a:pt x="1106" y="16"/>
                </a:lnTo>
                <a:lnTo>
                  <a:pt x="110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Freeform 41"/>
          <p:cNvSpPr>
            <a:spLocks/>
          </p:cNvSpPr>
          <p:nvPr/>
        </p:nvSpPr>
        <p:spPr bwMode="auto">
          <a:xfrm>
            <a:off x="4657725" y="1873374"/>
            <a:ext cx="1755775" cy="2686050"/>
          </a:xfrm>
          <a:custGeom>
            <a:avLst/>
            <a:gdLst>
              <a:gd name="T0" fmla="*/ 976 w 1106"/>
              <a:gd name="T1" fmla="*/ 1692 h 1692"/>
              <a:gd name="T2" fmla="*/ 1032 w 1106"/>
              <a:gd name="T3" fmla="*/ 1566 h 1692"/>
              <a:gd name="T4" fmla="*/ 1074 w 1106"/>
              <a:gd name="T5" fmla="*/ 1434 h 1692"/>
              <a:gd name="T6" fmla="*/ 1098 w 1106"/>
              <a:gd name="T7" fmla="*/ 1298 h 1692"/>
              <a:gd name="T8" fmla="*/ 1106 w 1106"/>
              <a:gd name="T9" fmla="*/ 1158 h 1692"/>
              <a:gd name="T10" fmla="*/ 1104 w 1106"/>
              <a:gd name="T11" fmla="*/ 1084 h 1692"/>
              <a:gd name="T12" fmla="*/ 1092 w 1106"/>
              <a:gd name="T13" fmla="*/ 974 h 1692"/>
              <a:gd name="T14" fmla="*/ 1076 w 1106"/>
              <a:gd name="T15" fmla="*/ 900 h 1692"/>
              <a:gd name="T16" fmla="*/ 1058 w 1106"/>
              <a:gd name="T17" fmla="*/ 828 h 1692"/>
              <a:gd name="T18" fmla="*/ 1034 w 1106"/>
              <a:gd name="T19" fmla="*/ 756 h 1692"/>
              <a:gd name="T20" fmla="*/ 1004 w 1106"/>
              <a:gd name="T21" fmla="*/ 684 h 1692"/>
              <a:gd name="T22" fmla="*/ 970 w 1106"/>
              <a:gd name="T23" fmla="*/ 614 h 1692"/>
              <a:gd name="T24" fmla="*/ 950 w 1106"/>
              <a:gd name="T25" fmla="*/ 580 h 1692"/>
              <a:gd name="T26" fmla="*/ 910 w 1106"/>
              <a:gd name="T27" fmla="*/ 514 h 1692"/>
              <a:gd name="T28" fmla="*/ 866 w 1106"/>
              <a:gd name="T29" fmla="*/ 454 h 1692"/>
              <a:gd name="T30" fmla="*/ 820 w 1106"/>
              <a:gd name="T31" fmla="*/ 396 h 1692"/>
              <a:gd name="T32" fmla="*/ 716 w 1106"/>
              <a:gd name="T33" fmla="*/ 292 h 1692"/>
              <a:gd name="T34" fmla="*/ 602 w 1106"/>
              <a:gd name="T35" fmla="*/ 202 h 1692"/>
              <a:gd name="T36" fmla="*/ 478 w 1106"/>
              <a:gd name="T37" fmla="*/ 128 h 1692"/>
              <a:gd name="T38" fmla="*/ 348 w 1106"/>
              <a:gd name="T39" fmla="*/ 72 h 1692"/>
              <a:gd name="T40" fmla="*/ 212 w 1106"/>
              <a:gd name="T41" fmla="*/ 30 h 1692"/>
              <a:gd name="T42" fmla="*/ 72 w 1106"/>
              <a:gd name="T43" fmla="*/ 6 h 1692"/>
              <a:gd name="T44" fmla="*/ 0 w 1106"/>
              <a:gd name="T45" fmla="*/ 16 h 1692"/>
              <a:gd name="T46" fmla="*/ 70 w 1106"/>
              <a:gd name="T47" fmla="*/ 22 h 1692"/>
              <a:gd name="T48" fmla="*/ 208 w 1106"/>
              <a:gd name="T49" fmla="*/ 46 h 1692"/>
              <a:gd name="T50" fmla="*/ 342 w 1106"/>
              <a:gd name="T51" fmla="*/ 86 h 1692"/>
              <a:gd name="T52" fmla="*/ 472 w 1106"/>
              <a:gd name="T53" fmla="*/ 144 h 1692"/>
              <a:gd name="T54" fmla="*/ 592 w 1106"/>
              <a:gd name="T55" fmla="*/ 216 h 1692"/>
              <a:gd name="T56" fmla="*/ 706 w 1106"/>
              <a:gd name="T57" fmla="*/ 304 h 1692"/>
              <a:gd name="T58" fmla="*/ 808 w 1106"/>
              <a:gd name="T59" fmla="*/ 406 h 1692"/>
              <a:gd name="T60" fmla="*/ 876 w 1106"/>
              <a:gd name="T61" fmla="*/ 492 h 1692"/>
              <a:gd name="T62" fmla="*/ 918 w 1106"/>
              <a:gd name="T63" fmla="*/ 556 h 1692"/>
              <a:gd name="T64" fmla="*/ 936 w 1106"/>
              <a:gd name="T65" fmla="*/ 588 h 1692"/>
              <a:gd name="T66" fmla="*/ 974 w 1106"/>
              <a:gd name="T67" fmla="*/ 656 h 1692"/>
              <a:gd name="T68" fmla="*/ 1004 w 1106"/>
              <a:gd name="T69" fmla="*/ 726 h 1692"/>
              <a:gd name="T70" fmla="*/ 1032 w 1106"/>
              <a:gd name="T71" fmla="*/ 796 h 1692"/>
              <a:gd name="T72" fmla="*/ 1052 w 1106"/>
              <a:gd name="T73" fmla="*/ 868 h 1692"/>
              <a:gd name="T74" fmla="*/ 1070 w 1106"/>
              <a:gd name="T75" fmla="*/ 940 h 1692"/>
              <a:gd name="T76" fmla="*/ 1088 w 1106"/>
              <a:gd name="T77" fmla="*/ 1086 h 1692"/>
              <a:gd name="T78" fmla="*/ 1090 w 1106"/>
              <a:gd name="T79" fmla="*/ 1158 h 1692"/>
              <a:gd name="T80" fmla="*/ 1082 w 1106"/>
              <a:gd name="T81" fmla="*/ 1296 h 1692"/>
              <a:gd name="T82" fmla="*/ 1058 w 1106"/>
              <a:gd name="T83" fmla="*/ 1430 h 1692"/>
              <a:gd name="T84" fmla="*/ 1018 w 1106"/>
              <a:gd name="T85" fmla="*/ 1560 h 1692"/>
              <a:gd name="T86" fmla="*/ 962 w 1106"/>
              <a:gd name="T87" fmla="*/ 1686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06" h="1692">
                <a:moveTo>
                  <a:pt x="976" y="1692"/>
                </a:moveTo>
                <a:lnTo>
                  <a:pt x="976" y="1692"/>
                </a:lnTo>
                <a:lnTo>
                  <a:pt x="1006" y="1630"/>
                </a:lnTo>
                <a:lnTo>
                  <a:pt x="1032" y="1566"/>
                </a:lnTo>
                <a:lnTo>
                  <a:pt x="1054" y="1500"/>
                </a:lnTo>
                <a:lnTo>
                  <a:pt x="1074" y="1434"/>
                </a:lnTo>
                <a:lnTo>
                  <a:pt x="1088" y="1366"/>
                </a:lnTo>
                <a:lnTo>
                  <a:pt x="1098" y="1298"/>
                </a:lnTo>
                <a:lnTo>
                  <a:pt x="1104" y="1228"/>
                </a:lnTo>
                <a:lnTo>
                  <a:pt x="1106" y="1158"/>
                </a:lnTo>
                <a:lnTo>
                  <a:pt x="1106" y="1158"/>
                </a:lnTo>
                <a:lnTo>
                  <a:pt x="1104" y="1084"/>
                </a:lnTo>
                <a:lnTo>
                  <a:pt x="1096" y="1010"/>
                </a:lnTo>
                <a:lnTo>
                  <a:pt x="1092" y="974"/>
                </a:lnTo>
                <a:lnTo>
                  <a:pt x="1084" y="936"/>
                </a:lnTo>
                <a:lnTo>
                  <a:pt x="1076" y="900"/>
                </a:lnTo>
                <a:lnTo>
                  <a:pt x="1068" y="864"/>
                </a:lnTo>
                <a:lnTo>
                  <a:pt x="1058" y="828"/>
                </a:lnTo>
                <a:lnTo>
                  <a:pt x="1046" y="792"/>
                </a:lnTo>
                <a:lnTo>
                  <a:pt x="1034" y="756"/>
                </a:lnTo>
                <a:lnTo>
                  <a:pt x="1020" y="720"/>
                </a:lnTo>
                <a:lnTo>
                  <a:pt x="1004" y="684"/>
                </a:lnTo>
                <a:lnTo>
                  <a:pt x="988" y="648"/>
                </a:lnTo>
                <a:lnTo>
                  <a:pt x="970" y="614"/>
                </a:lnTo>
                <a:lnTo>
                  <a:pt x="950" y="580"/>
                </a:lnTo>
                <a:lnTo>
                  <a:pt x="950" y="580"/>
                </a:lnTo>
                <a:lnTo>
                  <a:pt x="930" y="546"/>
                </a:lnTo>
                <a:lnTo>
                  <a:pt x="910" y="514"/>
                </a:lnTo>
                <a:lnTo>
                  <a:pt x="888" y="484"/>
                </a:lnTo>
                <a:lnTo>
                  <a:pt x="866" y="454"/>
                </a:lnTo>
                <a:lnTo>
                  <a:pt x="844" y="424"/>
                </a:lnTo>
                <a:lnTo>
                  <a:pt x="820" y="396"/>
                </a:lnTo>
                <a:lnTo>
                  <a:pt x="770" y="342"/>
                </a:lnTo>
                <a:lnTo>
                  <a:pt x="716" y="292"/>
                </a:lnTo>
                <a:lnTo>
                  <a:pt x="660" y="246"/>
                </a:lnTo>
                <a:lnTo>
                  <a:pt x="602" y="202"/>
                </a:lnTo>
                <a:lnTo>
                  <a:pt x="542" y="164"/>
                </a:lnTo>
                <a:lnTo>
                  <a:pt x="478" y="128"/>
                </a:lnTo>
                <a:lnTo>
                  <a:pt x="414" y="98"/>
                </a:lnTo>
                <a:lnTo>
                  <a:pt x="348" y="72"/>
                </a:lnTo>
                <a:lnTo>
                  <a:pt x="280" y="48"/>
                </a:lnTo>
                <a:lnTo>
                  <a:pt x="212" y="30"/>
                </a:lnTo>
                <a:lnTo>
                  <a:pt x="142" y="16"/>
                </a:lnTo>
                <a:lnTo>
                  <a:pt x="72" y="6"/>
                </a:lnTo>
                <a:lnTo>
                  <a:pt x="0" y="0"/>
                </a:lnTo>
                <a:lnTo>
                  <a:pt x="0" y="16"/>
                </a:lnTo>
                <a:lnTo>
                  <a:pt x="0" y="16"/>
                </a:lnTo>
                <a:lnTo>
                  <a:pt x="70" y="22"/>
                </a:lnTo>
                <a:lnTo>
                  <a:pt x="138" y="32"/>
                </a:lnTo>
                <a:lnTo>
                  <a:pt x="208" y="46"/>
                </a:lnTo>
                <a:lnTo>
                  <a:pt x="276" y="64"/>
                </a:lnTo>
                <a:lnTo>
                  <a:pt x="342" y="86"/>
                </a:lnTo>
                <a:lnTo>
                  <a:pt x="408" y="112"/>
                </a:lnTo>
                <a:lnTo>
                  <a:pt x="472" y="144"/>
                </a:lnTo>
                <a:lnTo>
                  <a:pt x="534" y="178"/>
                </a:lnTo>
                <a:lnTo>
                  <a:pt x="592" y="216"/>
                </a:lnTo>
                <a:lnTo>
                  <a:pt x="650" y="258"/>
                </a:lnTo>
                <a:lnTo>
                  <a:pt x="706" y="304"/>
                </a:lnTo>
                <a:lnTo>
                  <a:pt x="758" y="354"/>
                </a:lnTo>
                <a:lnTo>
                  <a:pt x="808" y="406"/>
                </a:lnTo>
                <a:lnTo>
                  <a:pt x="854" y="464"/>
                </a:lnTo>
                <a:lnTo>
                  <a:pt x="876" y="492"/>
                </a:lnTo>
                <a:lnTo>
                  <a:pt x="898" y="524"/>
                </a:lnTo>
                <a:lnTo>
                  <a:pt x="918" y="556"/>
                </a:lnTo>
                <a:lnTo>
                  <a:pt x="936" y="588"/>
                </a:lnTo>
                <a:lnTo>
                  <a:pt x="936" y="588"/>
                </a:lnTo>
                <a:lnTo>
                  <a:pt x="956" y="622"/>
                </a:lnTo>
                <a:lnTo>
                  <a:pt x="974" y="656"/>
                </a:lnTo>
                <a:lnTo>
                  <a:pt x="990" y="690"/>
                </a:lnTo>
                <a:lnTo>
                  <a:pt x="1004" y="726"/>
                </a:lnTo>
                <a:lnTo>
                  <a:pt x="1018" y="760"/>
                </a:lnTo>
                <a:lnTo>
                  <a:pt x="1032" y="796"/>
                </a:lnTo>
                <a:lnTo>
                  <a:pt x="1042" y="832"/>
                </a:lnTo>
                <a:lnTo>
                  <a:pt x="1052" y="868"/>
                </a:lnTo>
                <a:lnTo>
                  <a:pt x="1062" y="904"/>
                </a:lnTo>
                <a:lnTo>
                  <a:pt x="1070" y="940"/>
                </a:lnTo>
                <a:lnTo>
                  <a:pt x="1080" y="1012"/>
                </a:lnTo>
                <a:lnTo>
                  <a:pt x="1088" y="1086"/>
                </a:lnTo>
                <a:lnTo>
                  <a:pt x="1090" y="1158"/>
                </a:lnTo>
                <a:lnTo>
                  <a:pt x="1090" y="1158"/>
                </a:lnTo>
                <a:lnTo>
                  <a:pt x="1088" y="1228"/>
                </a:lnTo>
                <a:lnTo>
                  <a:pt x="1082" y="1296"/>
                </a:lnTo>
                <a:lnTo>
                  <a:pt x="1072" y="1362"/>
                </a:lnTo>
                <a:lnTo>
                  <a:pt x="1058" y="1430"/>
                </a:lnTo>
                <a:lnTo>
                  <a:pt x="1040" y="1496"/>
                </a:lnTo>
                <a:lnTo>
                  <a:pt x="1018" y="1560"/>
                </a:lnTo>
                <a:lnTo>
                  <a:pt x="992" y="1624"/>
                </a:lnTo>
                <a:lnTo>
                  <a:pt x="962" y="1686"/>
                </a:lnTo>
                <a:lnTo>
                  <a:pt x="976" y="169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39000" y="1956399"/>
            <a:ext cx="2520000" cy="2520000"/>
            <a:chOff x="5796416" y="1267768"/>
            <a:chExt cx="2520000" cy="2520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5796416" y="1267768"/>
              <a:ext cx="2520000" cy="2520000"/>
              <a:chOff x="5001716" y="1123752"/>
              <a:chExt cx="3314700" cy="3328690"/>
            </a:xfrm>
          </p:grpSpPr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5306516" y="3245942"/>
                <a:ext cx="2768600" cy="1206500"/>
              </a:xfrm>
              <a:custGeom>
                <a:avLst/>
                <a:gdLst>
                  <a:gd name="T0" fmla="*/ 1294 w 1744"/>
                  <a:gd name="T1" fmla="*/ 0 h 760"/>
                  <a:gd name="T2" fmla="*/ 1246 w 1744"/>
                  <a:gd name="T3" fmla="*/ 62 h 760"/>
                  <a:gd name="T4" fmla="*/ 1190 w 1744"/>
                  <a:gd name="T5" fmla="*/ 120 h 760"/>
                  <a:gd name="T6" fmla="*/ 1154 w 1744"/>
                  <a:gd name="T7" fmla="*/ 146 h 760"/>
                  <a:gd name="T8" fmla="*/ 1076 w 1744"/>
                  <a:gd name="T9" fmla="*/ 192 h 760"/>
                  <a:gd name="T10" fmla="*/ 1034 w 1744"/>
                  <a:gd name="T11" fmla="*/ 210 h 760"/>
                  <a:gd name="T12" fmla="*/ 990 w 1744"/>
                  <a:gd name="T13" fmla="*/ 224 h 760"/>
                  <a:gd name="T14" fmla="*/ 900 w 1744"/>
                  <a:gd name="T15" fmla="*/ 238 h 760"/>
                  <a:gd name="T16" fmla="*/ 852 w 1744"/>
                  <a:gd name="T17" fmla="*/ 242 h 760"/>
                  <a:gd name="T18" fmla="*/ 760 w 1744"/>
                  <a:gd name="T19" fmla="*/ 232 h 760"/>
                  <a:gd name="T20" fmla="*/ 714 w 1744"/>
                  <a:gd name="T21" fmla="*/ 224 h 760"/>
                  <a:gd name="T22" fmla="*/ 628 w 1744"/>
                  <a:gd name="T23" fmla="*/ 192 h 760"/>
                  <a:gd name="T24" fmla="*/ 586 w 1744"/>
                  <a:gd name="T25" fmla="*/ 170 h 760"/>
                  <a:gd name="T26" fmla="*/ 510 w 1744"/>
                  <a:gd name="T27" fmla="*/ 116 h 760"/>
                  <a:gd name="T28" fmla="*/ 492 w 1744"/>
                  <a:gd name="T29" fmla="*/ 100 h 760"/>
                  <a:gd name="T30" fmla="*/ 474 w 1744"/>
                  <a:gd name="T31" fmla="*/ 82 h 760"/>
                  <a:gd name="T32" fmla="*/ 458 w 1744"/>
                  <a:gd name="T33" fmla="*/ 66 h 760"/>
                  <a:gd name="T34" fmla="*/ 448 w 1744"/>
                  <a:gd name="T35" fmla="*/ 60 h 760"/>
                  <a:gd name="T36" fmla="*/ 438 w 1744"/>
                  <a:gd name="T37" fmla="*/ 58 h 760"/>
                  <a:gd name="T38" fmla="*/ 254 w 1744"/>
                  <a:gd name="T39" fmla="*/ 48 h 760"/>
                  <a:gd name="T40" fmla="*/ 144 w 1744"/>
                  <a:gd name="T41" fmla="*/ 42 h 760"/>
                  <a:gd name="T42" fmla="*/ 134 w 1744"/>
                  <a:gd name="T43" fmla="*/ 58 h 760"/>
                  <a:gd name="T44" fmla="*/ 110 w 1744"/>
                  <a:gd name="T45" fmla="*/ 104 h 760"/>
                  <a:gd name="T46" fmla="*/ 0 w 1744"/>
                  <a:gd name="T47" fmla="*/ 314 h 760"/>
                  <a:gd name="T48" fmla="*/ 0 w 1744"/>
                  <a:gd name="T49" fmla="*/ 318 h 760"/>
                  <a:gd name="T50" fmla="*/ 6 w 1744"/>
                  <a:gd name="T51" fmla="*/ 330 h 760"/>
                  <a:gd name="T52" fmla="*/ 18 w 1744"/>
                  <a:gd name="T53" fmla="*/ 342 h 760"/>
                  <a:gd name="T54" fmla="*/ 46 w 1744"/>
                  <a:gd name="T55" fmla="*/ 378 h 760"/>
                  <a:gd name="T56" fmla="*/ 110 w 1744"/>
                  <a:gd name="T57" fmla="*/ 452 h 760"/>
                  <a:gd name="T58" fmla="*/ 144 w 1744"/>
                  <a:gd name="T59" fmla="*/ 484 h 760"/>
                  <a:gd name="T60" fmla="*/ 218 w 1744"/>
                  <a:gd name="T61" fmla="*/ 546 h 760"/>
                  <a:gd name="T62" fmla="*/ 296 w 1744"/>
                  <a:gd name="T63" fmla="*/ 600 h 760"/>
                  <a:gd name="T64" fmla="*/ 378 w 1744"/>
                  <a:gd name="T65" fmla="*/ 646 h 760"/>
                  <a:gd name="T66" fmla="*/ 420 w 1744"/>
                  <a:gd name="T67" fmla="*/ 666 h 760"/>
                  <a:gd name="T68" fmla="*/ 508 w 1744"/>
                  <a:gd name="T69" fmla="*/ 702 h 760"/>
                  <a:gd name="T70" fmla="*/ 600 w 1744"/>
                  <a:gd name="T71" fmla="*/ 728 h 760"/>
                  <a:gd name="T72" fmla="*/ 692 w 1744"/>
                  <a:gd name="T73" fmla="*/ 746 h 760"/>
                  <a:gd name="T74" fmla="*/ 788 w 1744"/>
                  <a:gd name="T75" fmla="*/ 758 h 760"/>
                  <a:gd name="T76" fmla="*/ 812 w 1744"/>
                  <a:gd name="T77" fmla="*/ 760 h 760"/>
                  <a:gd name="T78" fmla="*/ 836 w 1744"/>
                  <a:gd name="T79" fmla="*/ 760 h 760"/>
                  <a:gd name="T80" fmla="*/ 886 w 1744"/>
                  <a:gd name="T81" fmla="*/ 760 h 760"/>
                  <a:gd name="T82" fmla="*/ 976 w 1744"/>
                  <a:gd name="T83" fmla="*/ 754 h 760"/>
                  <a:gd name="T84" fmla="*/ 1022 w 1744"/>
                  <a:gd name="T85" fmla="*/ 746 h 760"/>
                  <a:gd name="T86" fmla="*/ 1114 w 1744"/>
                  <a:gd name="T87" fmla="*/ 728 h 760"/>
                  <a:gd name="T88" fmla="*/ 1158 w 1744"/>
                  <a:gd name="T89" fmla="*/ 716 h 760"/>
                  <a:gd name="T90" fmla="*/ 1246 w 1744"/>
                  <a:gd name="T91" fmla="*/ 684 h 760"/>
                  <a:gd name="T92" fmla="*/ 1330 w 1744"/>
                  <a:gd name="T93" fmla="*/ 644 h 760"/>
                  <a:gd name="T94" fmla="*/ 1372 w 1744"/>
                  <a:gd name="T95" fmla="*/ 622 h 760"/>
                  <a:gd name="T96" fmla="*/ 1454 w 1744"/>
                  <a:gd name="T97" fmla="*/ 570 h 760"/>
                  <a:gd name="T98" fmla="*/ 1492 w 1744"/>
                  <a:gd name="T99" fmla="*/ 540 h 760"/>
                  <a:gd name="T100" fmla="*/ 1566 w 1744"/>
                  <a:gd name="T101" fmla="*/ 480 h 760"/>
                  <a:gd name="T102" fmla="*/ 1632 w 1744"/>
                  <a:gd name="T103" fmla="*/ 412 h 760"/>
                  <a:gd name="T104" fmla="*/ 1692 w 1744"/>
                  <a:gd name="T105" fmla="*/ 338 h 760"/>
                  <a:gd name="T106" fmla="*/ 1744 w 1744"/>
                  <a:gd name="T107" fmla="*/ 260 h 760"/>
                  <a:gd name="T108" fmla="*/ 1490 w 1744"/>
                  <a:gd name="T109" fmla="*/ 262 h 760"/>
                  <a:gd name="T110" fmla="*/ 1410 w 1744"/>
                  <a:gd name="T111" fmla="*/ 262 h 760"/>
                  <a:gd name="T112" fmla="*/ 1410 w 1744"/>
                  <a:gd name="T113" fmla="*/ 262 h 760"/>
                  <a:gd name="T114" fmla="*/ 1408 w 1744"/>
                  <a:gd name="T115" fmla="*/ 260 h 760"/>
                  <a:gd name="T116" fmla="*/ 1404 w 1744"/>
                  <a:gd name="T117" fmla="*/ 248 h 760"/>
                  <a:gd name="T118" fmla="*/ 1382 w 1744"/>
                  <a:gd name="T119" fmla="*/ 200 h 760"/>
                  <a:gd name="T120" fmla="*/ 1294 w 1744"/>
                  <a:gd name="T121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44" h="760">
                    <a:moveTo>
                      <a:pt x="1294" y="0"/>
                    </a:moveTo>
                    <a:lnTo>
                      <a:pt x="1294" y="0"/>
                    </a:lnTo>
                    <a:lnTo>
                      <a:pt x="1270" y="32"/>
                    </a:lnTo>
                    <a:lnTo>
                      <a:pt x="1246" y="62"/>
                    </a:lnTo>
                    <a:lnTo>
                      <a:pt x="1218" y="92"/>
                    </a:lnTo>
                    <a:lnTo>
                      <a:pt x="1190" y="120"/>
                    </a:lnTo>
                    <a:lnTo>
                      <a:pt x="1190" y="120"/>
                    </a:lnTo>
                    <a:lnTo>
                      <a:pt x="1154" y="146"/>
                    </a:lnTo>
                    <a:lnTo>
                      <a:pt x="1116" y="172"/>
                    </a:lnTo>
                    <a:lnTo>
                      <a:pt x="1076" y="192"/>
                    </a:lnTo>
                    <a:lnTo>
                      <a:pt x="1034" y="210"/>
                    </a:lnTo>
                    <a:lnTo>
                      <a:pt x="1034" y="210"/>
                    </a:lnTo>
                    <a:lnTo>
                      <a:pt x="1012" y="218"/>
                    </a:lnTo>
                    <a:lnTo>
                      <a:pt x="990" y="224"/>
                    </a:lnTo>
                    <a:lnTo>
                      <a:pt x="944" y="232"/>
                    </a:lnTo>
                    <a:lnTo>
                      <a:pt x="900" y="238"/>
                    </a:lnTo>
                    <a:lnTo>
                      <a:pt x="852" y="242"/>
                    </a:lnTo>
                    <a:lnTo>
                      <a:pt x="852" y="242"/>
                    </a:lnTo>
                    <a:lnTo>
                      <a:pt x="806" y="238"/>
                    </a:lnTo>
                    <a:lnTo>
                      <a:pt x="760" y="232"/>
                    </a:lnTo>
                    <a:lnTo>
                      <a:pt x="760" y="232"/>
                    </a:lnTo>
                    <a:lnTo>
                      <a:pt x="714" y="224"/>
                    </a:lnTo>
                    <a:lnTo>
                      <a:pt x="670" y="210"/>
                    </a:lnTo>
                    <a:lnTo>
                      <a:pt x="628" y="192"/>
                    </a:lnTo>
                    <a:lnTo>
                      <a:pt x="586" y="170"/>
                    </a:lnTo>
                    <a:lnTo>
                      <a:pt x="586" y="170"/>
                    </a:lnTo>
                    <a:lnTo>
                      <a:pt x="548" y="144"/>
                    </a:lnTo>
                    <a:lnTo>
                      <a:pt x="510" y="116"/>
                    </a:lnTo>
                    <a:lnTo>
                      <a:pt x="510" y="116"/>
                    </a:lnTo>
                    <a:lnTo>
                      <a:pt x="492" y="100"/>
                    </a:lnTo>
                    <a:lnTo>
                      <a:pt x="474" y="82"/>
                    </a:lnTo>
                    <a:lnTo>
                      <a:pt x="474" y="82"/>
                    </a:lnTo>
                    <a:lnTo>
                      <a:pt x="458" y="66"/>
                    </a:lnTo>
                    <a:lnTo>
                      <a:pt x="458" y="66"/>
                    </a:lnTo>
                    <a:lnTo>
                      <a:pt x="452" y="62"/>
                    </a:lnTo>
                    <a:lnTo>
                      <a:pt x="448" y="60"/>
                    </a:lnTo>
                    <a:lnTo>
                      <a:pt x="438" y="58"/>
                    </a:lnTo>
                    <a:lnTo>
                      <a:pt x="438" y="58"/>
                    </a:lnTo>
                    <a:lnTo>
                      <a:pt x="254" y="48"/>
                    </a:lnTo>
                    <a:lnTo>
                      <a:pt x="254" y="48"/>
                    </a:lnTo>
                    <a:lnTo>
                      <a:pt x="144" y="42"/>
                    </a:lnTo>
                    <a:lnTo>
                      <a:pt x="144" y="42"/>
                    </a:lnTo>
                    <a:lnTo>
                      <a:pt x="138" y="5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10" y="104"/>
                    </a:lnTo>
                    <a:lnTo>
                      <a:pt x="110" y="104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0" y="318"/>
                    </a:lnTo>
                    <a:lnTo>
                      <a:pt x="0" y="322"/>
                    </a:lnTo>
                    <a:lnTo>
                      <a:pt x="6" y="330"/>
                    </a:lnTo>
                    <a:lnTo>
                      <a:pt x="18" y="342"/>
                    </a:lnTo>
                    <a:lnTo>
                      <a:pt x="18" y="342"/>
                    </a:lnTo>
                    <a:lnTo>
                      <a:pt x="46" y="378"/>
                    </a:lnTo>
                    <a:lnTo>
                      <a:pt x="46" y="378"/>
                    </a:lnTo>
                    <a:lnTo>
                      <a:pt x="78" y="416"/>
                    </a:lnTo>
                    <a:lnTo>
                      <a:pt x="110" y="452"/>
                    </a:lnTo>
                    <a:lnTo>
                      <a:pt x="110" y="452"/>
                    </a:lnTo>
                    <a:lnTo>
                      <a:pt x="144" y="484"/>
                    </a:lnTo>
                    <a:lnTo>
                      <a:pt x="180" y="516"/>
                    </a:lnTo>
                    <a:lnTo>
                      <a:pt x="218" y="546"/>
                    </a:lnTo>
                    <a:lnTo>
                      <a:pt x="256" y="574"/>
                    </a:lnTo>
                    <a:lnTo>
                      <a:pt x="296" y="600"/>
                    </a:lnTo>
                    <a:lnTo>
                      <a:pt x="336" y="624"/>
                    </a:lnTo>
                    <a:lnTo>
                      <a:pt x="378" y="646"/>
                    </a:lnTo>
                    <a:lnTo>
                      <a:pt x="420" y="666"/>
                    </a:lnTo>
                    <a:lnTo>
                      <a:pt x="420" y="666"/>
                    </a:lnTo>
                    <a:lnTo>
                      <a:pt x="464" y="686"/>
                    </a:lnTo>
                    <a:lnTo>
                      <a:pt x="508" y="702"/>
                    </a:lnTo>
                    <a:lnTo>
                      <a:pt x="554" y="716"/>
                    </a:lnTo>
                    <a:lnTo>
                      <a:pt x="600" y="728"/>
                    </a:lnTo>
                    <a:lnTo>
                      <a:pt x="646" y="738"/>
                    </a:lnTo>
                    <a:lnTo>
                      <a:pt x="692" y="746"/>
                    </a:lnTo>
                    <a:lnTo>
                      <a:pt x="740" y="754"/>
                    </a:lnTo>
                    <a:lnTo>
                      <a:pt x="788" y="758"/>
                    </a:lnTo>
                    <a:lnTo>
                      <a:pt x="788" y="758"/>
                    </a:lnTo>
                    <a:lnTo>
                      <a:pt x="812" y="760"/>
                    </a:lnTo>
                    <a:lnTo>
                      <a:pt x="836" y="760"/>
                    </a:lnTo>
                    <a:lnTo>
                      <a:pt x="836" y="760"/>
                    </a:lnTo>
                    <a:lnTo>
                      <a:pt x="886" y="760"/>
                    </a:lnTo>
                    <a:lnTo>
                      <a:pt x="886" y="760"/>
                    </a:lnTo>
                    <a:lnTo>
                      <a:pt x="930" y="758"/>
                    </a:lnTo>
                    <a:lnTo>
                      <a:pt x="976" y="754"/>
                    </a:lnTo>
                    <a:lnTo>
                      <a:pt x="976" y="754"/>
                    </a:lnTo>
                    <a:lnTo>
                      <a:pt x="1022" y="746"/>
                    </a:lnTo>
                    <a:lnTo>
                      <a:pt x="1068" y="738"/>
                    </a:lnTo>
                    <a:lnTo>
                      <a:pt x="1114" y="728"/>
                    </a:lnTo>
                    <a:lnTo>
                      <a:pt x="1158" y="716"/>
                    </a:lnTo>
                    <a:lnTo>
                      <a:pt x="1158" y="716"/>
                    </a:lnTo>
                    <a:lnTo>
                      <a:pt x="1202" y="700"/>
                    </a:lnTo>
                    <a:lnTo>
                      <a:pt x="1246" y="684"/>
                    </a:lnTo>
                    <a:lnTo>
                      <a:pt x="1288" y="664"/>
                    </a:lnTo>
                    <a:lnTo>
                      <a:pt x="1330" y="644"/>
                    </a:lnTo>
                    <a:lnTo>
                      <a:pt x="1330" y="644"/>
                    </a:lnTo>
                    <a:lnTo>
                      <a:pt x="1372" y="622"/>
                    </a:lnTo>
                    <a:lnTo>
                      <a:pt x="1414" y="596"/>
                    </a:lnTo>
                    <a:lnTo>
                      <a:pt x="1454" y="570"/>
                    </a:lnTo>
                    <a:lnTo>
                      <a:pt x="1492" y="540"/>
                    </a:lnTo>
                    <a:lnTo>
                      <a:pt x="1492" y="540"/>
                    </a:lnTo>
                    <a:lnTo>
                      <a:pt x="1530" y="512"/>
                    </a:lnTo>
                    <a:lnTo>
                      <a:pt x="1566" y="480"/>
                    </a:lnTo>
                    <a:lnTo>
                      <a:pt x="1600" y="446"/>
                    </a:lnTo>
                    <a:lnTo>
                      <a:pt x="1632" y="412"/>
                    </a:lnTo>
                    <a:lnTo>
                      <a:pt x="1662" y="376"/>
                    </a:lnTo>
                    <a:lnTo>
                      <a:pt x="1692" y="338"/>
                    </a:lnTo>
                    <a:lnTo>
                      <a:pt x="1718" y="300"/>
                    </a:lnTo>
                    <a:lnTo>
                      <a:pt x="1744" y="260"/>
                    </a:lnTo>
                    <a:lnTo>
                      <a:pt x="1744" y="260"/>
                    </a:lnTo>
                    <a:lnTo>
                      <a:pt x="1490" y="262"/>
                    </a:lnTo>
                    <a:lnTo>
                      <a:pt x="149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08" y="260"/>
                    </a:lnTo>
                    <a:lnTo>
                      <a:pt x="1406" y="256"/>
                    </a:lnTo>
                    <a:lnTo>
                      <a:pt x="1404" y="248"/>
                    </a:lnTo>
                    <a:lnTo>
                      <a:pt x="1404" y="248"/>
                    </a:lnTo>
                    <a:lnTo>
                      <a:pt x="1382" y="200"/>
                    </a:lnTo>
                    <a:lnTo>
                      <a:pt x="1382" y="200"/>
                    </a:lnTo>
                    <a:lnTo>
                      <a:pt x="1294" y="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5001716" y="1123752"/>
                <a:ext cx="1851025" cy="2540000"/>
              </a:xfrm>
              <a:custGeom>
                <a:avLst/>
                <a:gdLst>
                  <a:gd name="T0" fmla="*/ 264 w 1166"/>
                  <a:gd name="T1" fmla="*/ 1410 h 1600"/>
                  <a:gd name="T2" fmla="*/ 310 w 1166"/>
                  <a:gd name="T3" fmla="*/ 1324 h 1600"/>
                  <a:gd name="T4" fmla="*/ 320 w 1166"/>
                  <a:gd name="T5" fmla="*/ 1320 h 1600"/>
                  <a:gd name="T6" fmla="*/ 612 w 1166"/>
                  <a:gd name="T7" fmla="*/ 1342 h 1600"/>
                  <a:gd name="T8" fmla="*/ 566 w 1166"/>
                  <a:gd name="T9" fmla="*/ 1258 h 1600"/>
                  <a:gd name="T10" fmla="*/ 526 w 1166"/>
                  <a:gd name="T11" fmla="*/ 1124 h 1600"/>
                  <a:gd name="T12" fmla="*/ 524 w 1166"/>
                  <a:gd name="T13" fmla="*/ 982 h 1600"/>
                  <a:gd name="T14" fmla="*/ 542 w 1166"/>
                  <a:gd name="T15" fmla="*/ 892 h 1600"/>
                  <a:gd name="T16" fmla="*/ 576 w 1166"/>
                  <a:gd name="T17" fmla="*/ 804 h 1600"/>
                  <a:gd name="T18" fmla="*/ 624 w 1166"/>
                  <a:gd name="T19" fmla="*/ 732 h 1600"/>
                  <a:gd name="T20" fmla="*/ 668 w 1166"/>
                  <a:gd name="T21" fmla="*/ 678 h 1600"/>
                  <a:gd name="T22" fmla="*/ 718 w 1166"/>
                  <a:gd name="T23" fmla="*/ 634 h 1600"/>
                  <a:gd name="T24" fmla="*/ 832 w 1166"/>
                  <a:gd name="T25" fmla="*/ 564 h 1600"/>
                  <a:gd name="T26" fmla="*/ 922 w 1166"/>
                  <a:gd name="T27" fmla="*/ 534 h 1600"/>
                  <a:gd name="T28" fmla="*/ 966 w 1166"/>
                  <a:gd name="T29" fmla="*/ 526 h 1600"/>
                  <a:gd name="T30" fmla="*/ 986 w 1166"/>
                  <a:gd name="T31" fmla="*/ 522 h 1600"/>
                  <a:gd name="T32" fmla="*/ 1010 w 1166"/>
                  <a:gd name="T33" fmla="*/ 520 h 1600"/>
                  <a:gd name="T34" fmla="*/ 1016 w 1166"/>
                  <a:gd name="T35" fmla="*/ 512 h 1600"/>
                  <a:gd name="T36" fmla="*/ 1050 w 1166"/>
                  <a:gd name="T37" fmla="*/ 456 h 1600"/>
                  <a:gd name="T38" fmla="*/ 1126 w 1166"/>
                  <a:gd name="T39" fmla="*/ 336 h 1600"/>
                  <a:gd name="T40" fmla="*/ 1162 w 1166"/>
                  <a:gd name="T41" fmla="*/ 282 h 1600"/>
                  <a:gd name="T42" fmla="*/ 1128 w 1166"/>
                  <a:gd name="T43" fmla="*/ 208 h 1600"/>
                  <a:gd name="T44" fmla="*/ 1010 w 1166"/>
                  <a:gd name="T45" fmla="*/ 4 h 1600"/>
                  <a:gd name="T46" fmla="*/ 998 w 1166"/>
                  <a:gd name="T47" fmla="*/ 0 h 1600"/>
                  <a:gd name="T48" fmla="*/ 932 w 1166"/>
                  <a:gd name="T49" fmla="*/ 6 h 1600"/>
                  <a:gd name="T50" fmla="*/ 834 w 1166"/>
                  <a:gd name="T51" fmla="*/ 22 h 1600"/>
                  <a:gd name="T52" fmla="*/ 742 w 1166"/>
                  <a:gd name="T53" fmla="*/ 44 h 1600"/>
                  <a:gd name="T54" fmla="*/ 610 w 1166"/>
                  <a:gd name="T55" fmla="*/ 94 h 1600"/>
                  <a:gd name="T56" fmla="*/ 484 w 1166"/>
                  <a:gd name="T57" fmla="*/ 162 h 1600"/>
                  <a:gd name="T58" fmla="*/ 406 w 1166"/>
                  <a:gd name="T59" fmla="*/ 218 h 1600"/>
                  <a:gd name="T60" fmla="*/ 300 w 1166"/>
                  <a:gd name="T61" fmla="*/ 312 h 1600"/>
                  <a:gd name="T62" fmla="*/ 206 w 1166"/>
                  <a:gd name="T63" fmla="*/ 422 h 1600"/>
                  <a:gd name="T64" fmla="*/ 152 w 1166"/>
                  <a:gd name="T65" fmla="*/ 500 h 1600"/>
                  <a:gd name="T66" fmla="*/ 86 w 1166"/>
                  <a:gd name="T67" fmla="*/ 628 h 1600"/>
                  <a:gd name="T68" fmla="*/ 38 w 1166"/>
                  <a:gd name="T69" fmla="*/ 764 h 1600"/>
                  <a:gd name="T70" fmla="*/ 16 w 1166"/>
                  <a:gd name="T71" fmla="*/ 858 h 1600"/>
                  <a:gd name="T72" fmla="*/ 4 w 1166"/>
                  <a:gd name="T73" fmla="*/ 952 h 1600"/>
                  <a:gd name="T74" fmla="*/ 0 w 1166"/>
                  <a:gd name="T75" fmla="*/ 1092 h 1600"/>
                  <a:gd name="T76" fmla="*/ 18 w 1166"/>
                  <a:gd name="T77" fmla="*/ 1230 h 1600"/>
                  <a:gd name="T78" fmla="*/ 38 w 1166"/>
                  <a:gd name="T79" fmla="*/ 1322 h 1600"/>
                  <a:gd name="T80" fmla="*/ 64 w 1166"/>
                  <a:gd name="T81" fmla="*/ 1408 h 1600"/>
                  <a:gd name="T82" fmla="*/ 100 w 1166"/>
                  <a:gd name="T83" fmla="*/ 1490 h 1600"/>
                  <a:gd name="T84" fmla="*/ 160 w 1166"/>
                  <a:gd name="T85" fmla="*/ 160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66" h="1600">
                    <a:moveTo>
                      <a:pt x="160" y="1600"/>
                    </a:moveTo>
                    <a:lnTo>
                      <a:pt x="160" y="1600"/>
                    </a:lnTo>
                    <a:lnTo>
                      <a:pt x="264" y="1410"/>
                    </a:lnTo>
                    <a:lnTo>
                      <a:pt x="264" y="1410"/>
                    </a:lnTo>
                    <a:lnTo>
                      <a:pt x="310" y="1324"/>
                    </a:lnTo>
                    <a:lnTo>
                      <a:pt x="310" y="1324"/>
                    </a:lnTo>
                    <a:lnTo>
                      <a:pt x="314" y="1320"/>
                    </a:lnTo>
                    <a:lnTo>
                      <a:pt x="320" y="1320"/>
                    </a:lnTo>
                    <a:lnTo>
                      <a:pt x="320" y="1320"/>
                    </a:lnTo>
                    <a:lnTo>
                      <a:pt x="360" y="1322"/>
                    </a:lnTo>
                    <a:lnTo>
                      <a:pt x="360" y="1322"/>
                    </a:lnTo>
                    <a:lnTo>
                      <a:pt x="612" y="1342"/>
                    </a:lnTo>
                    <a:lnTo>
                      <a:pt x="612" y="1342"/>
                    </a:lnTo>
                    <a:lnTo>
                      <a:pt x="588" y="1302"/>
                    </a:lnTo>
                    <a:lnTo>
                      <a:pt x="566" y="1258"/>
                    </a:lnTo>
                    <a:lnTo>
                      <a:pt x="548" y="1216"/>
                    </a:lnTo>
                    <a:lnTo>
                      <a:pt x="536" y="1170"/>
                    </a:lnTo>
                    <a:lnTo>
                      <a:pt x="526" y="1124"/>
                    </a:lnTo>
                    <a:lnTo>
                      <a:pt x="520" y="1078"/>
                    </a:lnTo>
                    <a:lnTo>
                      <a:pt x="520" y="1030"/>
                    </a:lnTo>
                    <a:lnTo>
                      <a:pt x="524" y="982"/>
                    </a:lnTo>
                    <a:lnTo>
                      <a:pt x="524" y="982"/>
                    </a:lnTo>
                    <a:lnTo>
                      <a:pt x="530" y="936"/>
                    </a:lnTo>
                    <a:lnTo>
                      <a:pt x="542" y="892"/>
                    </a:lnTo>
                    <a:lnTo>
                      <a:pt x="558" y="848"/>
                    </a:lnTo>
                    <a:lnTo>
                      <a:pt x="576" y="804"/>
                    </a:lnTo>
                    <a:lnTo>
                      <a:pt x="576" y="804"/>
                    </a:lnTo>
                    <a:lnTo>
                      <a:pt x="586" y="784"/>
                    </a:lnTo>
                    <a:lnTo>
                      <a:pt x="598" y="766"/>
                    </a:lnTo>
                    <a:lnTo>
                      <a:pt x="624" y="732"/>
                    </a:lnTo>
                    <a:lnTo>
                      <a:pt x="624" y="732"/>
                    </a:lnTo>
                    <a:lnTo>
                      <a:pt x="652" y="696"/>
                    </a:lnTo>
                    <a:lnTo>
                      <a:pt x="668" y="678"/>
                    </a:lnTo>
                    <a:lnTo>
                      <a:pt x="684" y="662"/>
                    </a:lnTo>
                    <a:lnTo>
                      <a:pt x="684" y="662"/>
                    </a:lnTo>
                    <a:lnTo>
                      <a:pt x="718" y="634"/>
                    </a:lnTo>
                    <a:lnTo>
                      <a:pt x="754" y="606"/>
                    </a:lnTo>
                    <a:lnTo>
                      <a:pt x="792" y="584"/>
                    </a:lnTo>
                    <a:lnTo>
                      <a:pt x="832" y="564"/>
                    </a:lnTo>
                    <a:lnTo>
                      <a:pt x="832" y="564"/>
                    </a:lnTo>
                    <a:lnTo>
                      <a:pt x="876" y="546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44" y="528"/>
                    </a:lnTo>
                    <a:lnTo>
                      <a:pt x="966" y="526"/>
                    </a:lnTo>
                    <a:lnTo>
                      <a:pt x="966" y="526"/>
                    </a:lnTo>
                    <a:lnTo>
                      <a:pt x="986" y="522"/>
                    </a:lnTo>
                    <a:lnTo>
                      <a:pt x="986" y="522"/>
                    </a:lnTo>
                    <a:lnTo>
                      <a:pt x="998" y="522"/>
                    </a:lnTo>
                    <a:lnTo>
                      <a:pt x="1006" y="522"/>
                    </a:lnTo>
                    <a:lnTo>
                      <a:pt x="1010" y="520"/>
                    </a:lnTo>
                    <a:lnTo>
                      <a:pt x="1010" y="520"/>
                    </a:lnTo>
                    <a:lnTo>
                      <a:pt x="1014" y="516"/>
                    </a:lnTo>
                    <a:lnTo>
                      <a:pt x="1016" y="512"/>
                    </a:lnTo>
                    <a:lnTo>
                      <a:pt x="1022" y="502"/>
                    </a:lnTo>
                    <a:lnTo>
                      <a:pt x="1022" y="502"/>
                    </a:lnTo>
                    <a:lnTo>
                      <a:pt x="1050" y="456"/>
                    </a:lnTo>
                    <a:lnTo>
                      <a:pt x="1050" y="456"/>
                    </a:lnTo>
                    <a:lnTo>
                      <a:pt x="1126" y="336"/>
                    </a:lnTo>
                    <a:lnTo>
                      <a:pt x="1126" y="336"/>
                    </a:lnTo>
                    <a:lnTo>
                      <a:pt x="1156" y="290"/>
                    </a:lnTo>
                    <a:lnTo>
                      <a:pt x="1156" y="290"/>
                    </a:lnTo>
                    <a:lnTo>
                      <a:pt x="1162" y="282"/>
                    </a:lnTo>
                    <a:lnTo>
                      <a:pt x="1166" y="274"/>
                    </a:lnTo>
                    <a:lnTo>
                      <a:pt x="1166" y="274"/>
                    </a:lnTo>
                    <a:lnTo>
                      <a:pt x="1128" y="208"/>
                    </a:lnTo>
                    <a:lnTo>
                      <a:pt x="1128" y="208"/>
                    </a:lnTo>
                    <a:lnTo>
                      <a:pt x="1010" y="4"/>
                    </a:lnTo>
                    <a:lnTo>
                      <a:pt x="1010" y="4"/>
                    </a:lnTo>
                    <a:lnTo>
                      <a:pt x="1008" y="2"/>
                    </a:lnTo>
                    <a:lnTo>
                      <a:pt x="1006" y="0"/>
                    </a:lnTo>
                    <a:lnTo>
                      <a:pt x="998" y="0"/>
                    </a:lnTo>
                    <a:lnTo>
                      <a:pt x="982" y="2"/>
                    </a:lnTo>
                    <a:lnTo>
                      <a:pt x="982" y="2"/>
                    </a:lnTo>
                    <a:lnTo>
                      <a:pt x="932" y="6"/>
                    </a:lnTo>
                    <a:lnTo>
                      <a:pt x="932" y="6"/>
                    </a:lnTo>
                    <a:lnTo>
                      <a:pt x="882" y="12"/>
                    </a:lnTo>
                    <a:lnTo>
                      <a:pt x="834" y="22"/>
                    </a:lnTo>
                    <a:lnTo>
                      <a:pt x="834" y="22"/>
                    </a:lnTo>
                    <a:lnTo>
                      <a:pt x="788" y="32"/>
                    </a:lnTo>
                    <a:lnTo>
                      <a:pt x="742" y="44"/>
                    </a:lnTo>
                    <a:lnTo>
                      <a:pt x="698" y="58"/>
                    </a:lnTo>
                    <a:lnTo>
                      <a:pt x="654" y="76"/>
                    </a:lnTo>
                    <a:lnTo>
                      <a:pt x="610" y="94"/>
                    </a:lnTo>
                    <a:lnTo>
                      <a:pt x="566" y="116"/>
                    </a:lnTo>
                    <a:lnTo>
                      <a:pt x="526" y="138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46" y="190"/>
                    </a:lnTo>
                    <a:lnTo>
                      <a:pt x="406" y="218"/>
                    </a:lnTo>
                    <a:lnTo>
                      <a:pt x="370" y="248"/>
                    </a:lnTo>
                    <a:lnTo>
                      <a:pt x="334" y="280"/>
                    </a:lnTo>
                    <a:lnTo>
                      <a:pt x="300" y="312"/>
                    </a:lnTo>
                    <a:lnTo>
                      <a:pt x="268" y="348"/>
                    </a:lnTo>
                    <a:lnTo>
                      <a:pt x="236" y="384"/>
                    </a:lnTo>
                    <a:lnTo>
                      <a:pt x="206" y="422"/>
                    </a:lnTo>
                    <a:lnTo>
                      <a:pt x="206" y="422"/>
                    </a:lnTo>
                    <a:lnTo>
                      <a:pt x="178" y="460"/>
                    </a:lnTo>
                    <a:lnTo>
                      <a:pt x="152" y="500"/>
                    </a:lnTo>
                    <a:lnTo>
                      <a:pt x="128" y="542"/>
                    </a:lnTo>
                    <a:lnTo>
                      <a:pt x="106" y="584"/>
                    </a:lnTo>
                    <a:lnTo>
                      <a:pt x="86" y="628"/>
                    </a:lnTo>
                    <a:lnTo>
                      <a:pt x="68" y="672"/>
                    </a:lnTo>
                    <a:lnTo>
                      <a:pt x="52" y="718"/>
                    </a:lnTo>
                    <a:lnTo>
                      <a:pt x="38" y="764"/>
                    </a:lnTo>
                    <a:lnTo>
                      <a:pt x="38" y="764"/>
                    </a:lnTo>
                    <a:lnTo>
                      <a:pt x="28" y="810"/>
                    </a:lnTo>
                    <a:lnTo>
                      <a:pt x="16" y="858"/>
                    </a:lnTo>
                    <a:lnTo>
                      <a:pt x="10" y="904"/>
                    </a:lnTo>
                    <a:lnTo>
                      <a:pt x="4" y="952"/>
                    </a:lnTo>
                    <a:lnTo>
                      <a:pt x="4" y="952"/>
                    </a:lnTo>
                    <a:lnTo>
                      <a:pt x="2" y="1000"/>
                    </a:lnTo>
                    <a:lnTo>
                      <a:pt x="0" y="1046"/>
                    </a:lnTo>
                    <a:lnTo>
                      <a:pt x="0" y="1092"/>
                    </a:lnTo>
                    <a:lnTo>
                      <a:pt x="4" y="1140"/>
                    </a:lnTo>
                    <a:lnTo>
                      <a:pt x="4" y="1140"/>
                    </a:lnTo>
                    <a:lnTo>
                      <a:pt x="18" y="1230"/>
                    </a:lnTo>
                    <a:lnTo>
                      <a:pt x="26" y="1276"/>
                    </a:lnTo>
                    <a:lnTo>
                      <a:pt x="38" y="1322"/>
                    </a:lnTo>
                    <a:lnTo>
                      <a:pt x="38" y="1322"/>
                    </a:lnTo>
                    <a:lnTo>
                      <a:pt x="50" y="1364"/>
                    </a:lnTo>
                    <a:lnTo>
                      <a:pt x="56" y="1386"/>
                    </a:lnTo>
                    <a:lnTo>
                      <a:pt x="64" y="1408"/>
                    </a:lnTo>
                    <a:lnTo>
                      <a:pt x="64" y="1408"/>
                    </a:lnTo>
                    <a:lnTo>
                      <a:pt x="100" y="1490"/>
                    </a:lnTo>
                    <a:lnTo>
                      <a:pt x="100" y="1490"/>
                    </a:lnTo>
                    <a:lnTo>
                      <a:pt x="114" y="1518"/>
                    </a:lnTo>
                    <a:lnTo>
                      <a:pt x="128" y="1546"/>
                    </a:lnTo>
                    <a:lnTo>
                      <a:pt x="160" y="160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6684466" y="1126927"/>
                <a:ext cx="1631950" cy="2454275"/>
              </a:xfrm>
              <a:custGeom>
                <a:avLst/>
                <a:gdLst>
                  <a:gd name="T0" fmla="*/ 122 w 1028"/>
                  <a:gd name="T1" fmla="*/ 210 h 1546"/>
                  <a:gd name="T2" fmla="*/ 162 w 1028"/>
                  <a:gd name="T3" fmla="*/ 282 h 1546"/>
                  <a:gd name="T4" fmla="*/ 154 w 1028"/>
                  <a:gd name="T5" fmla="*/ 294 h 1546"/>
                  <a:gd name="T6" fmla="*/ 126 w 1028"/>
                  <a:gd name="T7" fmla="*/ 336 h 1546"/>
                  <a:gd name="T8" fmla="*/ 16 w 1028"/>
                  <a:gd name="T9" fmla="*/ 518 h 1546"/>
                  <a:gd name="T10" fmla="*/ 106 w 1028"/>
                  <a:gd name="T11" fmla="*/ 532 h 1546"/>
                  <a:gd name="T12" fmla="*/ 236 w 1028"/>
                  <a:gd name="T13" fmla="*/ 580 h 1546"/>
                  <a:gd name="T14" fmla="*/ 328 w 1028"/>
                  <a:gd name="T15" fmla="*/ 646 h 1546"/>
                  <a:gd name="T16" fmla="*/ 378 w 1028"/>
                  <a:gd name="T17" fmla="*/ 694 h 1546"/>
                  <a:gd name="T18" fmla="*/ 406 w 1028"/>
                  <a:gd name="T19" fmla="*/ 732 h 1546"/>
                  <a:gd name="T20" fmla="*/ 454 w 1028"/>
                  <a:gd name="T21" fmla="*/ 808 h 1546"/>
                  <a:gd name="T22" fmla="*/ 482 w 1028"/>
                  <a:gd name="T23" fmla="*/ 872 h 1546"/>
                  <a:gd name="T24" fmla="*/ 508 w 1028"/>
                  <a:gd name="T25" fmla="*/ 986 h 1546"/>
                  <a:gd name="T26" fmla="*/ 510 w 1028"/>
                  <a:gd name="T27" fmla="*/ 1032 h 1546"/>
                  <a:gd name="T28" fmla="*/ 494 w 1028"/>
                  <a:gd name="T29" fmla="*/ 1172 h 1546"/>
                  <a:gd name="T30" fmla="*/ 472 w 1028"/>
                  <a:gd name="T31" fmla="*/ 1240 h 1546"/>
                  <a:gd name="T32" fmla="*/ 454 w 1028"/>
                  <a:gd name="T33" fmla="*/ 1274 h 1546"/>
                  <a:gd name="T34" fmla="*/ 454 w 1028"/>
                  <a:gd name="T35" fmla="*/ 1286 h 1546"/>
                  <a:gd name="T36" fmla="*/ 576 w 1028"/>
                  <a:gd name="T37" fmla="*/ 1542 h 1546"/>
                  <a:gd name="T38" fmla="*/ 580 w 1028"/>
                  <a:gd name="T39" fmla="*/ 1546 h 1546"/>
                  <a:gd name="T40" fmla="*/ 586 w 1028"/>
                  <a:gd name="T41" fmla="*/ 1546 h 1546"/>
                  <a:gd name="T42" fmla="*/ 760 w 1028"/>
                  <a:gd name="T43" fmla="*/ 1542 h 1546"/>
                  <a:gd name="T44" fmla="*/ 882 w 1028"/>
                  <a:gd name="T45" fmla="*/ 1538 h 1546"/>
                  <a:gd name="T46" fmla="*/ 894 w 1028"/>
                  <a:gd name="T47" fmla="*/ 1540 h 1546"/>
                  <a:gd name="T48" fmla="*/ 902 w 1028"/>
                  <a:gd name="T49" fmla="*/ 1538 h 1546"/>
                  <a:gd name="T50" fmla="*/ 916 w 1028"/>
                  <a:gd name="T51" fmla="*/ 1514 h 1546"/>
                  <a:gd name="T52" fmla="*/ 924 w 1028"/>
                  <a:gd name="T53" fmla="*/ 1494 h 1546"/>
                  <a:gd name="T54" fmla="*/ 978 w 1028"/>
                  <a:gd name="T55" fmla="*/ 1364 h 1546"/>
                  <a:gd name="T56" fmla="*/ 1002 w 1028"/>
                  <a:gd name="T57" fmla="*/ 1272 h 1546"/>
                  <a:gd name="T58" fmla="*/ 1024 w 1028"/>
                  <a:gd name="T59" fmla="*/ 1132 h 1546"/>
                  <a:gd name="T60" fmla="*/ 1026 w 1028"/>
                  <a:gd name="T61" fmla="*/ 990 h 1546"/>
                  <a:gd name="T62" fmla="*/ 1018 w 1028"/>
                  <a:gd name="T63" fmla="*/ 896 h 1546"/>
                  <a:gd name="T64" fmla="*/ 990 w 1028"/>
                  <a:gd name="T65" fmla="*/ 758 h 1546"/>
                  <a:gd name="T66" fmla="*/ 958 w 1028"/>
                  <a:gd name="T67" fmla="*/ 668 h 1546"/>
                  <a:gd name="T68" fmla="*/ 920 w 1028"/>
                  <a:gd name="T69" fmla="*/ 578 h 1546"/>
                  <a:gd name="T70" fmla="*/ 848 w 1028"/>
                  <a:gd name="T71" fmla="*/ 454 h 1546"/>
                  <a:gd name="T72" fmla="*/ 758 w 1028"/>
                  <a:gd name="T73" fmla="*/ 342 h 1546"/>
                  <a:gd name="T74" fmla="*/ 692 w 1028"/>
                  <a:gd name="T75" fmla="*/ 276 h 1546"/>
                  <a:gd name="T76" fmla="*/ 580 w 1028"/>
                  <a:gd name="T77" fmla="*/ 186 h 1546"/>
                  <a:gd name="T78" fmla="*/ 460 w 1028"/>
                  <a:gd name="T79" fmla="*/ 112 h 1546"/>
                  <a:gd name="T80" fmla="*/ 372 w 1028"/>
                  <a:gd name="T81" fmla="*/ 74 h 1546"/>
                  <a:gd name="T82" fmla="*/ 236 w 1028"/>
                  <a:gd name="T83" fmla="*/ 30 h 1546"/>
                  <a:gd name="T84" fmla="*/ 96 w 1028"/>
                  <a:gd name="T85" fmla="*/ 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28" h="1546">
                    <a:moveTo>
                      <a:pt x="0" y="0"/>
                    </a:moveTo>
                    <a:lnTo>
                      <a:pt x="0" y="0"/>
                    </a:lnTo>
                    <a:lnTo>
                      <a:pt x="122" y="210"/>
                    </a:lnTo>
                    <a:lnTo>
                      <a:pt x="122" y="210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4"/>
                    </a:lnTo>
                    <a:lnTo>
                      <a:pt x="160" y="288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26" y="336"/>
                    </a:lnTo>
                    <a:lnTo>
                      <a:pt x="126" y="336"/>
                    </a:lnTo>
                    <a:lnTo>
                      <a:pt x="2" y="518"/>
                    </a:lnTo>
                    <a:lnTo>
                      <a:pt x="2" y="518"/>
                    </a:lnTo>
                    <a:lnTo>
                      <a:pt x="16" y="518"/>
                    </a:lnTo>
                    <a:lnTo>
                      <a:pt x="16" y="518"/>
                    </a:lnTo>
                    <a:lnTo>
                      <a:pt x="62" y="524"/>
                    </a:lnTo>
                    <a:lnTo>
                      <a:pt x="106" y="532"/>
                    </a:lnTo>
                    <a:lnTo>
                      <a:pt x="150" y="544"/>
                    </a:lnTo>
                    <a:lnTo>
                      <a:pt x="194" y="560"/>
                    </a:lnTo>
                    <a:lnTo>
                      <a:pt x="236" y="580"/>
                    </a:lnTo>
                    <a:lnTo>
                      <a:pt x="274" y="604"/>
                    </a:lnTo>
                    <a:lnTo>
                      <a:pt x="312" y="630"/>
                    </a:lnTo>
                    <a:lnTo>
                      <a:pt x="328" y="646"/>
                    </a:lnTo>
                    <a:lnTo>
                      <a:pt x="346" y="662"/>
                    </a:lnTo>
                    <a:lnTo>
                      <a:pt x="346" y="662"/>
                    </a:lnTo>
                    <a:lnTo>
                      <a:pt x="378" y="694"/>
                    </a:lnTo>
                    <a:lnTo>
                      <a:pt x="392" y="712"/>
                    </a:lnTo>
                    <a:lnTo>
                      <a:pt x="406" y="732"/>
                    </a:lnTo>
                    <a:lnTo>
                      <a:pt x="406" y="732"/>
                    </a:lnTo>
                    <a:lnTo>
                      <a:pt x="432" y="770"/>
                    </a:lnTo>
                    <a:lnTo>
                      <a:pt x="454" y="808"/>
                    </a:lnTo>
                    <a:lnTo>
                      <a:pt x="454" y="808"/>
                    </a:lnTo>
                    <a:lnTo>
                      <a:pt x="466" y="830"/>
                    </a:lnTo>
                    <a:lnTo>
                      <a:pt x="474" y="850"/>
                    </a:lnTo>
                    <a:lnTo>
                      <a:pt x="482" y="872"/>
                    </a:lnTo>
                    <a:lnTo>
                      <a:pt x="490" y="896"/>
                    </a:lnTo>
                    <a:lnTo>
                      <a:pt x="500" y="942"/>
                    </a:lnTo>
                    <a:lnTo>
                      <a:pt x="508" y="986"/>
                    </a:lnTo>
                    <a:lnTo>
                      <a:pt x="508" y="986"/>
                    </a:lnTo>
                    <a:lnTo>
                      <a:pt x="510" y="1010"/>
                    </a:lnTo>
                    <a:lnTo>
                      <a:pt x="510" y="1032"/>
                    </a:lnTo>
                    <a:lnTo>
                      <a:pt x="510" y="1080"/>
                    </a:lnTo>
                    <a:lnTo>
                      <a:pt x="504" y="1126"/>
                    </a:lnTo>
                    <a:lnTo>
                      <a:pt x="494" y="1172"/>
                    </a:lnTo>
                    <a:lnTo>
                      <a:pt x="494" y="1172"/>
                    </a:lnTo>
                    <a:lnTo>
                      <a:pt x="480" y="1218"/>
                    </a:lnTo>
                    <a:lnTo>
                      <a:pt x="472" y="1240"/>
                    </a:lnTo>
                    <a:lnTo>
                      <a:pt x="462" y="1260"/>
                    </a:lnTo>
                    <a:lnTo>
                      <a:pt x="462" y="1260"/>
                    </a:lnTo>
                    <a:lnTo>
                      <a:pt x="454" y="1274"/>
                    </a:lnTo>
                    <a:lnTo>
                      <a:pt x="454" y="1280"/>
                    </a:lnTo>
                    <a:lnTo>
                      <a:pt x="454" y="1286"/>
                    </a:lnTo>
                    <a:lnTo>
                      <a:pt x="454" y="1286"/>
                    </a:lnTo>
                    <a:lnTo>
                      <a:pt x="472" y="1324"/>
                    </a:lnTo>
                    <a:lnTo>
                      <a:pt x="472" y="1324"/>
                    </a:lnTo>
                    <a:lnTo>
                      <a:pt x="576" y="1542"/>
                    </a:lnTo>
                    <a:lnTo>
                      <a:pt x="576" y="1542"/>
                    </a:lnTo>
                    <a:lnTo>
                      <a:pt x="578" y="1544"/>
                    </a:lnTo>
                    <a:lnTo>
                      <a:pt x="580" y="1546"/>
                    </a:lnTo>
                    <a:lnTo>
                      <a:pt x="580" y="1546"/>
                    </a:lnTo>
                    <a:lnTo>
                      <a:pt x="586" y="1546"/>
                    </a:lnTo>
                    <a:lnTo>
                      <a:pt x="586" y="1546"/>
                    </a:lnTo>
                    <a:lnTo>
                      <a:pt x="624" y="1544"/>
                    </a:lnTo>
                    <a:lnTo>
                      <a:pt x="624" y="1544"/>
                    </a:lnTo>
                    <a:lnTo>
                      <a:pt x="760" y="1542"/>
                    </a:lnTo>
                    <a:lnTo>
                      <a:pt x="760" y="1542"/>
                    </a:lnTo>
                    <a:lnTo>
                      <a:pt x="882" y="1538"/>
                    </a:lnTo>
                    <a:lnTo>
                      <a:pt x="882" y="1538"/>
                    </a:lnTo>
                    <a:lnTo>
                      <a:pt x="888" y="1540"/>
                    </a:lnTo>
                    <a:lnTo>
                      <a:pt x="888" y="1540"/>
                    </a:lnTo>
                    <a:lnTo>
                      <a:pt x="894" y="1540"/>
                    </a:lnTo>
                    <a:lnTo>
                      <a:pt x="894" y="1540"/>
                    </a:lnTo>
                    <a:lnTo>
                      <a:pt x="902" y="1538"/>
                    </a:lnTo>
                    <a:lnTo>
                      <a:pt x="902" y="1538"/>
                    </a:lnTo>
                    <a:lnTo>
                      <a:pt x="906" y="1534"/>
                    </a:lnTo>
                    <a:lnTo>
                      <a:pt x="910" y="1526"/>
                    </a:lnTo>
                    <a:lnTo>
                      <a:pt x="916" y="1514"/>
                    </a:lnTo>
                    <a:lnTo>
                      <a:pt x="916" y="1514"/>
                    </a:lnTo>
                    <a:lnTo>
                      <a:pt x="924" y="1494"/>
                    </a:lnTo>
                    <a:lnTo>
                      <a:pt x="924" y="1494"/>
                    </a:lnTo>
                    <a:lnTo>
                      <a:pt x="944" y="1452"/>
                    </a:lnTo>
                    <a:lnTo>
                      <a:pt x="962" y="1408"/>
                    </a:lnTo>
                    <a:lnTo>
                      <a:pt x="978" y="1364"/>
                    </a:lnTo>
                    <a:lnTo>
                      <a:pt x="992" y="1318"/>
                    </a:lnTo>
                    <a:lnTo>
                      <a:pt x="992" y="1318"/>
                    </a:lnTo>
                    <a:lnTo>
                      <a:pt x="1002" y="1272"/>
                    </a:lnTo>
                    <a:lnTo>
                      <a:pt x="1012" y="1224"/>
                    </a:lnTo>
                    <a:lnTo>
                      <a:pt x="1018" y="1178"/>
                    </a:lnTo>
                    <a:lnTo>
                      <a:pt x="1024" y="1132"/>
                    </a:lnTo>
                    <a:lnTo>
                      <a:pt x="1028" y="1084"/>
                    </a:lnTo>
                    <a:lnTo>
                      <a:pt x="1028" y="1036"/>
                    </a:lnTo>
                    <a:lnTo>
                      <a:pt x="1026" y="990"/>
                    </a:lnTo>
                    <a:lnTo>
                      <a:pt x="1024" y="942"/>
                    </a:lnTo>
                    <a:lnTo>
                      <a:pt x="1024" y="942"/>
                    </a:lnTo>
                    <a:lnTo>
                      <a:pt x="1018" y="896"/>
                    </a:lnTo>
                    <a:lnTo>
                      <a:pt x="1012" y="850"/>
                    </a:lnTo>
                    <a:lnTo>
                      <a:pt x="1002" y="804"/>
                    </a:lnTo>
                    <a:lnTo>
                      <a:pt x="990" y="758"/>
                    </a:lnTo>
                    <a:lnTo>
                      <a:pt x="990" y="758"/>
                    </a:lnTo>
                    <a:lnTo>
                      <a:pt x="974" y="712"/>
                    </a:lnTo>
                    <a:lnTo>
                      <a:pt x="958" y="668"/>
                    </a:lnTo>
                    <a:lnTo>
                      <a:pt x="940" y="622"/>
                    </a:lnTo>
                    <a:lnTo>
                      <a:pt x="920" y="578"/>
                    </a:lnTo>
                    <a:lnTo>
                      <a:pt x="920" y="578"/>
                    </a:lnTo>
                    <a:lnTo>
                      <a:pt x="898" y="536"/>
                    </a:lnTo>
                    <a:lnTo>
                      <a:pt x="874" y="494"/>
                    </a:lnTo>
                    <a:lnTo>
                      <a:pt x="848" y="454"/>
                    </a:lnTo>
                    <a:lnTo>
                      <a:pt x="820" y="416"/>
                    </a:lnTo>
                    <a:lnTo>
                      <a:pt x="790" y="378"/>
                    </a:lnTo>
                    <a:lnTo>
                      <a:pt x="758" y="342"/>
                    </a:lnTo>
                    <a:lnTo>
                      <a:pt x="726" y="308"/>
                    </a:lnTo>
                    <a:lnTo>
                      <a:pt x="692" y="276"/>
                    </a:lnTo>
                    <a:lnTo>
                      <a:pt x="692" y="276"/>
                    </a:lnTo>
                    <a:lnTo>
                      <a:pt x="656" y="244"/>
                    </a:lnTo>
                    <a:lnTo>
                      <a:pt x="618" y="214"/>
                    </a:lnTo>
                    <a:lnTo>
                      <a:pt x="580" y="186"/>
                    </a:lnTo>
                    <a:lnTo>
                      <a:pt x="542" y="160"/>
                    </a:lnTo>
                    <a:lnTo>
                      <a:pt x="500" y="136"/>
                    </a:lnTo>
                    <a:lnTo>
                      <a:pt x="460" y="112"/>
                    </a:lnTo>
                    <a:lnTo>
                      <a:pt x="416" y="92"/>
                    </a:lnTo>
                    <a:lnTo>
                      <a:pt x="372" y="74"/>
                    </a:lnTo>
                    <a:lnTo>
                      <a:pt x="372" y="74"/>
                    </a:lnTo>
                    <a:lnTo>
                      <a:pt x="328" y="56"/>
                    </a:lnTo>
                    <a:lnTo>
                      <a:pt x="282" y="42"/>
                    </a:lnTo>
                    <a:lnTo>
                      <a:pt x="236" y="30"/>
                    </a:lnTo>
                    <a:lnTo>
                      <a:pt x="190" y="20"/>
                    </a:lnTo>
                    <a:lnTo>
                      <a:pt x="144" y="12"/>
                    </a:lnTo>
                    <a:lnTo>
                      <a:pt x="96" y="6"/>
                    </a:lnTo>
                    <a:lnTo>
                      <a:pt x="48" y="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2" name="Freeform 13"/>
              <p:cNvSpPr>
                <a:spLocks/>
              </p:cNvSpPr>
              <p:nvPr/>
            </p:nvSpPr>
            <p:spPr bwMode="auto">
              <a:xfrm>
                <a:off x="5881191" y="2003227"/>
                <a:ext cx="1555750" cy="1555750"/>
              </a:xfrm>
              <a:custGeom>
                <a:avLst/>
                <a:gdLst>
                  <a:gd name="T0" fmla="*/ 980 w 980"/>
                  <a:gd name="T1" fmla="*/ 490 h 980"/>
                  <a:gd name="T2" fmla="*/ 978 w 980"/>
                  <a:gd name="T3" fmla="*/ 540 h 980"/>
                  <a:gd name="T4" fmla="*/ 970 w 980"/>
                  <a:gd name="T5" fmla="*/ 590 h 980"/>
                  <a:gd name="T6" fmla="*/ 958 w 980"/>
                  <a:gd name="T7" fmla="*/ 636 h 980"/>
                  <a:gd name="T8" fmla="*/ 922 w 980"/>
                  <a:gd name="T9" fmla="*/ 724 h 980"/>
                  <a:gd name="T10" fmla="*/ 868 w 980"/>
                  <a:gd name="T11" fmla="*/ 802 h 980"/>
                  <a:gd name="T12" fmla="*/ 802 w 980"/>
                  <a:gd name="T13" fmla="*/ 868 h 980"/>
                  <a:gd name="T14" fmla="*/ 724 w 980"/>
                  <a:gd name="T15" fmla="*/ 922 h 980"/>
                  <a:gd name="T16" fmla="*/ 636 w 980"/>
                  <a:gd name="T17" fmla="*/ 958 h 980"/>
                  <a:gd name="T18" fmla="*/ 588 w 980"/>
                  <a:gd name="T19" fmla="*/ 970 h 980"/>
                  <a:gd name="T20" fmla="*/ 540 w 980"/>
                  <a:gd name="T21" fmla="*/ 978 h 980"/>
                  <a:gd name="T22" fmla="*/ 490 w 980"/>
                  <a:gd name="T23" fmla="*/ 980 h 980"/>
                  <a:gd name="T24" fmla="*/ 464 w 980"/>
                  <a:gd name="T25" fmla="*/ 980 h 980"/>
                  <a:gd name="T26" fmla="*/ 416 w 980"/>
                  <a:gd name="T27" fmla="*/ 976 h 980"/>
                  <a:gd name="T28" fmla="*/ 368 w 980"/>
                  <a:gd name="T29" fmla="*/ 966 h 980"/>
                  <a:gd name="T30" fmla="*/ 298 w 980"/>
                  <a:gd name="T31" fmla="*/ 942 h 980"/>
                  <a:gd name="T32" fmla="*/ 216 w 980"/>
                  <a:gd name="T33" fmla="*/ 898 h 980"/>
                  <a:gd name="T34" fmla="*/ 142 w 980"/>
                  <a:gd name="T35" fmla="*/ 838 h 980"/>
                  <a:gd name="T36" fmla="*/ 84 w 980"/>
                  <a:gd name="T37" fmla="*/ 764 h 980"/>
                  <a:gd name="T38" fmla="*/ 38 w 980"/>
                  <a:gd name="T39" fmla="*/ 682 h 980"/>
                  <a:gd name="T40" fmla="*/ 14 w 980"/>
                  <a:gd name="T41" fmla="*/ 612 h 980"/>
                  <a:gd name="T42" fmla="*/ 4 w 980"/>
                  <a:gd name="T43" fmla="*/ 564 h 980"/>
                  <a:gd name="T44" fmla="*/ 0 w 980"/>
                  <a:gd name="T45" fmla="*/ 516 h 980"/>
                  <a:gd name="T46" fmla="*/ 0 w 980"/>
                  <a:gd name="T47" fmla="*/ 490 h 980"/>
                  <a:gd name="T48" fmla="*/ 2 w 980"/>
                  <a:gd name="T49" fmla="*/ 440 h 980"/>
                  <a:gd name="T50" fmla="*/ 10 w 980"/>
                  <a:gd name="T51" fmla="*/ 392 h 980"/>
                  <a:gd name="T52" fmla="*/ 22 w 980"/>
                  <a:gd name="T53" fmla="*/ 344 h 980"/>
                  <a:gd name="T54" fmla="*/ 58 w 980"/>
                  <a:gd name="T55" fmla="*/ 256 h 980"/>
                  <a:gd name="T56" fmla="*/ 112 w 980"/>
                  <a:gd name="T57" fmla="*/ 178 h 980"/>
                  <a:gd name="T58" fmla="*/ 178 w 980"/>
                  <a:gd name="T59" fmla="*/ 112 h 980"/>
                  <a:gd name="T60" fmla="*/ 256 w 980"/>
                  <a:gd name="T61" fmla="*/ 58 h 980"/>
                  <a:gd name="T62" fmla="*/ 344 w 980"/>
                  <a:gd name="T63" fmla="*/ 22 h 980"/>
                  <a:gd name="T64" fmla="*/ 392 w 980"/>
                  <a:gd name="T65" fmla="*/ 10 h 980"/>
                  <a:gd name="T66" fmla="*/ 440 w 980"/>
                  <a:gd name="T67" fmla="*/ 2 h 980"/>
                  <a:gd name="T68" fmla="*/ 490 w 980"/>
                  <a:gd name="T69" fmla="*/ 0 h 980"/>
                  <a:gd name="T70" fmla="*/ 516 w 980"/>
                  <a:gd name="T71" fmla="*/ 0 h 980"/>
                  <a:gd name="T72" fmla="*/ 564 w 980"/>
                  <a:gd name="T73" fmla="*/ 6 h 980"/>
                  <a:gd name="T74" fmla="*/ 612 w 980"/>
                  <a:gd name="T75" fmla="*/ 14 h 980"/>
                  <a:gd name="T76" fmla="*/ 682 w 980"/>
                  <a:gd name="T77" fmla="*/ 38 h 980"/>
                  <a:gd name="T78" fmla="*/ 764 w 980"/>
                  <a:gd name="T79" fmla="*/ 84 h 980"/>
                  <a:gd name="T80" fmla="*/ 838 w 980"/>
                  <a:gd name="T81" fmla="*/ 144 h 980"/>
                  <a:gd name="T82" fmla="*/ 896 w 980"/>
                  <a:gd name="T83" fmla="*/ 216 h 980"/>
                  <a:gd name="T84" fmla="*/ 942 w 980"/>
                  <a:gd name="T85" fmla="*/ 300 h 980"/>
                  <a:gd name="T86" fmla="*/ 966 w 980"/>
                  <a:gd name="T87" fmla="*/ 368 h 980"/>
                  <a:gd name="T88" fmla="*/ 976 w 980"/>
                  <a:gd name="T89" fmla="*/ 416 h 980"/>
                  <a:gd name="T90" fmla="*/ 980 w 980"/>
                  <a:gd name="T91" fmla="*/ 464 h 980"/>
                  <a:gd name="T92" fmla="*/ 980 w 980"/>
                  <a:gd name="T93" fmla="*/ 49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0" h="980">
                    <a:moveTo>
                      <a:pt x="980" y="490"/>
                    </a:moveTo>
                    <a:lnTo>
                      <a:pt x="980" y="490"/>
                    </a:lnTo>
                    <a:lnTo>
                      <a:pt x="980" y="516"/>
                    </a:lnTo>
                    <a:lnTo>
                      <a:pt x="978" y="540"/>
                    </a:lnTo>
                    <a:lnTo>
                      <a:pt x="976" y="564"/>
                    </a:lnTo>
                    <a:lnTo>
                      <a:pt x="970" y="590"/>
                    </a:lnTo>
                    <a:lnTo>
                      <a:pt x="966" y="612"/>
                    </a:lnTo>
                    <a:lnTo>
                      <a:pt x="958" y="636"/>
                    </a:lnTo>
                    <a:lnTo>
                      <a:pt x="942" y="682"/>
                    </a:lnTo>
                    <a:lnTo>
                      <a:pt x="922" y="724"/>
                    </a:lnTo>
                    <a:lnTo>
                      <a:pt x="896" y="764"/>
                    </a:lnTo>
                    <a:lnTo>
                      <a:pt x="868" y="802"/>
                    </a:lnTo>
                    <a:lnTo>
                      <a:pt x="838" y="838"/>
                    </a:lnTo>
                    <a:lnTo>
                      <a:pt x="802" y="868"/>
                    </a:lnTo>
                    <a:lnTo>
                      <a:pt x="764" y="898"/>
                    </a:lnTo>
                    <a:lnTo>
                      <a:pt x="724" y="922"/>
                    </a:lnTo>
                    <a:lnTo>
                      <a:pt x="682" y="942"/>
                    </a:lnTo>
                    <a:lnTo>
                      <a:pt x="636" y="958"/>
                    </a:lnTo>
                    <a:lnTo>
                      <a:pt x="612" y="966"/>
                    </a:lnTo>
                    <a:lnTo>
                      <a:pt x="588" y="970"/>
                    </a:lnTo>
                    <a:lnTo>
                      <a:pt x="564" y="976"/>
                    </a:lnTo>
                    <a:lnTo>
                      <a:pt x="540" y="978"/>
                    </a:lnTo>
                    <a:lnTo>
                      <a:pt x="516" y="980"/>
                    </a:lnTo>
                    <a:lnTo>
                      <a:pt x="490" y="980"/>
                    </a:lnTo>
                    <a:lnTo>
                      <a:pt x="490" y="980"/>
                    </a:lnTo>
                    <a:lnTo>
                      <a:pt x="464" y="980"/>
                    </a:lnTo>
                    <a:lnTo>
                      <a:pt x="440" y="978"/>
                    </a:lnTo>
                    <a:lnTo>
                      <a:pt x="416" y="976"/>
                    </a:lnTo>
                    <a:lnTo>
                      <a:pt x="392" y="970"/>
                    </a:lnTo>
                    <a:lnTo>
                      <a:pt x="368" y="966"/>
                    </a:lnTo>
                    <a:lnTo>
                      <a:pt x="344" y="958"/>
                    </a:lnTo>
                    <a:lnTo>
                      <a:pt x="298" y="942"/>
                    </a:lnTo>
                    <a:lnTo>
                      <a:pt x="256" y="922"/>
                    </a:lnTo>
                    <a:lnTo>
                      <a:pt x="216" y="898"/>
                    </a:lnTo>
                    <a:lnTo>
                      <a:pt x="178" y="868"/>
                    </a:lnTo>
                    <a:lnTo>
                      <a:pt x="142" y="838"/>
                    </a:lnTo>
                    <a:lnTo>
                      <a:pt x="112" y="802"/>
                    </a:lnTo>
                    <a:lnTo>
                      <a:pt x="84" y="764"/>
                    </a:lnTo>
                    <a:lnTo>
                      <a:pt x="58" y="724"/>
                    </a:lnTo>
                    <a:lnTo>
                      <a:pt x="38" y="682"/>
                    </a:lnTo>
                    <a:lnTo>
                      <a:pt x="22" y="636"/>
                    </a:lnTo>
                    <a:lnTo>
                      <a:pt x="14" y="612"/>
                    </a:lnTo>
                    <a:lnTo>
                      <a:pt x="10" y="590"/>
                    </a:lnTo>
                    <a:lnTo>
                      <a:pt x="4" y="564"/>
                    </a:lnTo>
                    <a:lnTo>
                      <a:pt x="2" y="540"/>
                    </a:lnTo>
                    <a:lnTo>
                      <a:pt x="0" y="516"/>
                    </a:lnTo>
                    <a:lnTo>
                      <a:pt x="0" y="490"/>
                    </a:lnTo>
                    <a:lnTo>
                      <a:pt x="0" y="490"/>
                    </a:lnTo>
                    <a:lnTo>
                      <a:pt x="0" y="464"/>
                    </a:lnTo>
                    <a:lnTo>
                      <a:pt x="2" y="440"/>
                    </a:lnTo>
                    <a:lnTo>
                      <a:pt x="4" y="416"/>
                    </a:lnTo>
                    <a:lnTo>
                      <a:pt x="10" y="392"/>
                    </a:lnTo>
                    <a:lnTo>
                      <a:pt x="14" y="368"/>
                    </a:lnTo>
                    <a:lnTo>
                      <a:pt x="22" y="344"/>
                    </a:lnTo>
                    <a:lnTo>
                      <a:pt x="38" y="300"/>
                    </a:lnTo>
                    <a:lnTo>
                      <a:pt x="58" y="256"/>
                    </a:lnTo>
                    <a:lnTo>
                      <a:pt x="84" y="216"/>
                    </a:lnTo>
                    <a:lnTo>
                      <a:pt x="112" y="178"/>
                    </a:lnTo>
                    <a:lnTo>
                      <a:pt x="142" y="144"/>
                    </a:lnTo>
                    <a:lnTo>
                      <a:pt x="178" y="112"/>
                    </a:lnTo>
                    <a:lnTo>
                      <a:pt x="216" y="84"/>
                    </a:lnTo>
                    <a:lnTo>
                      <a:pt x="256" y="58"/>
                    </a:lnTo>
                    <a:lnTo>
                      <a:pt x="298" y="38"/>
                    </a:lnTo>
                    <a:lnTo>
                      <a:pt x="344" y="22"/>
                    </a:lnTo>
                    <a:lnTo>
                      <a:pt x="368" y="14"/>
                    </a:lnTo>
                    <a:lnTo>
                      <a:pt x="392" y="10"/>
                    </a:lnTo>
                    <a:lnTo>
                      <a:pt x="416" y="6"/>
                    </a:lnTo>
                    <a:lnTo>
                      <a:pt x="440" y="2"/>
                    </a:lnTo>
                    <a:lnTo>
                      <a:pt x="464" y="0"/>
                    </a:lnTo>
                    <a:lnTo>
                      <a:pt x="490" y="0"/>
                    </a:lnTo>
                    <a:lnTo>
                      <a:pt x="490" y="0"/>
                    </a:lnTo>
                    <a:lnTo>
                      <a:pt x="516" y="0"/>
                    </a:lnTo>
                    <a:lnTo>
                      <a:pt x="540" y="2"/>
                    </a:lnTo>
                    <a:lnTo>
                      <a:pt x="564" y="6"/>
                    </a:lnTo>
                    <a:lnTo>
                      <a:pt x="588" y="10"/>
                    </a:lnTo>
                    <a:lnTo>
                      <a:pt x="612" y="14"/>
                    </a:lnTo>
                    <a:lnTo>
                      <a:pt x="636" y="22"/>
                    </a:lnTo>
                    <a:lnTo>
                      <a:pt x="682" y="38"/>
                    </a:lnTo>
                    <a:lnTo>
                      <a:pt x="724" y="58"/>
                    </a:lnTo>
                    <a:lnTo>
                      <a:pt x="764" y="84"/>
                    </a:lnTo>
                    <a:lnTo>
                      <a:pt x="802" y="112"/>
                    </a:lnTo>
                    <a:lnTo>
                      <a:pt x="838" y="144"/>
                    </a:lnTo>
                    <a:lnTo>
                      <a:pt x="868" y="178"/>
                    </a:lnTo>
                    <a:lnTo>
                      <a:pt x="896" y="216"/>
                    </a:lnTo>
                    <a:lnTo>
                      <a:pt x="922" y="256"/>
                    </a:lnTo>
                    <a:lnTo>
                      <a:pt x="942" y="300"/>
                    </a:lnTo>
                    <a:lnTo>
                      <a:pt x="958" y="344"/>
                    </a:lnTo>
                    <a:lnTo>
                      <a:pt x="966" y="368"/>
                    </a:lnTo>
                    <a:lnTo>
                      <a:pt x="970" y="392"/>
                    </a:lnTo>
                    <a:lnTo>
                      <a:pt x="976" y="416"/>
                    </a:lnTo>
                    <a:lnTo>
                      <a:pt x="978" y="440"/>
                    </a:lnTo>
                    <a:lnTo>
                      <a:pt x="980" y="464"/>
                    </a:lnTo>
                    <a:lnTo>
                      <a:pt x="980" y="490"/>
                    </a:lnTo>
                    <a:lnTo>
                      <a:pt x="980" y="490"/>
                    </a:ln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endParaRPr lang="zh-CN" altLang="en-US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594327" y="2192855"/>
              <a:ext cx="9541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联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祥瑞</a:t>
              </a:r>
              <a:endPara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B2C</a:t>
              </a:r>
              <a:endParaRPr lang="zh-CN" altLang="en-US" sz="2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401966" y="3247580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手机深圳通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18274493">
              <a:off x="5768414" y="189709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小鱼支付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rot="4125283">
              <a:off x="7546739" y="194134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鹏淘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529" y="2839745"/>
            <a:ext cx="554246" cy="61582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3" y="2664116"/>
            <a:ext cx="859953" cy="874168"/>
          </a:xfrm>
          <a:prstGeom prst="rect">
            <a:avLst/>
          </a:prstGeom>
        </p:spPr>
      </p:pic>
      <p:cxnSp>
        <p:nvCxnSpPr>
          <p:cNvPr id="15" name="直接连接符 14"/>
          <p:cNvCxnSpPr>
            <a:stCxn id="8" idx="1"/>
          </p:cNvCxnSpPr>
          <p:nvPr/>
        </p:nvCxnSpPr>
        <p:spPr bwMode="auto">
          <a:xfrm flipH="1">
            <a:off x="5956586" y="3147660"/>
            <a:ext cx="833943" cy="94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连接符 35"/>
          <p:cNvCxnSpPr>
            <a:stCxn id="48" idx="36"/>
            <a:endCxn id="9" idx="3"/>
          </p:cNvCxnSpPr>
          <p:nvPr/>
        </p:nvCxnSpPr>
        <p:spPr bwMode="auto">
          <a:xfrm flipH="1">
            <a:off x="2555776" y="3100536"/>
            <a:ext cx="888052" cy="6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矩形 39"/>
          <p:cNvSpPr/>
          <p:nvPr/>
        </p:nvSpPr>
        <p:spPr>
          <a:xfrm>
            <a:off x="6559591" y="35557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大量商家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56931" y="35557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大量消费者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3421338" y="4654417"/>
            <a:ext cx="26035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深圳本地</a:t>
            </a:r>
            <a:r>
              <a:rPr lang="en-US" altLang="zh-CN" sz="2400" b="1" i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B2C</a:t>
            </a:r>
            <a:r>
              <a:rPr lang="zh-CN" altLang="en-US" sz="2400" b="1" i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</a:t>
            </a:r>
            <a:endParaRPr lang="en-US" altLang="zh-CN" sz="2400" b="1" i="1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sz="2400" b="1" i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sz="2400" b="1" i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O2O</a:t>
            </a:r>
            <a:r>
              <a:rPr lang="zh-CN" altLang="en-US" sz="2400" b="1" i="1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2400" b="1" i="1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直接连接符 4"/>
          <p:cNvCxnSpPr>
            <a:stCxn id="12" idx="0"/>
            <a:endCxn id="30" idx="2"/>
          </p:cNvCxnSpPr>
          <p:nvPr/>
        </p:nvCxnSpPr>
        <p:spPr bwMode="auto">
          <a:xfrm flipH="1" flipV="1">
            <a:off x="4712095" y="1555800"/>
            <a:ext cx="1870" cy="132568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/>
          <p:cNvSpPr/>
          <p:nvPr/>
        </p:nvSpPr>
        <p:spPr>
          <a:xfrm>
            <a:off x="3811848" y="632470"/>
            <a:ext cx="1800493" cy="92333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卖什么？</a:t>
            </a:r>
            <a:endParaRPr lang="en-US" altLang="zh-CN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怎么卖？</a:t>
            </a:r>
            <a:endParaRPr lang="en-US" altLang="zh-CN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如何交付商品？</a:t>
            </a:r>
            <a:endParaRPr lang="en-US" altLang="zh-CN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接连接符 31"/>
          <p:cNvCxnSpPr>
            <a:stCxn id="9" idx="0"/>
            <a:endCxn id="35" idx="2"/>
          </p:cNvCxnSpPr>
          <p:nvPr/>
        </p:nvCxnSpPr>
        <p:spPr bwMode="auto">
          <a:xfrm flipV="1">
            <a:off x="2125800" y="2193145"/>
            <a:ext cx="4032" cy="4709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矩形 34"/>
          <p:cNvSpPr/>
          <p:nvPr/>
        </p:nvSpPr>
        <p:spPr>
          <a:xfrm>
            <a:off x="883337" y="1546814"/>
            <a:ext cx="2492990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如何吸引消费者交易？</a:t>
            </a:r>
            <a:endParaRPr lang="en-US" altLang="zh-CN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如何不断做大体量？</a:t>
            </a:r>
            <a:endParaRPr lang="zh-CN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36572" y="1541975"/>
            <a:ext cx="2262158" cy="64633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找什么样的商家？</a:t>
            </a:r>
            <a:endParaRPr lang="en-US" altLang="zh-CN" dirty="0" smtClean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如何创造商家价值？</a:t>
            </a:r>
            <a:endParaRPr lang="zh-CN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9" name="直接连接符 38"/>
          <p:cNvCxnSpPr>
            <a:stCxn id="8" idx="0"/>
            <a:endCxn id="38" idx="2"/>
          </p:cNvCxnSpPr>
          <p:nvPr/>
        </p:nvCxnSpPr>
        <p:spPr bwMode="auto">
          <a:xfrm flipH="1" flipV="1">
            <a:off x="7067651" y="2188306"/>
            <a:ext cx="1" cy="65143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2384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淘运营系统功能描述（一期相关）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993764" y="1865464"/>
            <a:ext cx="131760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商户类型管理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467544" y="1195760"/>
            <a:ext cx="8136904" cy="4176464"/>
          </a:xfrm>
          <a:prstGeom prst="rect">
            <a:avLst/>
          </a:prstGeom>
          <a:noFill/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鹏淘运营管理系统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539552" y="1517037"/>
            <a:ext cx="2308283" cy="1077973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6604972" y="1865464"/>
            <a:ext cx="185546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会员级别及规则设置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633137" y="1865464"/>
            <a:ext cx="975980" cy="266400"/>
          </a:xfrm>
          <a:prstGeom prst="roundRect">
            <a:avLst>
              <a:gd name="adj" fmla="val 0"/>
            </a:avLst>
          </a:prstGeom>
          <a:solidFill>
            <a:srgbClr val="FA8107"/>
          </a:solidFill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718595" y="2225504"/>
            <a:ext cx="975980" cy="266400"/>
          </a:xfrm>
          <a:prstGeom prst="roundRect">
            <a:avLst>
              <a:gd name="adj" fmla="val 0"/>
            </a:avLst>
          </a:prstGeom>
          <a:solidFill>
            <a:srgbClr val="FA8107"/>
          </a:solidFill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用户登录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915816" y="1517903"/>
            <a:ext cx="3527016" cy="1077107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  <a:r>
              <a:rPr lang="zh-CN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</a:p>
        </p:txBody>
      </p:sp>
      <p:sp>
        <p:nvSpPr>
          <p:cNvPr id="81" name="矩形 80"/>
          <p:cNvSpPr/>
          <p:nvPr/>
        </p:nvSpPr>
        <p:spPr bwMode="auto">
          <a:xfrm>
            <a:off x="539552" y="2668006"/>
            <a:ext cx="2014028" cy="1053395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</a:t>
            </a:r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endParaRPr lang="zh-CN" alt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976049" y="3017592"/>
            <a:ext cx="1282222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冻结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解冻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2631174" y="2670792"/>
            <a:ext cx="2195091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广告管理</a:t>
            </a:r>
            <a:endParaRPr lang="zh-CN" alt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2700068" y="3374899"/>
            <a:ext cx="100276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广告申请</a:t>
            </a:r>
          </a:p>
        </p:txBody>
      </p:sp>
      <p:sp>
        <p:nvSpPr>
          <p:cNvPr id="91" name="矩形 90"/>
          <p:cNvSpPr/>
          <p:nvPr/>
        </p:nvSpPr>
        <p:spPr bwMode="auto">
          <a:xfrm>
            <a:off x="2703807" y="3017592"/>
            <a:ext cx="999021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广告分类</a:t>
            </a:r>
          </a:p>
        </p:txBody>
      </p:sp>
      <p:sp>
        <p:nvSpPr>
          <p:cNvPr id="108" name="矩形 107"/>
          <p:cNvSpPr/>
          <p:nvPr/>
        </p:nvSpPr>
        <p:spPr bwMode="auto">
          <a:xfrm>
            <a:off x="4356170" y="1865464"/>
            <a:ext cx="970843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商户管理</a:t>
            </a:r>
          </a:p>
        </p:txBody>
      </p:sp>
      <p:sp>
        <p:nvSpPr>
          <p:cNvPr id="109" name="圆角矩形 108"/>
          <p:cNvSpPr/>
          <p:nvPr/>
        </p:nvSpPr>
        <p:spPr>
          <a:xfrm>
            <a:off x="625482" y="2225504"/>
            <a:ext cx="983635" cy="266400"/>
          </a:xfrm>
          <a:prstGeom prst="roundRect">
            <a:avLst>
              <a:gd name="adj" fmla="val 0"/>
            </a:avLst>
          </a:prstGeom>
          <a:solidFill>
            <a:srgbClr val="FA8107"/>
          </a:solidFill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修改密码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0" name="圆角矩形 109"/>
          <p:cNvSpPr/>
          <p:nvPr/>
        </p:nvSpPr>
        <p:spPr>
          <a:xfrm>
            <a:off x="1720597" y="1865464"/>
            <a:ext cx="975980" cy="266400"/>
          </a:xfrm>
          <a:prstGeom prst="roundRect">
            <a:avLst>
              <a:gd name="adj" fmla="val 0"/>
            </a:avLst>
          </a:prstGeom>
          <a:solidFill>
            <a:srgbClr val="FA8107"/>
          </a:solidFill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权限管理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2993764" y="2225504"/>
            <a:ext cx="131760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管理员账号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3203848" y="3830658"/>
            <a:ext cx="2520280" cy="141615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深圳通结算</a:t>
            </a:r>
            <a:endParaRPr lang="zh-CN" alt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4498141" y="4154103"/>
            <a:ext cx="1081971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自动对帐</a:t>
            </a:r>
          </a:p>
        </p:txBody>
      </p:sp>
      <p:sp>
        <p:nvSpPr>
          <p:cNvPr id="73" name="矩形 72"/>
          <p:cNvSpPr/>
          <p:nvPr/>
        </p:nvSpPr>
        <p:spPr bwMode="auto">
          <a:xfrm>
            <a:off x="3327726" y="4154103"/>
            <a:ext cx="1078669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对帐单下载</a:t>
            </a:r>
          </a:p>
        </p:txBody>
      </p:sp>
      <p:sp>
        <p:nvSpPr>
          <p:cNvPr id="87" name="矩形 86"/>
          <p:cNvSpPr/>
          <p:nvPr/>
        </p:nvSpPr>
        <p:spPr bwMode="auto">
          <a:xfrm>
            <a:off x="3324424" y="4547870"/>
            <a:ext cx="1081971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结算单查询</a:t>
            </a:r>
          </a:p>
        </p:txBody>
      </p:sp>
      <p:sp>
        <p:nvSpPr>
          <p:cNvPr id="114" name="矩形 113"/>
          <p:cNvSpPr/>
          <p:nvPr/>
        </p:nvSpPr>
        <p:spPr bwMode="auto">
          <a:xfrm>
            <a:off x="4498140" y="4534692"/>
            <a:ext cx="1081971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冲红补计</a:t>
            </a:r>
          </a:p>
        </p:txBody>
      </p:sp>
      <p:sp>
        <p:nvSpPr>
          <p:cNvPr id="115" name="矩形 114"/>
          <p:cNvSpPr/>
          <p:nvPr/>
        </p:nvSpPr>
        <p:spPr bwMode="auto">
          <a:xfrm>
            <a:off x="977482" y="3370330"/>
            <a:ext cx="1280789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交易明细查询</a:t>
            </a:r>
          </a:p>
        </p:txBody>
      </p:sp>
      <p:sp>
        <p:nvSpPr>
          <p:cNvPr id="116" name="矩形 115"/>
          <p:cNvSpPr/>
          <p:nvPr/>
        </p:nvSpPr>
        <p:spPr bwMode="auto">
          <a:xfrm>
            <a:off x="3775461" y="3017592"/>
            <a:ext cx="999345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投放规则</a:t>
            </a:r>
          </a:p>
        </p:txBody>
      </p:sp>
      <p:sp>
        <p:nvSpPr>
          <p:cNvPr id="67" name="圆角矩形 66"/>
          <p:cNvSpPr/>
          <p:nvPr/>
        </p:nvSpPr>
        <p:spPr>
          <a:xfrm>
            <a:off x="7219563" y="4980408"/>
            <a:ext cx="1281600" cy="266400"/>
          </a:xfrm>
          <a:prstGeom prst="roundRect">
            <a:avLst>
              <a:gd name="adj" fmla="val 11745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自动升级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5850043" y="4980408"/>
            <a:ext cx="1281600" cy="266400"/>
          </a:xfrm>
          <a:prstGeom prst="roundRect">
            <a:avLst>
              <a:gd name="adj" fmla="val 11745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系统参数设置</a:t>
            </a:r>
            <a:endParaRPr lang="zh-CN" altLang="en-US" sz="1400" dirty="0">
              <a:solidFill>
                <a:srgbClr val="FFFFFF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5371819" y="1865464"/>
            <a:ext cx="970843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终端绑定</a:t>
            </a:r>
          </a:p>
        </p:txBody>
      </p:sp>
      <p:sp>
        <p:nvSpPr>
          <p:cNvPr id="88" name="矩形 87"/>
          <p:cNvSpPr/>
          <p:nvPr/>
        </p:nvSpPr>
        <p:spPr bwMode="auto">
          <a:xfrm>
            <a:off x="6520780" y="1517037"/>
            <a:ext cx="1983162" cy="1087803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企业会员管理</a:t>
            </a:r>
            <a:endParaRPr lang="zh-CN" alt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6604972" y="2225504"/>
            <a:ext cx="185546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会员权益设置</a:t>
            </a:r>
          </a:p>
        </p:txBody>
      </p:sp>
      <p:sp>
        <p:nvSpPr>
          <p:cNvPr id="61" name="矩形 60"/>
          <p:cNvSpPr/>
          <p:nvPr/>
        </p:nvSpPr>
        <p:spPr bwMode="auto">
          <a:xfrm>
            <a:off x="539552" y="3830658"/>
            <a:ext cx="2522090" cy="141615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商户结算</a:t>
            </a:r>
            <a:endParaRPr lang="zh-CN" alt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619868" y="4154103"/>
            <a:ext cx="1098727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生成对帐单</a:t>
            </a:r>
          </a:p>
        </p:txBody>
      </p:sp>
      <p:sp>
        <p:nvSpPr>
          <p:cNvPr id="96" name="矩形 95"/>
          <p:cNvSpPr/>
          <p:nvPr/>
        </p:nvSpPr>
        <p:spPr bwMode="auto">
          <a:xfrm>
            <a:off x="608153" y="4529235"/>
            <a:ext cx="1110442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生成结算单</a:t>
            </a:r>
          </a:p>
        </p:txBody>
      </p:sp>
      <p:sp>
        <p:nvSpPr>
          <p:cNvPr id="99" name="矩形 98"/>
          <p:cNvSpPr/>
          <p:nvPr/>
        </p:nvSpPr>
        <p:spPr bwMode="auto">
          <a:xfrm>
            <a:off x="1777440" y="4529760"/>
            <a:ext cx="1110952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生成划拨单</a:t>
            </a:r>
          </a:p>
        </p:txBody>
      </p:sp>
      <p:sp>
        <p:nvSpPr>
          <p:cNvPr id="127" name="矩形 126"/>
          <p:cNvSpPr/>
          <p:nvPr/>
        </p:nvSpPr>
        <p:spPr bwMode="auto">
          <a:xfrm>
            <a:off x="608153" y="4907218"/>
            <a:ext cx="1110305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划拨确认</a:t>
            </a:r>
          </a:p>
        </p:txBody>
      </p:sp>
      <p:sp>
        <p:nvSpPr>
          <p:cNvPr id="128" name="矩形 127"/>
          <p:cNvSpPr/>
          <p:nvPr/>
        </p:nvSpPr>
        <p:spPr bwMode="auto">
          <a:xfrm>
            <a:off x="4888541" y="2676523"/>
            <a:ext cx="3615401" cy="1042891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统计分析</a:t>
            </a:r>
            <a:endParaRPr lang="zh-CN" altLang="en-US" sz="1400" dirty="0">
              <a:solidFill>
                <a:srgbClr val="FFC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4973972" y="3377632"/>
            <a:ext cx="99658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收入分析</a:t>
            </a:r>
          </a:p>
        </p:txBody>
      </p:sp>
      <p:sp>
        <p:nvSpPr>
          <p:cNvPr id="130" name="矩形 129"/>
          <p:cNvSpPr/>
          <p:nvPr/>
        </p:nvSpPr>
        <p:spPr bwMode="auto">
          <a:xfrm>
            <a:off x="4973972" y="3017592"/>
            <a:ext cx="99658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商户分析</a:t>
            </a:r>
          </a:p>
        </p:txBody>
      </p:sp>
      <p:sp>
        <p:nvSpPr>
          <p:cNvPr id="131" name="矩形 130"/>
          <p:cNvSpPr/>
          <p:nvPr/>
        </p:nvSpPr>
        <p:spPr bwMode="auto">
          <a:xfrm>
            <a:off x="6055983" y="3017592"/>
            <a:ext cx="999396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客户分析</a:t>
            </a:r>
          </a:p>
        </p:txBody>
      </p:sp>
      <p:sp>
        <p:nvSpPr>
          <p:cNvPr id="132" name="矩形 131"/>
          <p:cNvSpPr/>
          <p:nvPr/>
        </p:nvSpPr>
        <p:spPr bwMode="auto">
          <a:xfrm>
            <a:off x="7131643" y="3017592"/>
            <a:ext cx="999396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流量分析</a:t>
            </a:r>
          </a:p>
        </p:txBody>
      </p:sp>
      <p:sp>
        <p:nvSpPr>
          <p:cNvPr id="134" name="矩形 133"/>
          <p:cNvSpPr/>
          <p:nvPr/>
        </p:nvSpPr>
        <p:spPr bwMode="auto">
          <a:xfrm>
            <a:off x="5850043" y="3830658"/>
            <a:ext cx="2653899" cy="980728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1400" dirty="0" smtClean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活动</a:t>
            </a:r>
            <a:r>
              <a:rPr lang="zh-CN" altLang="en-US" sz="1400" dirty="0">
                <a:solidFill>
                  <a:srgbClr val="FFC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审批</a:t>
            </a:r>
          </a:p>
        </p:txBody>
      </p:sp>
      <p:sp>
        <p:nvSpPr>
          <p:cNvPr id="135" name="矩形 134"/>
          <p:cNvSpPr/>
          <p:nvPr/>
        </p:nvSpPr>
        <p:spPr bwMode="auto">
          <a:xfrm>
            <a:off x="6552262" y="4335605"/>
            <a:ext cx="1575447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广告申请审批</a:t>
            </a:r>
          </a:p>
        </p:txBody>
      </p:sp>
      <p:sp>
        <p:nvSpPr>
          <p:cNvPr id="136" name="矩形 135"/>
          <p:cNvSpPr/>
          <p:nvPr/>
        </p:nvSpPr>
        <p:spPr bwMode="auto">
          <a:xfrm>
            <a:off x="3776932" y="3377717"/>
            <a:ext cx="1002760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广告发布</a:t>
            </a:r>
          </a:p>
        </p:txBody>
      </p:sp>
      <p:sp>
        <p:nvSpPr>
          <p:cNvPr id="138" name="矩形 137"/>
          <p:cNvSpPr/>
          <p:nvPr/>
        </p:nvSpPr>
        <p:spPr bwMode="auto">
          <a:xfrm>
            <a:off x="1777440" y="4154103"/>
            <a:ext cx="1110952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对帐情况</a:t>
            </a:r>
          </a:p>
        </p:txBody>
      </p:sp>
      <p:sp>
        <p:nvSpPr>
          <p:cNvPr id="139" name="矩形 138"/>
          <p:cNvSpPr/>
          <p:nvPr/>
        </p:nvSpPr>
        <p:spPr bwMode="auto">
          <a:xfrm>
            <a:off x="1778087" y="4905417"/>
            <a:ext cx="1110305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收入确认</a:t>
            </a:r>
          </a:p>
        </p:txBody>
      </p:sp>
      <p:sp>
        <p:nvSpPr>
          <p:cNvPr id="140" name="矩形 139"/>
          <p:cNvSpPr/>
          <p:nvPr/>
        </p:nvSpPr>
        <p:spPr bwMode="auto">
          <a:xfrm>
            <a:off x="3324013" y="4905417"/>
            <a:ext cx="1081971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生成划拨单</a:t>
            </a:r>
          </a:p>
        </p:txBody>
      </p:sp>
      <p:sp>
        <p:nvSpPr>
          <p:cNvPr id="141" name="矩形 140"/>
          <p:cNvSpPr/>
          <p:nvPr/>
        </p:nvSpPr>
        <p:spPr bwMode="auto">
          <a:xfrm>
            <a:off x="4498139" y="4904303"/>
            <a:ext cx="1081971" cy="266400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收入确认</a:t>
            </a:r>
          </a:p>
        </p:txBody>
      </p:sp>
    </p:spTree>
    <p:extLst>
      <p:ext uri="{BB962C8B-B14F-4D97-AF65-F5344CB8AC3E}">
        <p14:creationId xmlns:p14="http://schemas.microsoft.com/office/powerpoint/2010/main" val="4052936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商户体系说明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275856" y="3136158"/>
            <a:ext cx="1008112" cy="360040"/>
          </a:xfrm>
          <a:prstGeom prst="rect">
            <a:avLst/>
          </a:prstGeom>
          <a:noFill/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</a:p>
        </p:txBody>
      </p:sp>
      <p:sp>
        <p:nvSpPr>
          <p:cNvPr id="49" name="圆角矩形 48"/>
          <p:cNvSpPr/>
          <p:nvPr/>
        </p:nvSpPr>
        <p:spPr bwMode="auto">
          <a:xfrm>
            <a:off x="2051720" y="1897910"/>
            <a:ext cx="1008112" cy="360040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基本信息</a:t>
            </a:r>
          </a:p>
        </p:txBody>
      </p:sp>
      <p:sp>
        <p:nvSpPr>
          <p:cNvPr id="55" name="圆角矩形 54"/>
          <p:cNvSpPr/>
          <p:nvPr/>
        </p:nvSpPr>
        <p:spPr bwMode="auto">
          <a:xfrm>
            <a:off x="2051720" y="4475942"/>
            <a:ext cx="1008112" cy="360040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业务属性</a:t>
            </a:r>
          </a:p>
        </p:txBody>
      </p:sp>
      <p:sp>
        <p:nvSpPr>
          <p:cNvPr id="57" name="圆角矩形 56"/>
          <p:cNvSpPr/>
          <p:nvPr/>
        </p:nvSpPr>
        <p:spPr bwMode="auto">
          <a:xfrm>
            <a:off x="4499992" y="3136158"/>
            <a:ext cx="1008112" cy="360040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户体系</a:t>
            </a:r>
          </a:p>
        </p:txBody>
      </p:sp>
      <p:sp>
        <p:nvSpPr>
          <p:cNvPr id="58" name="圆角矩形 57"/>
          <p:cNvSpPr/>
          <p:nvPr/>
        </p:nvSpPr>
        <p:spPr bwMode="auto">
          <a:xfrm>
            <a:off x="323528" y="1339776"/>
            <a:ext cx="1008112" cy="256383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名称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323528" y="1642163"/>
            <a:ext cx="1008112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地址</a:t>
            </a:r>
          </a:p>
        </p:txBody>
      </p:sp>
      <p:sp>
        <p:nvSpPr>
          <p:cNvPr id="60" name="圆角矩形 59"/>
          <p:cNvSpPr/>
          <p:nvPr/>
        </p:nvSpPr>
        <p:spPr bwMode="auto">
          <a:xfrm>
            <a:off x="323528" y="1951603"/>
            <a:ext cx="1008112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法人代表</a:t>
            </a:r>
          </a:p>
        </p:txBody>
      </p:sp>
      <p:sp>
        <p:nvSpPr>
          <p:cNvPr id="62" name="圆角矩形 61"/>
          <p:cNvSpPr/>
          <p:nvPr/>
        </p:nvSpPr>
        <p:spPr bwMode="auto">
          <a:xfrm>
            <a:off x="323528" y="2261043"/>
            <a:ext cx="1008112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各种证件</a:t>
            </a:r>
          </a:p>
        </p:txBody>
      </p:sp>
      <p:sp>
        <p:nvSpPr>
          <p:cNvPr id="64" name="圆角矩形 63"/>
          <p:cNvSpPr/>
          <p:nvPr/>
        </p:nvSpPr>
        <p:spPr bwMode="auto">
          <a:xfrm>
            <a:off x="323528" y="3607132"/>
            <a:ext cx="1368152" cy="499399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商户行业</a:t>
            </a:r>
            <a:endParaRPr lang="en-US" altLang="zh-CN" sz="14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（快餐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便利店）</a:t>
            </a:r>
          </a:p>
        </p:txBody>
      </p:sp>
      <p:sp>
        <p:nvSpPr>
          <p:cNvPr id="65" name="圆角矩形 64"/>
          <p:cNvSpPr/>
          <p:nvPr/>
        </p:nvSpPr>
        <p:spPr bwMode="auto">
          <a:xfrm>
            <a:off x="323528" y="4743333"/>
            <a:ext cx="1368152" cy="256383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经营范围</a:t>
            </a:r>
          </a:p>
        </p:txBody>
      </p:sp>
      <p:sp>
        <p:nvSpPr>
          <p:cNvPr id="66" name="圆角矩形 65"/>
          <p:cNvSpPr/>
          <p:nvPr/>
        </p:nvSpPr>
        <p:spPr bwMode="auto">
          <a:xfrm>
            <a:off x="323528" y="4185956"/>
            <a:ext cx="1368152" cy="499399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商户类型</a:t>
            </a:r>
            <a:endParaRPr lang="en-US" altLang="zh-CN" sz="14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（连锁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个体）</a:t>
            </a:r>
          </a:p>
        </p:txBody>
      </p:sp>
      <p:sp>
        <p:nvSpPr>
          <p:cNvPr id="68" name="圆角矩形 67"/>
          <p:cNvSpPr/>
          <p:nvPr/>
        </p:nvSpPr>
        <p:spPr bwMode="auto">
          <a:xfrm>
            <a:off x="323528" y="5052131"/>
            <a:ext cx="1368152" cy="256383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地铁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公交站点</a:t>
            </a:r>
          </a:p>
        </p:txBody>
      </p:sp>
      <p:sp>
        <p:nvSpPr>
          <p:cNvPr id="75" name="圆角矩形 74"/>
          <p:cNvSpPr/>
          <p:nvPr/>
        </p:nvSpPr>
        <p:spPr bwMode="auto">
          <a:xfrm>
            <a:off x="323528" y="2576894"/>
            <a:ext cx="1008112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结算账户</a:t>
            </a:r>
          </a:p>
        </p:txBody>
      </p:sp>
      <p:sp>
        <p:nvSpPr>
          <p:cNvPr id="76" name="圆角矩形 75"/>
          <p:cNvSpPr/>
          <p:nvPr/>
        </p:nvSpPr>
        <p:spPr bwMode="auto">
          <a:xfrm>
            <a:off x="5436096" y="1277237"/>
            <a:ext cx="1008112" cy="256383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</a:t>
            </a:r>
          </a:p>
        </p:txBody>
      </p:sp>
      <p:sp>
        <p:nvSpPr>
          <p:cNvPr id="77" name="圆角矩形 76"/>
          <p:cNvSpPr/>
          <p:nvPr/>
        </p:nvSpPr>
        <p:spPr bwMode="auto">
          <a:xfrm>
            <a:off x="6372200" y="1748555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系统管理员</a:t>
            </a:r>
          </a:p>
        </p:txBody>
      </p:sp>
      <p:sp>
        <p:nvSpPr>
          <p:cNvPr id="78" name="圆角矩形 77"/>
          <p:cNvSpPr/>
          <p:nvPr/>
        </p:nvSpPr>
        <p:spPr bwMode="auto">
          <a:xfrm>
            <a:off x="6372200" y="2092007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管理人员</a:t>
            </a:r>
          </a:p>
        </p:txBody>
      </p:sp>
      <p:sp>
        <p:nvSpPr>
          <p:cNvPr id="79" name="圆角矩形 78"/>
          <p:cNvSpPr/>
          <p:nvPr/>
        </p:nvSpPr>
        <p:spPr bwMode="auto">
          <a:xfrm>
            <a:off x="6372200" y="2424622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财务人员</a:t>
            </a:r>
          </a:p>
        </p:txBody>
      </p:sp>
      <p:sp>
        <p:nvSpPr>
          <p:cNvPr id="80" name="圆角矩形 79"/>
          <p:cNvSpPr/>
          <p:nvPr/>
        </p:nvSpPr>
        <p:spPr bwMode="auto">
          <a:xfrm>
            <a:off x="6372200" y="2771215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</a:t>
            </a:r>
          </a:p>
        </p:txBody>
      </p:sp>
      <p:sp>
        <p:nvSpPr>
          <p:cNvPr id="82" name="圆角矩形 81"/>
          <p:cNvSpPr/>
          <p:nvPr/>
        </p:nvSpPr>
        <p:spPr bwMode="auto">
          <a:xfrm>
            <a:off x="7380312" y="3179385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店长</a:t>
            </a:r>
          </a:p>
        </p:txBody>
      </p:sp>
      <p:sp>
        <p:nvSpPr>
          <p:cNvPr id="84" name="圆角矩形 83"/>
          <p:cNvSpPr/>
          <p:nvPr/>
        </p:nvSpPr>
        <p:spPr bwMode="auto">
          <a:xfrm>
            <a:off x="7380312" y="3506794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收银员</a:t>
            </a:r>
          </a:p>
        </p:txBody>
      </p:sp>
      <p:sp>
        <p:nvSpPr>
          <p:cNvPr id="85" name="圆角矩形 84"/>
          <p:cNvSpPr/>
          <p:nvPr/>
        </p:nvSpPr>
        <p:spPr bwMode="auto">
          <a:xfrm>
            <a:off x="7380312" y="3836325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配送员</a:t>
            </a:r>
          </a:p>
        </p:txBody>
      </p:sp>
      <p:sp>
        <p:nvSpPr>
          <p:cNvPr id="93" name="圆角矩形 92"/>
          <p:cNvSpPr/>
          <p:nvPr/>
        </p:nvSpPr>
        <p:spPr bwMode="auto">
          <a:xfrm>
            <a:off x="6372200" y="4261455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</a:t>
            </a:r>
          </a:p>
        </p:txBody>
      </p:sp>
      <p:sp>
        <p:nvSpPr>
          <p:cNvPr id="94" name="圆角矩形 93"/>
          <p:cNvSpPr/>
          <p:nvPr/>
        </p:nvSpPr>
        <p:spPr bwMode="auto">
          <a:xfrm>
            <a:off x="7380312" y="4667872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店长</a:t>
            </a:r>
          </a:p>
        </p:txBody>
      </p:sp>
      <p:sp>
        <p:nvSpPr>
          <p:cNvPr id="95" name="圆角矩形 94"/>
          <p:cNvSpPr/>
          <p:nvPr/>
        </p:nvSpPr>
        <p:spPr bwMode="auto">
          <a:xfrm>
            <a:off x="7380312" y="4995281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收银员</a:t>
            </a:r>
          </a:p>
        </p:txBody>
      </p:sp>
      <p:sp>
        <p:nvSpPr>
          <p:cNvPr id="97" name="圆角矩形 96"/>
          <p:cNvSpPr/>
          <p:nvPr/>
        </p:nvSpPr>
        <p:spPr bwMode="auto">
          <a:xfrm>
            <a:off x="7380312" y="5324812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配送员</a:t>
            </a:r>
          </a:p>
        </p:txBody>
      </p:sp>
      <p:cxnSp>
        <p:nvCxnSpPr>
          <p:cNvPr id="3" name="肘形连接符 2"/>
          <p:cNvCxnSpPr>
            <a:stCxn id="48" idx="0"/>
            <a:endCxn id="49" idx="3"/>
          </p:cNvCxnSpPr>
          <p:nvPr/>
        </p:nvCxnSpPr>
        <p:spPr bwMode="auto">
          <a:xfrm rot="16200000" flipV="1">
            <a:off x="2890758" y="2247004"/>
            <a:ext cx="1058228" cy="7200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肘形连接符 97"/>
          <p:cNvCxnSpPr>
            <a:endCxn id="58" idx="3"/>
          </p:cNvCxnSpPr>
          <p:nvPr/>
        </p:nvCxnSpPr>
        <p:spPr bwMode="auto">
          <a:xfrm rot="10800000">
            <a:off x="1331640" y="1467968"/>
            <a:ext cx="720080" cy="60996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肘形连接符 99"/>
          <p:cNvCxnSpPr>
            <a:endCxn id="59" idx="3"/>
          </p:cNvCxnSpPr>
          <p:nvPr/>
        </p:nvCxnSpPr>
        <p:spPr bwMode="auto">
          <a:xfrm rot="10800000">
            <a:off x="1331640" y="1773882"/>
            <a:ext cx="720080" cy="30404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肘形连接符 100"/>
          <p:cNvCxnSpPr>
            <a:endCxn id="60" idx="3"/>
          </p:cNvCxnSpPr>
          <p:nvPr/>
        </p:nvCxnSpPr>
        <p:spPr bwMode="auto">
          <a:xfrm rot="10800000" flipV="1">
            <a:off x="1331640" y="2077929"/>
            <a:ext cx="720080" cy="539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肘形连接符 101"/>
          <p:cNvCxnSpPr>
            <a:endCxn id="62" idx="3"/>
          </p:cNvCxnSpPr>
          <p:nvPr/>
        </p:nvCxnSpPr>
        <p:spPr bwMode="auto">
          <a:xfrm rot="10800000" flipV="1">
            <a:off x="1331640" y="2077929"/>
            <a:ext cx="720080" cy="3148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肘形连接符 102"/>
          <p:cNvCxnSpPr>
            <a:endCxn id="75" idx="3"/>
          </p:cNvCxnSpPr>
          <p:nvPr/>
        </p:nvCxnSpPr>
        <p:spPr bwMode="auto">
          <a:xfrm rot="10800000" flipV="1">
            <a:off x="1331640" y="2077930"/>
            <a:ext cx="720080" cy="6306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肘形连接符 103"/>
          <p:cNvCxnSpPr>
            <a:stCxn id="48" idx="2"/>
            <a:endCxn id="55" idx="3"/>
          </p:cNvCxnSpPr>
          <p:nvPr/>
        </p:nvCxnSpPr>
        <p:spPr bwMode="auto">
          <a:xfrm rot="5400000">
            <a:off x="2839990" y="3716040"/>
            <a:ext cx="1159764" cy="7200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肘形连接符 104"/>
          <p:cNvCxnSpPr>
            <a:endCxn id="64" idx="3"/>
          </p:cNvCxnSpPr>
          <p:nvPr/>
        </p:nvCxnSpPr>
        <p:spPr bwMode="auto">
          <a:xfrm rot="10800000">
            <a:off x="1691680" y="3856832"/>
            <a:ext cx="360040" cy="79913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肘形连接符 105"/>
          <p:cNvCxnSpPr>
            <a:endCxn id="66" idx="3"/>
          </p:cNvCxnSpPr>
          <p:nvPr/>
        </p:nvCxnSpPr>
        <p:spPr bwMode="auto">
          <a:xfrm rot="10800000">
            <a:off x="1691680" y="4435656"/>
            <a:ext cx="360040" cy="22030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肘形连接符 106"/>
          <p:cNvCxnSpPr>
            <a:endCxn id="65" idx="3"/>
          </p:cNvCxnSpPr>
          <p:nvPr/>
        </p:nvCxnSpPr>
        <p:spPr bwMode="auto">
          <a:xfrm rot="10800000" flipV="1">
            <a:off x="1691680" y="4655961"/>
            <a:ext cx="360040" cy="21556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1" name="肘形连接符 110"/>
          <p:cNvCxnSpPr>
            <a:endCxn id="68" idx="3"/>
          </p:cNvCxnSpPr>
          <p:nvPr/>
        </p:nvCxnSpPr>
        <p:spPr bwMode="auto">
          <a:xfrm rot="10800000" flipV="1">
            <a:off x="1691680" y="4655961"/>
            <a:ext cx="360040" cy="52436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连接符 38"/>
          <p:cNvCxnSpPr>
            <a:stCxn id="48" idx="3"/>
            <a:endCxn id="57" idx="1"/>
          </p:cNvCxnSpPr>
          <p:nvPr/>
        </p:nvCxnSpPr>
        <p:spPr bwMode="auto">
          <a:xfrm>
            <a:off x="4283968" y="3316178"/>
            <a:ext cx="21602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" name="肘形连接符 121"/>
          <p:cNvCxnSpPr>
            <a:stCxn id="76" idx="1"/>
            <a:endCxn id="57" idx="0"/>
          </p:cNvCxnSpPr>
          <p:nvPr/>
        </p:nvCxnSpPr>
        <p:spPr bwMode="auto">
          <a:xfrm rot="10800000" flipV="1">
            <a:off x="5004048" y="1405428"/>
            <a:ext cx="432048" cy="173072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5" name="肘形连接符 124"/>
          <p:cNvCxnSpPr>
            <a:stCxn id="77" idx="1"/>
            <a:endCxn id="76" idx="2"/>
          </p:cNvCxnSpPr>
          <p:nvPr/>
        </p:nvCxnSpPr>
        <p:spPr bwMode="auto">
          <a:xfrm rot="10800000">
            <a:off x="5940152" y="1533621"/>
            <a:ext cx="432048" cy="34665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3" name="肘形连接符 132"/>
          <p:cNvCxnSpPr>
            <a:stCxn id="78" idx="1"/>
            <a:endCxn id="76" idx="2"/>
          </p:cNvCxnSpPr>
          <p:nvPr/>
        </p:nvCxnSpPr>
        <p:spPr bwMode="auto">
          <a:xfrm rot="10800000">
            <a:off x="5940152" y="1533621"/>
            <a:ext cx="432048" cy="69010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肘形连接符 136"/>
          <p:cNvCxnSpPr>
            <a:stCxn id="79" idx="1"/>
            <a:endCxn id="76" idx="2"/>
          </p:cNvCxnSpPr>
          <p:nvPr/>
        </p:nvCxnSpPr>
        <p:spPr bwMode="auto">
          <a:xfrm rot="10800000">
            <a:off x="5940152" y="1533620"/>
            <a:ext cx="432048" cy="102272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肘形连接符 141"/>
          <p:cNvCxnSpPr>
            <a:stCxn id="80" idx="1"/>
            <a:endCxn id="76" idx="2"/>
          </p:cNvCxnSpPr>
          <p:nvPr/>
        </p:nvCxnSpPr>
        <p:spPr bwMode="auto">
          <a:xfrm rot="10800000">
            <a:off x="5940152" y="1533621"/>
            <a:ext cx="432048" cy="136931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3" name="肘形连接符 142"/>
          <p:cNvCxnSpPr>
            <a:stCxn id="82" idx="1"/>
            <a:endCxn id="80" idx="2"/>
          </p:cNvCxnSpPr>
          <p:nvPr/>
        </p:nvCxnSpPr>
        <p:spPr bwMode="auto">
          <a:xfrm rot="10800000">
            <a:off x="6955418" y="3034651"/>
            <a:ext cx="424895" cy="27645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4" name="肘形连接符 143"/>
          <p:cNvCxnSpPr>
            <a:stCxn id="84" idx="1"/>
            <a:endCxn id="80" idx="2"/>
          </p:cNvCxnSpPr>
          <p:nvPr/>
        </p:nvCxnSpPr>
        <p:spPr bwMode="auto">
          <a:xfrm rot="10800000">
            <a:off x="6955418" y="3034652"/>
            <a:ext cx="424895" cy="60386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肘形连接符 144"/>
          <p:cNvCxnSpPr>
            <a:stCxn id="85" idx="1"/>
            <a:endCxn id="80" idx="2"/>
          </p:cNvCxnSpPr>
          <p:nvPr/>
        </p:nvCxnSpPr>
        <p:spPr bwMode="auto">
          <a:xfrm rot="10800000">
            <a:off x="6955418" y="3034651"/>
            <a:ext cx="424895" cy="93339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7" name="肘形连接符 146"/>
          <p:cNvCxnSpPr>
            <a:stCxn id="93" idx="1"/>
            <a:endCxn id="76" idx="2"/>
          </p:cNvCxnSpPr>
          <p:nvPr/>
        </p:nvCxnSpPr>
        <p:spPr bwMode="auto">
          <a:xfrm rot="10800000">
            <a:off x="5940152" y="1533621"/>
            <a:ext cx="432048" cy="285955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肘形连接符 150"/>
          <p:cNvCxnSpPr>
            <a:stCxn id="94" idx="1"/>
            <a:endCxn id="93" idx="2"/>
          </p:cNvCxnSpPr>
          <p:nvPr/>
        </p:nvCxnSpPr>
        <p:spPr bwMode="auto">
          <a:xfrm rot="10800000">
            <a:off x="6955418" y="4524892"/>
            <a:ext cx="424895" cy="27469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肘形连接符 153"/>
          <p:cNvCxnSpPr>
            <a:stCxn id="95" idx="1"/>
            <a:endCxn id="93" idx="2"/>
          </p:cNvCxnSpPr>
          <p:nvPr/>
        </p:nvCxnSpPr>
        <p:spPr bwMode="auto">
          <a:xfrm rot="10800000">
            <a:off x="6955418" y="4524891"/>
            <a:ext cx="424895" cy="60210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7" name="肘形连接符 156"/>
          <p:cNvCxnSpPr>
            <a:stCxn id="97" idx="1"/>
            <a:endCxn id="93" idx="2"/>
          </p:cNvCxnSpPr>
          <p:nvPr/>
        </p:nvCxnSpPr>
        <p:spPr bwMode="auto">
          <a:xfrm rot="10800000">
            <a:off x="6955418" y="4524892"/>
            <a:ext cx="424895" cy="931639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0972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终端绑定说明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3485874" y="4097585"/>
            <a:ext cx="1008112" cy="360040"/>
          </a:xfrm>
          <a:prstGeom prst="rect">
            <a:avLst/>
          </a:prstGeom>
          <a:noFill/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</a:p>
        </p:txBody>
      </p:sp>
      <p:cxnSp>
        <p:nvCxnSpPr>
          <p:cNvPr id="71" name="肘形连接符 70"/>
          <p:cNvCxnSpPr>
            <a:stCxn id="48" idx="1"/>
            <a:endCxn id="114" idx="3"/>
          </p:cNvCxnSpPr>
          <p:nvPr/>
        </p:nvCxnSpPr>
        <p:spPr bwMode="auto">
          <a:xfrm rot="10800000">
            <a:off x="3002130" y="3730605"/>
            <a:ext cx="483744" cy="5470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肘形连接符 71"/>
          <p:cNvCxnSpPr>
            <a:stCxn id="96" idx="1"/>
            <a:endCxn id="99" idx="3"/>
          </p:cNvCxnSpPr>
          <p:nvPr/>
        </p:nvCxnSpPr>
        <p:spPr bwMode="auto">
          <a:xfrm rot="10800000">
            <a:off x="3002131" y="1926714"/>
            <a:ext cx="461391" cy="31316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圆角矩形 72"/>
          <p:cNvSpPr/>
          <p:nvPr/>
        </p:nvSpPr>
        <p:spPr bwMode="auto">
          <a:xfrm>
            <a:off x="4917734" y="1794996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1001</a:t>
            </a:r>
            <a:endParaRPr lang="zh-CN" altLang="en-US" sz="14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4917734" y="2366133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1002</a:t>
            </a:r>
            <a:endParaRPr lang="zh-CN" altLang="en-US" sz="14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3463521" y="2059856"/>
            <a:ext cx="1008112" cy="360040"/>
          </a:xfrm>
          <a:prstGeom prst="rect">
            <a:avLst/>
          </a:prstGeom>
          <a:noFill/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</a:p>
        </p:txBody>
      </p:sp>
      <p:sp>
        <p:nvSpPr>
          <p:cNvPr id="99" name="圆角矩形 98"/>
          <p:cNvSpPr/>
          <p:nvPr/>
        </p:nvSpPr>
        <p:spPr bwMode="auto">
          <a:xfrm>
            <a:off x="1835696" y="1794996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分店收银</a:t>
            </a:r>
          </a:p>
        </p:txBody>
      </p:sp>
      <p:sp>
        <p:nvSpPr>
          <p:cNvPr id="108" name="圆角矩形 107"/>
          <p:cNvSpPr/>
          <p:nvPr/>
        </p:nvSpPr>
        <p:spPr bwMode="auto">
          <a:xfrm>
            <a:off x="1835696" y="2366133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分店收银</a:t>
            </a:r>
            <a:endParaRPr lang="zh-CN" altLang="en-US" sz="14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4913961" y="3599571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1001</a:t>
            </a:r>
            <a:endParaRPr lang="zh-CN" altLang="en-US" sz="14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913961" y="4145068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1002</a:t>
            </a:r>
            <a:endParaRPr lang="zh-CN" altLang="en-US" sz="14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2" name="圆角矩形 111"/>
          <p:cNvSpPr/>
          <p:nvPr/>
        </p:nvSpPr>
        <p:spPr bwMode="auto">
          <a:xfrm>
            <a:off x="4928790" y="4667526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</a:t>
            </a: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1003</a:t>
            </a:r>
            <a:endParaRPr lang="zh-CN" altLang="en-US" sz="14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1835696" y="3598887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分店收银</a:t>
            </a:r>
          </a:p>
        </p:txBody>
      </p:sp>
      <p:sp>
        <p:nvSpPr>
          <p:cNvPr id="115" name="圆角矩形 114"/>
          <p:cNvSpPr/>
          <p:nvPr/>
        </p:nvSpPr>
        <p:spPr bwMode="auto">
          <a:xfrm>
            <a:off x="1835696" y="4144384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分店收银</a:t>
            </a:r>
            <a:endParaRPr lang="zh-CN" altLang="en-US" sz="14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1835696" y="4652144"/>
            <a:ext cx="1166434" cy="263436"/>
          </a:xfrm>
          <a:prstGeom prst="roundRect">
            <a:avLst>
              <a:gd name="adj" fmla="val 0"/>
            </a:avLst>
          </a:prstGeom>
          <a:noFill/>
          <a:ln w="12700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14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分店收银</a:t>
            </a:r>
          </a:p>
        </p:txBody>
      </p:sp>
      <p:cxnSp>
        <p:nvCxnSpPr>
          <p:cNvPr id="118" name="肘形连接符 117"/>
          <p:cNvCxnSpPr>
            <a:stCxn id="96" idx="1"/>
            <a:endCxn id="108" idx="3"/>
          </p:cNvCxnSpPr>
          <p:nvPr/>
        </p:nvCxnSpPr>
        <p:spPr bwMode="auto">
          <a:xfrm rot="10800000" flipV="1">
            <a:off x="3002131" y="2239875"/>
            <a:ext cx="461391" cy="2579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肘形连接符 118"/>
          <p:cNvCxnSpPr>
            <a:stCxn id="73" idx="1"/>
            <a:endCxn id="96" idx="3"/>
          </p:cNvCxnSpPr>
          <p:nvPr/>
        </p:nvCxnSpPr>
        <p:spPr bwMode="auto">
          <a:xfrm rot="10800000" flipV="1">
            <a:off x="4471634" y="1926714"/>
            <a:ext cx="446101" cy="31316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肘形连接符 119"/>
          <p:cNvCxnSpPr>
            <a:stCxn id="74" idx="1"/>
            <a:endCxn id="96" idx="3"/>
          </p:cNvCxnSpPr>
          <p:nvPr/>
        </p:nvCxnSpPr>
        <p:spPr bwMode="auto">
          <a:xfrm rot="10800000">
            <a:off x="4471634" y="2239877"/>
            <a:ext cx="446101" cy="25797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1" name="肘形连接符 120"/>
          <p:cNvCxnSpPr>
            <a:stCxn id="48" idx="1"/>
            <a:endCxn id="115" idx="3"/>
          </p:cNvCxnSpPr>
          <p:nvPr/>
        </p:nvCxnSpPr>
        <p:spPr bwMode="auto">
          <a:xfrm rot="10800000">
            <a:off x="3002130" y="4276103"/>
            <a:ext cx="483744" cy="150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肘形连接符 122"/>
          <p:cNvCxnSpPr>
            <a:stCxn id="48" idx="1"/>
            <a:endCxn id="116" idx="3"/>
          </p:cNvCxnSpPr>
          <p:nvPr/>
        </p:nvCxnSpPr>
        <p:spPr bwMode="auto">
          <a:xfrm rot="10800000" flipV="1">
            <a:off x="3002130" y="4277604"/>
            <a:ext cx="483744" cy="50625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肘形连接符 123"/>
          <p:cNvCxnSpPr>
            <a:stCxn id="109" idx="1"/>
            <a:endCxn id="48" idx="3"/>
          </p:cNvCxnSpPr>
          <p:nvPr/>
        </p:nvCxnSpPr>
        <p:spPr bwMode="auto">
          <a:xfrm rot="10800000" flipV="1">
            <a:off x="4493987" y="3731289"/>
            <a:ext cx="419975" cy="5463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6" name="肘形连接符 125"/>
          <p:cNvCxnSpPr>
            <a:stCxn id="110" idx="1"/>
            <a:endCxn id="48" idx="3"/>
          </p:cNvCxnSpPr>
          <p:nvPr/>
        </p:nvCxnSpPr>
        <p:spPr bwMode="auto">
          <a:xfrm rot="10800000" flipV="1">
            <a:off x="4493987" y="4276785"/>
            <a:ext cx="419975" cy="81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2" name="肘形连接符 131"/>
          <p:cNvCxnSpPr>
            <a:stCxn id="112" idx="1"/>
            <a:endCxn id="48" idx="3"/>
          </p:cNvCxnSpPr>
          <p:nvPr/>
        </p:nvCxnSpPr>
        <p:spPr bwMode="auto">
          <a:xfrm rot="10800000">
            <a:off x="4493986" y="4277606"/>
            <a:ext cx="434804" cy="52163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5" name="肘形连接符 154"/>
          <p:cNvCxnSpPr>
            <a:stCxn id="109" idx="0"/>
            <a:endCxn id="108" idx="2"/>
          </p:cNvCxnSpPr>
          <p:nvPr/>
        </p:nvCxnSpPr>
        <p:spPr bwMode="auto">
          <a:xfrm rot="16200000" flipV="1">
            <a:off x="3473045" y="1575437"/>
            <a:ext cx="970002" cy="307826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8" name="文本框 157"/>
          <p:cNvSpPr txBox="1"/>
          <p:nvPr/>
        </p:nvSpPr>
        <p:spPr>
          <a:xfrm>
            <a:off x="3629890" y="2530283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3DB53D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登录</a:t>
            </a:r>
            <a:endParaRPr lang="zh-CN" altLang="en-US" dirty="0">
              <a:solidFill>
                <a:srgbClr val="3DB53D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3634951" y="315401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登录</a:t>
            </a:r>
            <a:endParaRPr lang="zh-CN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4283968" y="2988218"/>
            <a:ext cx="286730" cy="360040"/>
            <a:chOff x="3347864" y="2531620"/>
            <a:chExt cx="718778" cy="1040404"/>
          </a:xfrm>
        </p:grpSpPr>
        <p:cxnSp>
          <p:nvCxnSpPr>
            <p:cNvPr id="161" name="直接连接符 160"/>
            <p:cNvCxnSpPr/>
            <p:nvPr/>
          </p:nvCxnSpPr>
          <p:spPr bwMode="auto">
            <a:xfrm flipH="1">
              <a:off x="3347864" y="2531620"/>
              <a:ext cx="684076" cy="10404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2" name="直接连接符 161"/>
            <p:cNvCxnSpPr/>
            <p:nvPr/>
          </p:nvCxnSpPr>
          <p:spPr bwMode="auto">
            <a:xfrm>
              <a:off x="3347864" y="2531620"/>
              <a:ext cx="718778" cy="104040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63" name="肘形连接符 162"/>
          <p:cNvCxnSpPr>
            <a:stCxn id="74" idx="2"/>
            <a:endCxn id="108" idx="2"/>
          </p:cNvCxnSpPr>
          <p:nvPr/>
        </p:nvCxnSpPr>
        <p:spPr bwMode="auto">
          <a:xfrm rot="5400000">
            <a:off x="3959932" y="1088550"/>
            <a:ext cx="12700" cy="3082038"/>
          </a:xfrm>
          <a:prstGeom prst="bent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rgbClr val="3DB53D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7706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商户终端广告管理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092280" y="2646056"/>
            <a:ext cx="1344152" cy="1008112"/>
            <a:chOff x="2483768" y="979736"/>
            <a:chExt cx="5952664" cy="403244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2483768" y="979736"/>
              <a:ext cx="5952664" cy="4032448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2777130" y="1493317"/>
              <a:ext cx="5218919" cy="3072341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2" name="Picture 2" descr="D:\PatrickWork\icon\refresh-cl-crystalxp.net-en-132\PNG\Hardware\Central_Uni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9874" y="4196295"/>
            <a:ext cx="1096260" cy="1096260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48521"/>
            <a:ext cx="1144145" cy="11460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62" y="1150315"/>
            <a:ext cx="1119315" cy="1119315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539552" y="2194580"/>
            <a:ext cx="169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广告代理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923928" y="218589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广告管理员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接箭头连接符 10"/>
          <p:cNvCxnSpPr>
            <a:stCxn id="47" idx="2"/>
            <a:endCxn id="42" idx="1"/>
          </p:cNvCxnSpPr>
          <p:nvPr/>
        </p:nvCxnSpPr>
        <p:spPr bwMode="auto">
          <a:xfrm>
            <a:off x="1388647" y="2563912"/>
            <a:ext cx="2671227" cy="21805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文本框 54"/>
          <p:cNvSpPr txBox="1"/>
          <p:nvPr/>
        </p:nvSpPr>
        <p:spPr>
          <a:xfrm rot="2236707">
            <a:off x="717439" y="3987526"/>
            <a:ext cx="3826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提交申请，上传预制广告文件</a:t>
            </a:r>
            <a:endParaRPr lang="zh-CN" altLang="en-US" sz="16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6" name="直接箭头连接符 55"/>
          <p:cNvCxnSpPr>
            <a:stCxn id="42" idx="0"/>
            <a:endCxn id="49" idx="2"/>
          </p:cNvCxnSpPr>
          <p:nvPr/>
        </p:nvCxnSpPr>
        <p:spPr bwMode="auto">
          <a:xfrm flipV="1">
            <a:off x="4608004" y="2555222"/>
            <a:ext cx="0" cy="16410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文本框 58"/>
          <p:cNvSpPr txBox="1"/>
          <p:nvPr/>
        </p:nvSpPr>
        <p:spPr>
          <a:xfrm rot="5400000">
            <a:off x="4026695" y="3251932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预览、审核</a:t>
            </a:r>
            <a:endParaRPr lang="zh-CN" altLang="en-US" sz="16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3759679" y="5261435"/>
            <a:ext cx="222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视频、图片服务器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5" name="直接箭头连接符 64"/>
          <p:cNvCxnSpPr>
            <a:stCxn id="42" idx="3"/>
            <a:endCxn id="29" idx="1"/>
          </p:cNvCxnSpPr>
          <p:nvPr/>
        </p:nvCxnSpPr>
        <p:spPr bwMode="auto">
          <a:xfrm flipV="1">
            <a:off x="5156134" y="3150112"/>
            <a:ext cx="1936146" cy="15943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文本框 67"/>
          <p:cNvSpPr txBox="1"/>
          <p:nvPr/>
        </p:nvSpPr>
        <p:spPr>
          <a:xfrm rot="19195493">
            <a:off x="4939324" y="4009152"/>
            <a:ext cx="2474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sz="16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定期或人工发布，通知终端更新广告</a:t>
            </a:r>
            <a:endParaRPr lang="zh-CN" altLang="en-US" sz="16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183081" y="3680122"/>
            <a:ext cx="11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商户终端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978268" y="4004072"/>
            <a:ext cx="19862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zh-CN" altLang="en-US" sz="16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终端自动暂停播放广告，下载新广告文件，再重新开始播放</a:t>
            </a:r>
            <a:endParaRPr lang="zh-CN" altLang="en-US" sz="16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4666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鹏淘与商户的结算（</a:t>
            </a:r>
            <a:r>
              <a:rPr lang="en-US" altLang="zh-CN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907704" y="1843832"/>
          <a:ext cx="5184575" cy="2819466"/>
        </p:xfrm>
        <a:graphic>
          <a:graphicData uri="http://schemas.openxmlformats.org/drawingml/2006/table">
            <a:tbl>
              <a:tblPr/>
              <a:tblGrid>
                <a:gridCol w="667321"/>
                <a:gridCol w="2501031"/>
                <a:gridCol w="1008112"/>
                <a:gridCol w="1008111"/>
              </a:tblGrid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序号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时间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操作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08:15:00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20.3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08:18:00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13.8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09:05:00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18.5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C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  <a:endParaRPr lang="zh-CN" altLang="en-US" dirty="0">
                        <a:solidFill>
                          <a:srgbClr val="FFC000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C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rgbClr val="FFC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rgbClr val="FFC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09:12:00</a:t>
                      </a:r>
                      <a:endParaRPr lang="zh-CN" altLang="en-US" dirty="0" smtClean="0">
                        <a:solidFill>
                          <a:srgbClr val="FFC000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C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充值</a:t>
                      </a:r>
                      <a:endParaRPr lang="zh-CN" altLang="en-US" dirty="0">
                        <a:solidFill>
                          <a:srgbClr val="FFC000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rgbClr val="FFC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100</a:t>
                      </a:r>
                      <a:endParaRPr lang="zh-CN" altLang="en-US" dirty="0">
                        <a:solidFill>
                          <a:srgbClr val="FFC000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09:15:00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38.5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08:19:00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3131840" y="1123752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商户实时明细</a:t>
            </a:r>
            <a:endParaRPr lang="zh-CN" altLang="en-US" sz="28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99792" y="4940176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商户随时可查询实时明细数据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958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鹏淘与商户的结算（</a:t>
            </a:r>
            <a:r>
              <a: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51523" y="1843832"/>
          <a:ext cx="8352925" cy="3142035"/>
        </p:xfrm>
        <a:graphic>
          <a:graphicData uri="http://schemas.openxmlformats.org/drawingml/2006/table">
            <a:tbl>
              <a:tblPr/>
              <a:tblGrid>
                <a:gridCol w="648069"/>
                <a:gridCol w="2520280"/>
                <a:gridCol w="936104"/>
                <a:gridCol w="1008112"/>
                <a:gridCol w="792088"/>
                <a:gridCol w="1368152"/>
                <a:gridCol w="1080120"/>
              </a:tblGrid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序号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时间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操作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费率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支付手续费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状态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08:15:00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20.3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0.3%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0.0609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08:18:00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13.8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0.0414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09:05:00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18.5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0.0555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09:15:00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38.5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0.1155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08:19:00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消费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0.066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合计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1113.1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3.34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核算收入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1109.76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2627784" y="979736"/>
            <a:ext cx="381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</a:t>
            </a:r>
            <a:r>
              <a:rPr lang="zh-CN" altLang="en-US" sz="28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卡消费对帐单</a:t>
            </a:r>
            <a:endParaRPr lang="en-US" altLang="zh-CN" sz="28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2014-09-01</a:t>
            </a:r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1720" y="5084192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商户可在线浏览，也可按日下载成</a:t>
            </a:r>
            <a:r>
              <a:rPr lang="en-US" altLang="zh-CN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excel</a:t>
            </a:r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50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鹏淘与商户的结算（</a:t>
            </a:r>
            <a:r>
              <a:rPr lang="en-US" altLang="zh-CN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51523" y="1843832"/>
          <a:ext cx="8352925" cy="2776275"/>
        </p:xfrm>
        <a:graphic>
          <a:graphicData uri="http://schemas.openxmlformats.org/drawingml/2006/table">
            <a:tbl>
              <a:tblPr/>
              <a:tblGrid>
                <a:gridCol w="648069"/>
                <a:gridCol w="2520280"/>
                <a:gridCol w="936104"/>
                <a:gridCol w="864096"/>
                <a:gridCol w="936104"/>
                <a:gridCol w="1368152"/>
                <a:gridCol w="1080120"/>
              </a:tblGrid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序号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时间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操作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费率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收入佣金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状态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2014-08-23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08:15:00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充值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0.1%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2014-08-23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08:18:00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充值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2014-08-23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09:05:00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充值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0.05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2014-08-23</a:t>
                      </a: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  </a:t>
                      </a: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09:15:00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充值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0.1%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0.05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合计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核算收入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-299.7</a:t>
                      </a:r>
                      <a:endParaRPr lang="zh-CN" altLang="en-US" dirty="0">
                        <a:solidFill>
                          <a:srgbClr val="FF0000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2627784" y="979736"/>
            <a:ext cx="381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商户充值对帐单</a:t>
            </a:r>
            <a:endParaRPr lang="en-US" altLang="zh-CN" sz="28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2014-08-23</a:t>
            </a:r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51720" y="4868168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商户可在线浏览，也可按日下载成</a:t>
            </a:r>
            <a:r>
              <a:rPr lang="en-US" altLang="zh-CN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excel</a:t>
            </a:r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8980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鹏淘与商户的结算（</a:t>
            </a:r>
            <a:r>
              <a: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251522" y="2235810"/>
          <a:ext cx="8568949" cy="1811031"/>
        </p:xfrm>
        <a:graphic>
          <a:graphicData uri="http://schemas.openxmlformats.org/drawingml/2006/table">
            <a:tbl>
              <a:tblPr/>
              <a:tblGrid>
                <a:gridCol w="732386"/>
                <a:gridCol w="1464778"/>
                <a:gridCol w="1331226"/>
                <a:gridCol w="939181"/>
                <a:gridCol w="1149051"/>
                <a:gridCol w="1152128"/>
                <a:gridCol w="1008112"/>
                <a:gridCol w="792087"/>
              </a:tblGrid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序号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时间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项目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扣减费用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小计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状态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操作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2014-08-23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应付充值款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300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299.7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u="sng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查看对帐单</a:t>
                      </a:r>
                      <a:endParaRPr lang="zh-CN" altLang="en-US" sz="1400" u="sng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2014-09-01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应收消费款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1113.1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0.334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1109.76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未结算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sng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查看对帐单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结算金额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810.06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ADA57A"/>
                      </a:solidFill>
                      <a:prstDash val="soli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>
                        <a:solidFill>
                          <a:srgbClr val="FF0000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2627784" y="1371714"/>
            <a:ext cx="381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商户结算单</a:t>
            </a:r>
            <a:endParaRPr lang="en-US" altLang="zh-CN" sz="28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2014-09-03</a:t>
            </a:r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43708" y="4508128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商户可在线浏览，也可按日下载成</a:t>
            </a:r>
            <a:r>
              <a:rPr lang="en-US" altLang="zh-CN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excel</a:t>
            </a:r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8054511" y="4148088"/>
            <a:ext cx="756076" cy="288032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确认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943708" y="4980246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商户需确认结算单后，才能生成划拨单付款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24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鹏淘与商户的结算（</a:t>
            </a:r>
            <a:r>
              <a:rPr lang="en-US" altLang="zh-CN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1811894"/>
          <a:ext cx="8208912" cy="2410515"/>
        </p:xfrm>
        <a:graphic>
          <a:graphicData uri="http://schemas.openxmlformats.org/drawingml/2006/table">
            <a:tbl>
              <a:tblPr/>
              <a:tblGrid>
                <a:gridCol w="665588"/>
                <a:gridCol w="2144670"/>
                <a:gridCol w="2070716"/>
                <a:gridCol w="2391835"/>
                <a:gridCol w="936103"/>
              </a:tblGrid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序号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开户行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户名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账号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招商银行高新支行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深圳市明月便利店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6226778899122002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810.06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浦发银行泰然支行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深圳市光头佬快餐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6225004499122002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1113.1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工商银行上步支行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深圳市美惠超市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5226778899122002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3382.8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中国银行红宝支行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深圳市五华餐馆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5888778899122002</a:t>
                      </a:r>
                      <a:endParaRPr lang="zh-CN" altLang="en-US" dirty="0" smtClean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2034.2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总金额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7340.16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2627784" y="907728"/>
            <a:ext cx="381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划拨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</a:t>
            </a:r>
            <a:endParaRPr lang="en-US" altLang="zh-CN" sz="28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2014-09-03</a:t>
            </a:r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43708" y="4724152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按银行格式要求生成划拨单，导出</a:t>
            </a:r>
            <a:r>
              <a:rPr lang="en-US" altLang="zh-CN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excel</a:t>
            </a:r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文件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7866370" y="4292104"/>
            <a:ext cx="756076" cy="288032"/>
          </a:xfrm>
          <a:prstGeom prst="rect">
            <a:avLst/>
          </a:prstGeom>
          <a:solidFill>
            <a:srgbClr val="FA8107"/>
          </a:solidFill>
          <a:ln w="9" cap="flat">
            <a:solidFill>
              <a:srgbClr val="FA8107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已划拨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943708" y="5124262"/>
            <a:ext cx="6156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提交银行后，操作员将该划拨单标记为已划拨</a:t>
            </a:r>
            <a:endParaRPr lang="zh-CN" altLang="en-US" sz="20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895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鹏淘与商户的结算（</a:t>
            </a:r>
            <a:r>
              <a: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475654" y="2241629"/>
          <a:ext cx="6336706" cy="2410515"/>
        </p:xfrm>
        <a:graphic>
          <a:graphicData uri="http://schemas.openxmlformats.org/drawingml/2006/table">
            <a:tbl>
              <a:tblPr/>
              <a:tblGrid>
                <a:gridCol w="795366"/>
                <a:gridCol w="2661018"/>
                <a:gridCol w="1440160"/>
                <a:gridCol w="1440162"/>
              </a:tblGrid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序号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商户名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操作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ADA57A"/>
                      </a:solidFill>
                      <a:prstDash val="soli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深圳市明月便利店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810.06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确认收款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深圳市光头佬快餐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1113.1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确认收款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深圳市美惠超市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3382.8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确认收款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895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ADA5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深圳市五华餐馆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2034.2</a:t>
                      </a:r>
                      <a:endParaRPr lang="zh-CN" altLang="en-US" dirty="0">
                        <a:solidFill>
                          <a:schemeClr val="bg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u="sng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确认收款</a:t>
                      </a: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606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总金额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mpd="sng">
                      <a:solidFill>
                        <a:srgbClr val="ADA57A"/>
                      </a:solidFill>
                      <a:prstDash val="soli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>
                          <a:solidFill>
                            <a:srgbClr val="ADA57A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7340.16</a:t>
                      </a:r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zh-CN" altLang="en-US" dirty="0">
                        <a:solidFill>
                          <a:srgbClr val="ADA57A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DA5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2627784" y="1331645"/>
            <a:ext cx="38164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收款</a:t>
            </a:r>
            <a:r>
              <a:rPr lang="zh-CN" altLang="en-US" sz="28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</a:t>
            </a:r>
            <a:endParaRPr lang="en-US" altLang="zh-CN" sz="2800" dirty="0" smtClean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2014-09-03</a:t>
            </a:r>
            <a:r>
              <a:rPr lang="zh-CN" altLang="en-US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973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卖什么？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7" name="Freeform 8"/>
          <p:cNvSpPr>
            <a:spLocks/>
          </p:cNvSpPr>
          <p:nvPr/>
        </p:nvSpPr>
        <p:spPr bwMode="auto">
          <a:xfrm>
            <a:off x="3219450" y="4165724"/>
            <a:ext cx="2768600" cy="1206500"/>
          </a:xfrm>
          <a:custGeom>
            <a:avLst/>
            <a:gdLst>
              <a:gd name="T0" fmla="*/ 1294 w 1744"/>
              <a:gd name="T1" fmla="*/ 0 h 760"/>
              <a:gd name="T2" fmla="*/ 1246 w 1744"/>
              <a:gd name="T3" fmla="*/ 62 h 760"/>
              <a:gd name="T4" fmla="*/ 1190 w 1744"/>
              <a:gd name="T5" fmla="*/ 120 h 760"/>
              <a:gd name="T6" fmla="*/ 1154 w 1744"/>
              <a:gd name="T7" fmla="*/ 146 h 760"/>
              <a:gd name="T8" fmla="*/ 1076 w 1744"/>
              <a:gd name="T9" fmla="*/ 192 h 760"/>
              <a:gd name="T10" fmla="*/ 1034 w 1744"/>
              <a:gd name="T11" fmla="*/ 210 h 760"/>
              <a:gd name="T12" fmla="*/ 990 w 1744"/>
              <a:gd name="T13" fmla="*/ 224 h 760"/>
              <a:gd name="T14" fmla="*/ 900 w 1744"/>
              <a:gd name="T15" fmla="*/ 238 h 760"/>
              <a:gd name="T16" fmla="*/ 852 w 1744"/>
              <a:gd name="T17" fmla="*/ 242 h 760"/>
              <a:gd name="T18" fmla="*/ 760 w 1744"/>
              <a:gd name="T19" fmla="*/ 232 h 760"/>
              <a:gd name="T20" fmla="*/ 714 w 1744"/>
              <a:gd name="T21" fmla="*/ 224 h 760"/>
              <a:gd name="T22" fmla="*/ 628 w 1744"/>
              <a:gd name="T23" fmla="*/ 192 h 760"/>
              <a:gd name="T24" fmla="*/ 586 w 1744"/>
              <a:gd name="T25" fmla="*/ 170 h 760"/>
              <a:gd name="T26" fmla="*/ 510 w 1744"/>
              <a:gd name="T27" fmla="*/ 116 h 760"/>
              <a:gd name="T28" fmla="*/ 492 w 1744"/>
              <a:gd name="T29" fmla="*/ 100 h 760"/>
              <a:gd name="T30" fmla="*/ 474 w 1744"/>
              <a:gd name="T31" fmla="*/ 82 h 760"/>
              <a:gd name="T32" fmla="*/ 458 w 1744"/>
              <a:gd name="T33" fmla="*/ 66 h 760"/>
              <a:gd name="T34" fmla="*/ 448 w 1744"/>
              <a:gd name="T35" fmla="*/ 60 h 760"/>
              <a:gd name="T36" fmla="*/ 438 w 1744"/>
              <a:gd name="T37" fmla="*/ 58 h 760"/>
              <a:gd name="T38" fmla="*/ 254 w 1744"/>
              <a:gd name="T39" fmla="*/ 48 h 760"/>
              <a:gd name="T40" fmla="*/ 144 w 1744"/>
              <a:gd name="T41" fmla="*/ 42 h 760"/>
              <a:gd name="T42" fmla="*/ 134 w 1744"/>
              <a:gd name="T43" fmla="*/ 58 h 760"/>
              <a:gd name="T44" fmla="*/ 110 w 1744"/>
              <a:gd name="T45" fmla="*/ 104 h 760"/>
              <a:gd name="T46" fmla="*/ 0 w 1744"/>
              <a:gd name="T47" fmla="*/ 314 h 760"/>
              <a:gd name="T48" fmla="*/ 0 w 1744"/>
              <a:gd name="T49" fmla="*/ 318 h 760"/>
              <a:gd name="T50" fmla="*/ 6 w 1744"/>
              <a:gd name="T51" fmla="*/ 330 h 760"/>
              <a:gd name="T52" fmla="*/ 18 w 1744"/>
              <a:gd name="T53" fmla="*/ 342 h 760"/>
              <a:gd name="T54" fmla="*/ 46 w 1744"/>
              <a:gd name="T55" fmla="*/ 378 h 760"/>
              <a:gd name="T56" fmla="*/ 110 w 1744"/>
              <a:gd name="T57" fmla="*/ 452 h 760"/>
              <a:gd name="T58" fmla="*/ 144 w 1744"/>
              <a:gd name="T59" fmla="*/ 484 h 760"/>
              <a:gd name="T60" fmla="*/ 218 w 1744"/>
              <a:gd name="T61" fmla="*/ 546 h 760"/>
              <a:gd name="T62" fmla="*/ 296 w 1744"/>
              <a:gd name="T63" fmla="*/ 600 h 760"/>
              <a:gd name="T64" fmla="*/ 378 w 1744"/>
              <a:gd name="T65" fmla="*/ 646 h 760"/>
              <a:gd name="T66" fmla="*/ 420 w 1744"/>
              <a:gd name="T67" fmla="*/ 666 h 760"/>
              <a:gd name="T68" fmla="*/ 508 w 1744"/>
              <a:gd name="T69" fmla="*/ 702 h 760"/>
              <a:gd name="T70" fmla="*/ 600 w 1744"/>
              <a:gd name="T71" fmla="*/ 728 h 760"/>
              <a:gd name="T72" fmla="*/ 692 w 1744"/>
              <a:gd name="T73" fmla="*/ 746 h 760"/>
              <a:gd name="T74" fmla="*/ 788 w 1744"/>
              <a:gd name="T75" fmla="*/ 758 h 760"/>
              <a:gd name="T76" fmla="*/ 812 w 1744"/>
              <a:gd name="T77" fmla="*/ 760 h 760"/>
              <a:gd name="T78" fmla="*/ 836 w 1744"/>
              <a:gd name="T79" fmla="*/ 760 h 760"/>
              <a:gd name="T80" fmla="*/ 886 w 1744"/>
              <a:gd name="T81" fmla="*/ 760 h 760"/>
              <a:gd name="T82" fmla="*/ 976 w 1744"/>
              <a:gd name="T83" fmla="*/ 754 h 760"/>
              <a:gd name="T84" fmla="*/ 1022 w 1744"/>
              <a:gd name="T85" fmla="*/ 746 h 760"/>
              <a:gd name="T86" fmla="*/ 1114 w 1744"/>
              <a:gd name="T87" fmla="*/ 728 h 760"/>
              <a:gd name="T88" fmla="*/ 1158 w 1744"/>
              <a:gd name="T89" fmla="*/ 716 h 760"/>
              <a:gd name="T90" fmla="*/ 1246 w 1744"/>
              <a:gd name="T91" fmla="*/ 684 h 760"/>
              <a:gd name="T92" fmla="*/ 1330 w 1744"/>
              <a:gd name="T93" fmla="*/ 644 h 760"/>
              <a:gd name="T94" fmla="*/ 1372 w 1744"/>
              <a:gd name="T95" fmla="*/ 622 h 760"/>
              <a:gd name="T96" fmla="*/ 1454 w 1744"/>
              <a:gd name="T97" fmla="*/ 570 h 760"/>
              <a:gd name="T98" fmla="*/ 1492 w 1744"/>
              <a:gd name="T99" fmla="*/ 540 h 760"/>
              <a:gd name="T100" fmla="*/ 1566 w 1744"/>
              <a:gd name="T101" fmla="*/ 480 h 760"/>
              <a:gd name="T102" fmla="*/ 1632 w 1744"/>
              <a:gd name="T103" fmla="*/ 412 h 760"/>
              <a:gd name="T104" fmla="*/ 1692 w 1744"/>
              <a:gd name="T105" fmla="*/ 338 h 760"/>
              <a:gd name="T106" fmla="*/ 1744 w 1744"/>
              <a:gd name="T107" fmla="*/ 260 h 760"/>
              <a:gd name="T108" fmla="*/ 1490 w 1744"/>
              <a:gd name="T109" fmla="*/ 262 h 760"/>
              <a:gd name="T110" fmla="*/ 1410 w 1744"/>
              <a:gd name="T111" fmla="*/ 262 h 760"/>
              <a:gd name="T112" fmla="*/ 1410 w 1744"/>
              <a:gd name="T113" fmla="*/ 262 h 760"/>
              <a:gd name="T114" fmla="*/ 1408 w 1744"/>
              <a:gd name="T115" fmla="*/ 260 h 760"/>
              <a:gd name="T116" fmla="*/ 1404 w 1744"/>
              <a:gd name="T117" fmla="*/ 248 h 760"/>
              <a:gd name="T118" fmla="*/ 1382 w 1744"/>
              <a:gd name="T119" fmla="*/ 200 h 760"/>
              <a:gd name="T120" fmla="*/ 1294 w 1744"/>
              <a:gd name="T121" fmla="*/ 0 h 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744" h="760">
                <a:moveTo>
                  <a:pt x="1294" y="0"/>
                </a:moveTo>
                <a:lnTo>
                  <a:pt x="1294" y="0"/>
                </a:lnTo>
                <a:lnTo>
                  <a:pt x="1270" y="32"/>
                </a:lnTo>
                <a:lnTo>
                  <a:pt x="1246" y="62"/>
                </a:lnTo>
                <a:lnTo>
                  <a:pt x="1218" y="92"/>
                </a:lnTo>
                <a:lnTo>
                  <a:pt x="1190" y="120"/>
                </a:lnTo>
                <a:lnTo>
                  <a:pt x="1190" y="120"/>
                </a:lnTo>
                <a:lnTo>
                  <a:pt x="1154" y="146"/>
                </a:lnTo>
                <a:lnTo>
                  <a:pt x="1116" y="172"/>
                </a:lnTo>
                <a:lnTo>
                  <a:pt x="1076" y="192"/>
                </a:lnTo>
                <a:lnTo>
                  <a:pt x="1034" y="210"/>
                </a:lnTo>
                <a:lnTo>
                  <a:pt x="1034" y="210"/>
                </a:lnTo>
                <a:lnTo>
                  <a:pt x="1012" y="218"/>
                </a:lnTo>
                <a:lnTo>
                  <a:pt x="990" y="224"/>
                </a:lnTo>
                <a:lnTo>
                  <a:pt x="944" y="232"/>
                </a:lnTo>
                <a:lnTo>
                  <a:pt x="900" y="238"/>
                </a:lnTo>
                <a:lnTo>
                  <a:pt x="852" y="242"/>
                </a:lnTo>
                <a:lnTo>
                  <a:pt x="852" y="242"/>
                </a:lnTo>
                <a:lnTo>
                  <a:pt x="806" y="238"/>
                </a:lnTo>
                <a:lnTo>
                  <a:pt x="760" y="232"/>
                </a:lnTo>
                <a:lnTo>
                  <a:pt x="760" y="232"/>
                </a:lnTo>
                <a:lnTo>
                  <a:pt x="714" y="224"/>
                </a:lnTo>
                <a:lnTo>
                  <a:pt x="670" y="210"/>
                </a:lnTo>
                <a:lnTo>
                  <a:pt x="628" y="192"/>
                </a:lnTo>
                <a:lnTo>
                  <a:pt x="586" y="170"/>
                </a:lnTo>
                <a:lnTo>
                  <a:pt x="586" y="170"/>
                </a:lnTo>
                <a:lnTo>
                  <a:pt x="548" y="144"/>
                </a:lnTo>
                <a:lnTo>
                  <a:pt x="510" y="116"/>
                </a:lnTo>
                <a:lnTo>
                  <a:pt x="510" y="116"/>
                </a:lnTo>
                <a:lnTo>
                  <a:pt x="492" y="100"/>
                </a:lnTo>
                <a:lnTo>
                  <a:pt x="474" y="82"/>
                </a:lnTo>
                <a:lnTo>
                  <a:pt x="474" y="82"/>
                </a:lnTo>
                <a:lnTo>
                  <a:pt x="458" y="66"/>
                </a:lnTo>
                <a:lnTo>
                  <a:pt x="458" y="66"/>
                </a:lnTo>
                <a:lnTo>
                  <a:pt x="452" y="62"/>
                </a:lnTo>
                <a:lnTo>
                  <a:pt x="448" y="60"/>
                </a:lnTo>
                <a:lnTo>
                  <a:pt x="438" y="58"/>
                </a:lnTo>
                <a:lnTo>
                  <a:pt x="438" y="58"/>
                </a:lnTo>
                <a:lnTo>
                  <a:pt x="254" y="48"/>
                </a:lnTo>
                <a:lnTo>
                  <a:pt x="254" y="48"/>
                </a:lnTo>
                <a:lnTo>
                  <a:pt x="144" y="42"/>
                </a:lnTo>
                <a:lnTo>
                  <a:pt x="144" y="42"/>
                </a:lnTo>
                <a:lnTo>
                  <a:pt x="138" y="50"/>
                </a:lnTo>
                <a:lnTo>
                  <a:pt x="134" y="58"/>
                </a:lnTo>
                <a:lnTo>
                  <a:pt x="134" y="58"/>
                </a:lnTo>
                <a:lnTo>
                  <a:pt x="110" y="104"/>
                </a:lnTo>
                <a:lnTo>
                  <a:pt x="110" y="104"/>
                </a:lnTo>
                <a:lnTo>
                  <a:pt x="0" y="314"/>
                </a:lnTo>
                <a:lnTo>
                  <a:pt x="0" y="314"/>
                </a:lnTo>
                <a:lnTo>
                  <a:pt x="0" y="318"/>
                </a:lnTo>
                <a:lnTo>
                  <a:pt x="0" y="322"/>
                </a:lnTo>
                <a:lnTo>
                  <a:pt x="6" y="330"/>
                </a:lnTo>
                <a:lnTo>
                  <a:pt x="18" y="342"/>
                </a:lnTo>
                <a:lnTo>
                  <a:pt x="18" y="342"/>
                </a:lnTo>
                <a:lnTo>
                  <a:pt x="46" y="378"/>
                </a:lnTo>
                <a:lnTo>
                  <a:pt x="46" y="378"/>
                </a:lnTo>
                <a:lnTo>
                  <a:pt x="78" y="416"/>
                </a:lnTo>
                <a:lnTo>
                  <a:pt x="110" y="452"/>
                </a:lnTo>
                <a:lnTo>
                  <a:pt x="110" y="452"/>
                </a:lnTo>
                <a:lnTo>
                  <a:pt x="144" y="484"/>
                </a:lnTo>
                <a:lnTo>
                  <a:pt x="180" y="516"/>
                </a:lnTo>
                <a:lnTo>
                  <a:pt x="218" y="546"/>
                </a:lnTo>
                <a:lnTo>
                  <a:pt x="256" y="574"/>
                </a:lnTo>
                <a:lnTo>
                  <a:pt x="296" y="600"/>
                </a:lnTo>
                <a:lnTo>
                  <a:pt x="336" y="624"/>
                </a:lnTo>
                <a:lnTo>
                  <a:pt x="378" y="646"/>
                </a:lnTo>
                <a:lnTo>
                  <a:pt x="420" y="666"/>
                </a:lnTo>
                <a:lnTo>
                  <a:pt x="420" y="666"/>
                </a:lnTo>
                <a:lnTo>
                  <a:pt x="464" y="686"/>
                </a:lnTo>
                <a:lnTo>
                  <a:pt x="508" y="702"/>
                </a:lnTo>
                <a:lnTo>
                  <a:pt x="554" y="716"/>
                </a:lnTo>
                <a:lnTo>
                  <a:pt x="600" y="728"/>
                </a:lnTo>
                <a:lnTo>
                  <a:pt x="646" y="738"/>
                </a:lnTo>
                <a:lnTo>
                  <a:pt x="692" y="746"/>
                </a:lnTo>
                <a:lnTo>
                  <a:pt x="740" y="754"/>
                </a:lnTo>
                <a:lnTo>
                  <a:pt x="788" y="758"/>
                </a:lnTo>
                <a:lnTo>
                  <a:pt x="788" y="758"/>
                </a:lnTo>
                <a:lnTo>
                  <a:pt x="812" y="760"/>
                </a:lnTo>
                <a:lnTo>
                  <a:pt x="836" y="760"/>
                </a:lnTo>
                <a:lnTo>
                  <a:pt x="836" y="760"/>
                </a:lnTo>
                <a:lnTo>
                  <a:pt x="886" y="760"/>
                </a:lnTo>
                <a:lnTo>
                  <a:pt x="886" y="760"/>
                </a:lnTo>
                <a:lnTo>
                  <a:pt x="930" y="758"/>
                </a:lnTo>
                <a:lnTo>
                  <a:pt x="976" y="754"/>
                </a:lnTo>
                <a:lnTo>
                  <a:pt x="976" y="754"/>
                </a:lnTo>
                <a:lnTo>
                  <a:pt x="1022" y="746"/>
                </a:lnTo>
                <a:lnTo>
                  <a:pt x="1068" y="738"/>
                </a:lnTo>
                <a:lnTo>
                  <a:pt x="1114" y="728"/>
                </a:lnTo>
                <a:lnTo>
                  <a:pt x="1158" y="716"/>
                </a:lnTo>
                <a:lnTo>
                  <a:pt x="1158" y="716"/>
                </a:lnTo>
                <a:lnTo>
                  <a:pt x="1202" y="700"/>
                </a:lnTo>
                <a:lnTo>
                  <a:pt x="1246" y="684"/>
                </a:lnTo>
                <a:lnTo>
                  <a:pt x="1288" y="664"/>
                </a:lnTo>
                <a:lnTo>
                  <a:pt x="1330" y="644"/>
                </a:lnTo>
                <a:lnTo>
                  <a:pt x="1330" y="644"/>
                </a:lnTo>
                <a:lnTo>
                  <a:pt x="1372" y="622"/>
                </a:lnTo>
                <a:lnTo>
                  <a:pt x="1414" y="596"/>
                </a:lnTo>
                <a:lnTo>
                  <a:pt x="1454" y="570"/>
                </a:lnTo>
                <a:lnTo>
                  <a:pt x="1492" y="540"/>
                </a:lnTo>
                <a:lnTo>
                  <a:pt x="1492" y="540"/>
                </a:lnTo>
                <a:lnTo>
                  <a:pt x="1530" y="512"/>
                </a:lnTo>
                <a:lnTo>
                  <a:pt x="1566" y="480"/>
                </a:lnTo>
                <a:lnTo>
                  <a:pt x="1600" y="446"/>
                </a:lnTo>
                <a:lnTo>
                  <a:pt x="1632" y="412"/>
                </a:lnTo>
                <a:lnTo>
                  <a:pt x="1662" y="376"/>
                </a:lnTo>
                <a:lnTo>
                  <a:pt x="1692" y="338"/>
                </a:lnTo>
                <a:lnTo>
                  <a:pt x="1718" y="300"/>
                </a:lnTo>
                <a:lnTo>
                  <a:pt x="1744" y="260"/>
                </a:lnTo>
                <a:lnTo>
                  <a:pt x="1744" y="260"/>
                </a:lnTo>
                <a:lnTo>
                  <a:pt x="1490" y="262"/>
                </a:lnTo>
                <a:lnTo>
                  <a:pt x="1490" y="262"/>
                </a:lnTo>
                <a:lnTo>
                  <a:pt x="1410" y="262"/>
                </a:lnTo>
                <a:lnTo>
                  <a:pt x="1410" y="262"/>
                </a:lnTo>
                <a:lnTo>
                  <a:pt x="1410" y="262"/>
                </a:lnTo>
                <a:lnTo>
                  <a:pt x="1410" y="262"/>
                </a:lnTo>
                <a:lnTo>
                  <a:pt x="1408" y="260"/>
                </a:lnTo>
                <a:lnTo>
                  <a:pt x="1406" y="256"/>
                </a:lnTo>
                <a:lnTo>
                  <a:pt x="1404" y="248"/>
                </a:lnTo>
                <a:lnTo>
                  <a:pt x="1404" y="248"/>
                </a:lnTo>
                <a:lnTo>
                  <a:pt x="1382" y="200"/>
                </a:lnTo>
                <a:lnTo>
                  <a:pt x="1382" y="200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Freeform 10"/>
          <p:cNvSpPr>
            <a:spLocks/>
          </p:cNvSpPr>
          <p:nvPr/>
        </p:nvSpPr>
        <p:spPr bwMode="auto">
          <a:xfrm>
            <a:off x="493899" y="2016965"/>
            <a:ext cx="1851025" cy="2540000"/>
          </a:xfrm>
          <a:custGeom>
            <a:avLst/>
            <a:gdLst>
              <a:gd name="T0" fmla="*/ 264 w 1166"/>
              <a:gd name="T1" fmla="*/ 1410 h 1600"/>
              <a:gd name="T2" fmla="*/ 310 w 1166"/>
              <a:gd name="T3" fmla="*/ 1324 h 1600"/>
              <a:gd name="T4" fmla="*/ 320 w 1166"/>
              <a:gd name="T5" fmla="*/ 1320 h 1600"/>
              <a:gd name="T6" fmla="*/ 612 w 1166"/>
              <a:gd name="T7" fmla="*/ 1342 h 1600"/>
              <a:gd name="T8" fmla="*/ 566 w 1166"/>
              <a:gd name="T9" fmla="*/ 1258 h 1600"/>
              <a:gd name="T10" fmla="*/ 526 w 1166"/>
              <a:gd name="T11" fmla="*/ 1124 h 1600"/>
              <a:gd name="T12" fmla="*/ 524 w 1166"/>
              <a:gd name="T13" fmla="*/ 982 h 1600"/>
              <a:gd name="T14" fmla="*/ 542 w 1166"/>
              <a:gd name="T15" fmla="*/ 892 h 1600"/>
              <a:gd name="T16" fmla="*/ 576 w 1166"/>
              <a:gd name="T17" fmla="*/ 804 h 1600"/>
              <a:gd name="T18" fmla="*/ 624 w 1166"/>
              <a:gd name="T19" fmla="*/ 732 h 1600"/>
              <a:gd name="T20" fmla="*/ 668 w 1166"/>
              <a:gd name="T21" fmla="*/ 678 h 1600"/>
              <a:gd name="T22" fmla="*/ 718 w 1166"/>
              <a:gd name="T23" fmla="*/ 634 h 1600"/>
              <a:gd name="T24" fmla="*/ 832 w 1166"/>
              <a:gd name="T25" fmla="*/ 564 h 1600"/>
              <a:gd name="T26" fmla="*/ 922 w 1166"/>
              <a:gd name="T27" fmla="*/ 534 h 1600"/>
              <a:gd name="T28" fmla="*/ 966 w 1166"/>
              <a:gd name="T29" fmla="*/ 526 h 1600"/>
              <a:gd name="T30" fmla="*/ 986 w 1166"/>
              <a:gd name="T31" fmla="*/ 522 h 1600"/>
              <a:gd name="T32" fmla="*/ 1010 w 1166"/>
              <a:gd name="T33" fmla="*/ 520 h 1600"/>
              <a:gd name="T34" fmla="*/ 1016 w 1166"/>
              <a:gd name="T35" fmla="*/ 512 h 1600"/>
              <a:gd name="T36" fmla="*/ 1050 w 1166"/>
              <a:gd name="T37" fmla="*/ 456 h 1600"/>
              <a:gd name="T38" fmla="*/ 1126 w 1166"/>
              <a:gd name="T39" fmla="*/ 336 h 1600"/>
              <a:gd name="T40" fmla="*/ 1162 w 1166"/>
              <a:gd name="T41" fmla="*/ 282 h 1600"/>
              <a:gd name="T42" fmla="*/ 1128 w 1166"/>
              <a:gd name="T43" fmla="*/ 208 h 1600"/>
              <a:gd name="T44" fmla="*/ 1010 w 1166"/>
              <a:gd name="T45" fmla="*/ 4 h 1600"/>
              <a:gd name="T46" fmla="*/ 998 w 1166"/>
              <a:gd name="T47" fmla="*/ 0 h 1600"/>
              <a:gd name="T48" fmla="*/ 932 w 1166"/>
              <a:gd name="T49" fmla="*/ 6 h 1600"/>
              <a:gd name="T50" fmla="*/ 834 w 1166"/>
              <a:gd name="T51" fmla="*/ 22 h 1600"/>
              <a:gd name="T52" fmla="*/ 742 w 1166"/>
              <a:gd name="T53" fmla="*/ 44 h 1600"/>
              <a:gd name="T54" fmla="*/ 610 w 1166"/>
              <a:gd name="T55" fmla="*/ 94 h 1600"/>
              <a:gd name="T56" fmla="*/ 484 w 1166"/>
              <a:gd name="T57" fmla="*/ 162 h 1600"/>
              <a:gd name="T58" fmla="*/ 406 w 1166"/>
              <a:gd name="T59" fmla="*/ 218 h 1600"/>
              <a:gd name="T60" fmla="*/ 300 w 1166"/>
              <a:gd name="T61" fmla="*/ 312 h 1600"/>
              <a:gd name="T62" fmla="*/ 206 w 1166"/>
              <a:gd name="T63" fmla="*/ 422 h 1600"/>
              <a:gd name="T64" fmla="*/ 152 w 1166"/>
              <a:gd name="T65" fmla="*/ 500 h 1600"/>
              <a:gd name="T66" fmla="*/ 86 w 1166"/>
              <a:gd name="T67" fmla="*/ 628 h 1600"/>
              <a:gd name="T68" fmla="*/ 38 w 1166"/>
              <a:gd name="T69" fmla="*/ 764 h 1600"/>
              <a:gd name="T70" fmla="*/ 16 w 1166"/>
              <a:gd name="T71" fmla="*/ 858 h 1600"/>
              <a:gd name="T72" fmla="*/ 4 w 1166"/>
              <a:gd name="T73" fmla="*/ 952 h 1600"/>
              <a:gd name="T74" fmla="*/ 0 w 1166"/>
              <a:gd name="T75" fmla="*/ 1092 h 1600"/>
              <a:gd name="T76" fmla="*/ 18 w 1166"/>
              <a:gd name="T77" fmla="*/ 1230 h 1600"/>
              <a:gd name="T78" fmla="*/ 38 w 1166"/>
              <a:gd name="T79" fmla="*/ 1322 h 1600"/>
              <a:gd name="T80" fmla="*/ 64 w 1166"/>
              <a:gd name="T81" fmla="*/ 1408 h 1600"/>
              <a:gd name="T82" fmla="*/ 100 w 1166"/>
              <a:gd name="T83" fmla="*/ 1490 h 1600"/>
              <a:gd name="T84" fmla="*/ 160 w 1166"/>
              <a:gd name="T85" fmla="*/ 160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66" h="1600">
                <a:moveTo>
                  <a:pt x="160" y="1600"/>
                </a:moveTo>
                <a:lnTo>
                  <a:pt x="160" y="1600"/>
                </a:lnTo>
                <a:lnTo>
                  <a:pt x="264" y="1410"/>
                </a:lnTo>
                <a:lnTo>
                  <a:pt x="264" y="1410"/>
                </a:lnTo>
                <a:lnTo>
                  <a:pt x="310" y="1324"/>
                </a:lnTo>
                <a:lnTo>
                  <a:pt x="310" y="1324"/>
                </a:lnTo>
                <a:lnTo>
                  <a:pt x="314" y="1320"/>
                </a:lnTo>
                <a:lnTo>
                  <a:pt x="320" y="1320"/>
                </a:lnTo>
                <a:lnTo>
                  <a:pt x="320" y="1320"/>
                </a:lnTo>
                <a:lnTo>
                  <a:pt x="360" y="1322"/>
                </a:lnTo>
                <a:lnTo>
                  <a:pt x="360" y="1322"/>
                </a:lnTo>
                <a:lnTo>
                  <a:pt x="612" y="1342"/>
                </a:lnTo>
                <a:lnTo>
                  <a:pt x="612" y="1342"/>
                </a:lnTo>
                <a:lnTo>
                  <a:pt x="588" y="1302"/>
                </a:lnTo>
                <a:lnTo>
                  <a:pt x="566" y="1258"/>
                </a:lnTo>
                <a:lnTo>
                  <a:pt x="548" y="1216"/>
                </a:lnTo>
                <a:lnTo>
                  <a:pt x="536" y="1170"/>
                </a:lnTo>
                <a:lnTo>
                  <a:pt x="526" y="1124"/>
                </a:lnTo>
                <a:lnTo>
                  <a:pt x="520" y="1078"/>
                </a:lnTo>
                <a:lnTo>
                  <a:pt x="520" y="1030"/>
                </a:lnTo>
                <a:lnTo>
                  <a:pt x="524" y="982"/>
                </a:lnTo>
                <a:lnTo>
                  <a:pt x="524" y="982"/>
                </a:lnTo>
                <a:lnTo>
                  <a:pt x="530" y="936"/>
                </a:lnTo>
                <a:lnTo>
                  <a:pt x="542" y="892"/>
                </a:lnTo>
                <a:lnTo>
                  <a:pt x="558" y="848"/>
                </a:lnTo>
                <a:lnTo>
                  <a:pt x="576" y="804"/>
                </a:lnTo>
                <a:lnTo>
                  <a:pt x="576" y="804"/>
                </a:lnTo>
                <a:lnTo>
                  <a:pt x="586" y="784"/>
                </a:lnTo>
                <a:lnTo>
                  <a:pt x="598" y="766"/>
                </a:lnTo>
                <a:lnTo>
                  <a:pt x="624" y="732"/>
                </a:lnTo>
                <a:lnTo>
                  <a:pt x="624" y="732"/>
                </a:lnTo>
                <a:lnTo>
                  <a:pt x="652" y="696"/>
                </a:lnTo>
                <a:lnTo>
                  <a:pt x="668" y="678"/>
                </a:lnTo>
                <a:lnTo>
                  <a:pt x="684" y="662"/>
                </a:lnTo>
                <a:lnTo>
                  <a:pt x="684" y="662"/>
                </a:lnTo>
                <a:lnTo>
                  <a:pt x="718" y="634"/>
                </a:lnTo>
                <a:lnTo>
                  <a:pt x="754" y="606"/>
                </a:lnTo>
                <a:lnTo>
                  <a:pt x="792" y="584"/>
                </a:lnTo>
                <a:lnTo>
                  <a:pt x="832" y="564"/>
                </a:lnTo>
                <a:lnTo>
                  <a:pt x="832" y="564"/>
                </a:lnTo>
                <a:lnTo>
                  <a:pt x="876" y="546"/>
                </a:lnTo>
                <a:lnTo>
                  <a:pt x="922" y="534"/>
                </a:lnTo>
                <a:lnTo>
                  <a:pt x="922" y="534"/>
                </a:lnTo>
                <a:lnTo>
                  <a:pt x="944" y="528"/>
                </a:lnTo>
                <a:lnTo>
                  <a:pt x="966" y="526"/>
                </a:lnTo>
                <a:lnTo>
                  <a:pt x="966" y="526"/>
                </a:lnTo>
                <a:lnTo>
                  <a:pt x="986" y="522"/>
                </a:lnTo>
                <a:lnTo>
                  <a:pt x="986" y="522"/>
                </a:lnTo>
                <a:lnTo>
                  <a:pt x="998" y="522"/>
                </a:lnTo>
                <a:lnTo>
                  <a:pt x="1006" y="522"/>
                </a:lnTo>
                <a:lnTo>
                  <a:pt x="1010" y="520"/>
                </a:lnTo>
                <a:lnTo>
                  <a:pt x="1010" y="520"/>
                </a:lnTo>
                <a:lnTo>
                  <a:pt x="1014" y="516"/>
                </a:lnTo>
                <a:lnTo>
                  <a:pt x="1016" y="512"/>
                </a:lnTo>
                <a:lnTo>
                  <a:pt x="1022" y="502"/>
                </a:lnTo>
                <a:lnTo>
                  <a:pt x="1022" y="502"/>
                </a:lnTo>
                <a:lnTo>
                  <a:pt x="1050" y="456"/>
                </a:lnTo>
                <a:lnTo>
                  <a:pt x="1050" y="456"/>
                </a:lnTo>
                <a:lnTo>
                  <a:pt x="1126" y="336"/>
                </a:lnTo>
                <a:lnTo>
                  <a:pt x="1126" y="336"/>
                </a:lnTo>
                <a:lnTo>
                  <a:pt x="1156" y="290"/>
                </a:lnTo>
                <a:lnTo>
                  <a:pt x="1156" y="290"/>
                </a:lnTo>
                <a:lnTo>
                  <a:pt x="1162" y="282"/>
                </a:lnTo>
                <a:lnTo>
                  <a:pt x="1166" y="274"/>
                </a:lnTo>
                <a:lnTo>
                  <a:pt x="1166" y="274"/>
                </a:lnTo>
                <a:lnTo>
                  <a:pt x="1128" y="208"/>
                </a:lnTo>
                <a:lnTo>
                  <a:pt x="1128" y="208"/>
                </a:lnTo>
                <a:lnTo>
                  <a:pt x="1010" y="4"/>
                </a:lnTo>
                <a:lnTo>
                  <a:pt x="1010" y="4"/>
                </a:lnTo>
                <a:lnTo>
                  <a:pt x="1008" y="2"/>
                </a:lnTo>
                <a:lnTo>
                  <a:pt x="1006" y="0"/>
                </a:lnTo>
                <a:lnTo>
                  <a:pt x="998" y="0"/>
                </a:lnTo>
                <a:lnTo>
                  <a:pt x="982" y="2"/>
                </a:lnTo>
                <a:lnTo>
                  <a:pt x="982" y="2"/>
                </a:lnTo>
                <a:lnTo>
                  <a:pt x="932" y="6"/>
                </a:lnTo>
                <a:lnTo>
                  <a:pt x="932" y="6"/>
                </a:lnTo>
                <a:lnTo>
                  <a:pt x="882" y="12"/>
                </a:lnTo>
                <a:lnTo>
                  <a:pt x="834" y="22"/>
                </a:lnTo>
                <a:lnTo>
                  <a:pt x="834" y="22"/>
                </a:lnTo>
                <a:lnTo>
                  <a:pt x="788" y="32"/>
                </a:lnTo>
                <a:lnTo>
                  <a:pt x="742" y="44"/>
                </a:lnTo>
                <a:lnTo>
                  <a:pt x="698" y="58"/>
                </a:lnTo>
                <a:lnTo>
                  <a:pt x="654" y="76"/>
                </a:lnTo>
                <a:lnTo>
                  <a:pt x="610" y="94"/>
                </a:lnTo>
                <a:lnTo>
                  <a:pt x="566" y="116"/>
                </a:lnTo>
                <a:lnTo>
                  <a:pt x="526" y="138"/>
                </a:lnTo>
                <a:lnTo>
                  <a:pt x="484" y="162"/>
                </a:lnTo>
                <a:lnTo>
                  <a:pt x="484" y="162"/>
                </a:lnTo>
                <a:lnTo>
                  <a:pt x="446" y="190"/>
                </a:lnTo>
                <a:lnTo>
                  <a:pt x="406" y="218"/>
                </a:lnTo>
                <a:lnTo>
                  <a:pt x="370" y="248"/>
                </a:lnTo>
                <a:lnTo>
                  <a:pt x="334" y="280"/>
                </a:lnTo>
                <a:lnTo>
                  <a:pt x="300" y="312"/>
                </a:lnTo>
                <a:lnTo>
                  <a:pt x="268" y="348"/>
                </a:lnTo>
                <a:lnTo>
                  <a:pt x="236" y="384"/>
                </a:lnTo>
                <a:lnTo>
                  <a:pt x="206" y="422"/>
                </a:lnTo>
                <a:lnTo>
                  <a:pt x="206" y="422"/>
                </a:lnTo>
                <a:lnTo>
                  <a:pt x="178" y="460"/>
                </a:lnTo>
                <a:lnTo>
                  <a:pt x="152" y="500"/>
                </a:lnTo>
                <a:lnTo>
                  <a:pt x="128" y="542"/>
                </a:lnTo>
                <a:lnTo>
                  <a:pt x="106" y="584"/>
                </a:lnTo>
                <a:lnTo>
                  <a:pt x="86" y="628"/>
                </a:lnTo>
                <a:lnTo>
                  <a:pt x="68" y="672"/>
                </a:lnTo>
                <a:lnTo>
                  <a:pt x="52" y="718"/>
                </a:lnTo>
                <a:lnTo>
                  <a:pt x="38" y="764"/>
                </a:lnTo>
                <a:lnTo>
                  <a:pt x="38" y="764"/>
                </a:lnTo>
                <a:lnTo>
                  <a:pt x="28" y="810"/>
                </a:lnTo>
                <a:lnTo>
                  <a:pt x="16" y="858"/>
                </a:lnTo>
                <a:lnTo>
                  <a:pt x="10" y="904"/>
                </a:lnTo>
                <a:lnTo>
                  <a:pt x="4" y="952"/>
                </a:lnTo>
                <a:lnTo>
                  <a:pt x="4" y="952"/>
                </a:lnTo>
                <a:lnTo>
                  <a:pt x="2" y="1000"/>
                </a:lnTo>
                <a:lnTo>
                  <a:pt x="0" y="1046"/>
                </a:lnTo>
                <a:lnTo>
                  <a:pt x="0" y="1092"/>
                </a:lnTo>
                <a:lnTo>
                  <a:pt x="4" y="1140"/>
                </a:lnTo>
                <a:lnTo>
                  <a:pt x="4" y="1140"/>
                </a:lnTo>
                <a:lnTo>
                  <a:pt x="18" y="1230"/>
                </a:lnTo>
                <a:lnTo>
                  <a:pt x="26" y="1276"/>
                </a:lnTo>
                <a:lnTo>
                  <a:pt x="38" y="1322"/>
                </a:lnTo>
                <a:lnTo>
                  <a:pt x="38" y="1322"/>
                </a:lnTo>
                <a:lnTo>
                  <a:pt x="50" y="1364"/>
                </a:lnTo>
                <a:lnTo>
                  <a:pt x="56" y="1386"/>
                </a:lnTo>
                <a:lnTo>
                  <a:pt x="64" y="1408"/>
                </a:lnTo>
                <a:lnTo>
                  <a:pt x="64" y="1408"/>
                </a:lnTo>
                <a:lnTo>
                  <a:pt x="100" y="1490"/>
                </a:lnTo>
                <a:lnTo>
                  <a:pt x="100" y="1490"/>
                </a:lnTo>
                <a:lnTo>
                  <a:pt x="114" y="1518"/>
                </a:lnTo>
                <a:lnTo>
                  <a:pt x="128" y="1546"/>
                </a:lnTo>
                <a:lnTo>
                  <a:pt x="160" y="160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" name="组合 1"/>
          <p:cNvGrpSpPr>
            <a:grpSpLocks noChangeAspect="1"/>
          </p:cNvGrpSpPr>
          <p:nvPr/>
        </p:nvGrpSpPr>
        <p:grpSpPr>
          <a:xfrm>
            <a:off x="7271109" y="3771862"/>
            <a:ext cx="1753551" cy="1753551"/>
            <a:chOff x="5796416" y="1267768"/>
            <a:chExt cx="2520000" cy="2520000"/>
          </a:xfrm>
        </p:grpSpPr>
        <p:grpSp>
          <p:nvGrpSpPr>
            <p:cNvPr id="11" name="组合 10"/>
            <p:cNvGrpSpPr/>
            <p:nvPr/>
          </p:nvGrpSpPr>
          <p:grpSpPr>
            <a:xfrm>
              <a:off x="5796416" y="1267768"/>
              <a:ext cx="2520000" cy="2520000"/>
              <a:chOff x="5001716" y="1123752"/>
              <a:chExt cx="3314700" cy="3328690"/>
            </a:xfrm>
          </p:grpSpPr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5306516" y="3245942"/>
                <a:ext cx="2768600" cy="1206500"/>
              </a:xfrm>
              <a:custGeom>
                <a:avLst/>
                <a:gdLst>
                  <a:gd name="T0" fmla="*/ 1294 w 1744"/>
                  <a:gd name="T1" fmla="*/ 0 h 760"/>
                  <a:gd name="T2" fmla="*/ 1246 w 1744"/>
                  <a:gd name="T3" fmla="*/ 62 h 760"/>
                  <a:gd name="T4" fmla="*/ 1190 w 1744"/>
                  <a:gd name="T5" fmla="*/ 120 h 760"/>
                  <a:gd name="T6" fmla="*/ 1154 w 1744"/>
                  <a:gd name="T7" fmla="*/ 146 h 760"/>
                  <a:gd name="T8" fmla="*/ 1076 w 1744"/>
                  <a:gd name="T9" fmla="*/ 192 h 760"/>
                  <a:gd name="T10" fmla="*/ 1034 w 1744"/>
                  <a:gd name="T11" fmla="*/ 210 h 760"/>
                  <a:gd name="T12" fmla="*/ 990 w 1744"/>
                  <a:gd name="T13" fmla="*/ 224 h 760"/>
                  <a:gd name="T14" fmla="*/ 900 w 1744"/>
                  <a:gd name="T15" fmla="*/ 238 h 760"/>
                  <a:gd name="T16" fmla="*/ 852 w 1744"/>
                  <a:gd name="T17" fmla="*/ 242 h 760"/>
                  <a:gd name="T18" fmla="*/ 760 w 1744"/>
                  <a:gd name="T19" fmla="*/ 232 h 760"/>
                  <a:gd name="T20" fmla="*/ 714 w 1744"/>
                  <a:gd name="T21" fmla="*/ 224 h 760"/>
                  <a:gd name="T22" fmla="*/ 628 w 1744"/>
                  <a:gd name="T23" fmla="*/ 192 h 760"/>
                  <a:gd name="T24" fmla="*/ 586 w 1744"/>
                  <a:gd name="T25" fmla="*/ 170 h 760"/>
                  <a:gd name="T26" fmla="*/ 510 w 1744"/>
                  <a:gd name="T27" fmla="*/ 116 h 760"/>
                  <a:gd name="T28" fmla="*/ 492 w 1744"/>
                  <a:gd name="T29" fmla="*/ 100 h 760"/>
                  <a:gd name="T30" fmla="*/ 474 w 1744"/>
                  <a:gd name="T31" fmla="*/ 82 h 760"/>
                  <a:gd name="T32" fmla="*/ 458 w 1744"/>
                  <a:gd name="T33" fmla="*/ 66 h 760"/>
                  <a:gd name="T34" fmla="*/ 448 w 1744"/>
                  <a:gd name="T35" fmla="*/ 60 h 760"/>
                  <a:gd name="T36" fmla="*/ 438 w 1744"/>
                  <a:gd name="T37" fmla="*/ 58 h 760"/>
                  <a:gd name="T38" fmla="*/ 254 w 1744"/>
                  <a:gd name="T39" fmla="*/ 48 h 760"/>
                  <a:gd name="T40" fmla="*/ 144 w 1744"/>
                  <a:gd name="T41" fmla="*/ 42 h 760"/>
                  <a:gd name="T42" fmla="*/ 134 w 1744"/>
                  <a:gd name="T43" fmla="*/ 58 h 760"/>
                  <a:gd name="T44" fmla="*/ 110 w 1744"/>
                  <a:gd name="T45" fmla="*/ 104 h 760"/>
                  <a:gd name="T46" fmla="*/ 0 w 1744"/>
                  <a:gd name="T47" fmla="*/ 314 h 760"/>
                  <a:gd name="T48" fmla="*/ 0 w 1744"/>
                  <a:gd name="T49" fmla="*/ 318 h 760"/>
                  <a:gd name="T50" fmla="*/ 6 w 1744"/>
                  <a:gd name="T51" fmla="*/ 330 h 760"/>
                  <a:gd name="T52" fmla="*/ 18 w 1744"/>
                  <a:gd name="T53" fmla="*/ 342 h 760"/>
                  <a:gd name="T54" fmla="*/ 46 w 1744"/>
                  <a:gd name="T55" fmla="*/ 378 h 760"/>
                  <a:gd name="T56" fmla="*/ 110 w 1744"/>
                  <a:gd name="T57" fmla="*/ 452 h 760"/>
                  <a:gd name="T58" fmla="*/ 144 w 1744"/>
                  <a:gd name="T59" fmla="*/ 484 h 760"/>
                  <a:gd name="T60" fmla="*/ 218 w 1744"/>
                  <a:gd name="T61" fmla="*/ 546 h 760"/>
                  <a:gd name="T62" fmla="*/ 296 w 1744"/>
                  <a:gd name="T63" fmla="*/ 600 h 760"/>
                  <a:gd name="T64" fmla="*/ 378 w 1744"/>
                  <a:gd name="T65" fmla="*/ 646 h 760"/>
                  <a:gd name="T66" fmla="*/ 420 w 1744"/>
                  <a:gd name="T67" fmla="*/ 666 h 760"/>
                  <a:gd name="T68" fmla="*/ 508 w 1744"/>
                  <a:gd name="T69" fmla="*/ 702 h 760"/>
                  <a:gd name="T70" fmla="*/ 600 w 1744"/>
                  <a:gd name="T71" fmla="*/ 728 h 760"/>
                  <a:gd name="T72" fmla="*/ 692 w 1744"/>
                  <a:gd name="T73" fmla="*/ 746 h 760"/>
                  <a:gd name="T74" fmla="*/ 788 w 1744"/>
                  <a:gd name="T75" fmla="*/ 758 h 760"/>
                  <a:gd name="T76" fmla="*/ 812 w 1744"/>
                  <a:gd name="T77" fmla="*/ 760 h 760"/>
                  <a:gd name="T78" fmla="*/ 836 w 1744"/>
                  <a:gd name="T79" fmla="*/ 760 h 760"/>
                  <a:gd name="T80" fmla="*/ 886 w 1744"/>
                  <a:gd name="T81" fmla="*/ 760 h 760"/>
                  <a:gd name="T82" fmla="*/ 976 w 1744"/>
                  <a:gd name="T83" fmla="*/ 754 h 760"/>
                  <a:gd name="T84" fmla="*/ 1022 w 1744"/>
                  <a:gd name="T85" fmla="*/ 746 h 760"/>
                  <a:gd name="T86" fmla="*/ 1114 w 1744"/>
                  <a:gd name="T87" fmla="*/ 728 h 760"/>
                  <a:gd name="T88" fmla="*/ 1158 w 1744"/>
                  <a:gd name="T89" fmla="*/ 716 h 760"/>
                  <a:gd name="T90" fmla="*/ 1246 w 1744"/>
                  <a:gd name="T91" fmla="*/ 684 h 760"/>
                  <a:gd name="T92" fmla="*/ 1330 w 1744"/>
                  <a:gd name="T93" fmla="*/ 644 h 760"/>
                  <a:gd name="T94" fmla="*/ 1372 w 1744"/>
                  <a:gd name="T95" fmla="*/ 622 h 760"/>
                  <a:gd name="T96" fmla="*/ 1454 w 1744"/>
                  <a:gd name="T97" fmla="*/ 570 h 760"/>
                  <a:gd name="T98" fmla="*/ 1492 w 1744"/>
                  <a:gd name="T99" fmla="*/ 540 h 760"/>
                  <a:gd name="T100" fmla="*/ 1566 w 1744"/>
                  <a:gd name="T101" fmla="*/ 480 h 760"/>
                  <a:gd name="T102" fmla="*/ 1632 w 1744"/>
                  <a:gd name="T103" fmla="*/ 412 h 760"/>
                  <a:gd name="T104" fmla="*/ 1692 w 1744"/>
                  <a:gd name="T105" fmla="*/ 338 h 760"/>
                  <a:gd name="T106" fmla="*/ 1744 w 1744"/>
                  <a:gd name="T107" fmla="*/ 260 h 760"/>
                  <a:gd name="T108" fmla="*/ 1490 w 1744"/>
                  <a:gd name="T109" fmla="*/ 262 h 760"/>
                  <a:gd name="T110" fmla="*/ 1410 w 1744"/>
                  <a:gd name="T111" fmla="*/ 262 h 760"/>
                  <a:gd name="T112" fmla="*/ 1410 w 1744"/>
                  <a:gd name="T113" fmla="*/ 262 h 760"/>
                  <a:gd name="T114" fmla="*/ 1408 w 1744"/>
                  <a:gd name="T115" fmla="*/ 260 h 760"/>
                  <a:gd name="T116" fmla="*/ 1404 w 1744"/>
                  <a:gd name="T117" fmla="*/ 248 h 760"/>
                  <a:gd name="T118" fmla="*/ 1382 w 1744"/>
                  <a:gd name="T119" fmla="*/ 200 h 760"/>
                  <a:gd name="T120" fmla="*/ 1294 w 1744"/>
                  <a:gd name="T121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44" h="760">
                    <a:moveTo>
                      <a:pt x="1294" y="0"/>
                    </a:moveTo>
                    <a:lnTo>
                      <a:pt x="1294" y="0"/>
                    </a:lnTo>
                    <a:lnTo>
                      <a:pt x="1270" y="32"/>
                    </a:lnTo>
                    <a:lnTo>
                      <a:pt x="1246" y="62"/>
                    </a:lnTo>
                    <a:lnTo>
                      <a:pt x="1218" y="92"/>
                    </a:lnTo>
                    <a:lnTo>
                      <a:pt x="1190" y="120"/>
                    </a:lnTo>
                    <a:lnTo>
                      <a:pt x="1190" y="120"/>
                    </a:lnTo>
                    <a:lnTo>
                      <a:pt x="1154" y="146"/>
                    </a:lnTo>
                    <a:lnTo>
                      <a:pt x="1116" y="172"/>
                    </a:lnTo>
                    <a:lnTo>
                      <a:pt x="1076" y="192"/>
                    </a:lnTo>
                    <a:lnTo>
                      <a:pt x="1034" y="210"/>
                    </a:lnTo>
                    <a:lnTo>
                      <a:pt x="1034" y="210"/>
                    </a:lnTo>
                    <a:lnTo>
                      <a:pt x="1012" y="218"/>
                    </a:lnTo>
                    <a:lnTo>
                      <a:pt x="990" y="224"/>
                    </a:lnTo>
                    <a:lnTo>
                      <a:pt x="944" y="232"/>
                    </a:lnTo>
                    <a:lnTo>
                      <a:pt x="900" y="238"/>
                    </a:lnTo>
                    <a:lnTo>
                      <a:pt x="852" y="242"/>
                    </a:lnTo>
                    <a:lnTo>
                      <a:pt x="852" y="242"/>
                    </a:lnTo>
                    <a:lnTo>
                      <a:pt x="806" y="238"/>
                    </a:lnTo>
                    <a:lnTo>
                      <a:pt x="760" y="232"/>
                    </a:lnTo>
                    <a:lnTo>
                      <a:pt x="760" y="232"/>
                    </a:lnTo>
                    <a:lnTo>
                      <a:pt x="714" y="224"/>
                    </a:lnTo>
                    <a:lnTo>
                      <a:pt x="670" y="210"/>
                    </a:lnTo>
                    <a:lnTo>
                      <a:pt x="628" y="192"/>
                    </a:lnTo>
                    <a:lnTo>
                      <a:pt x="586" y="170"/>
                    </a:lnTo>
                    <a:lnTo>
                      <a:pt x="586" y="170"/>
                    </a:lnTo>
                    <a:lnTo>
                      <a:pt x="548" y="144"/>
                    </a:lnTo>
                    <a:lnTo>
                      <a:pt x="510" y="116"/>
                    </a:lnTo>
                    <a:lnTo>
                      <a:pt x="510" y="116"/>
                    </a:lnTo>
                    <a:lnTo>
                      <a:pt x="492" y="100"/>
                    </a:lnTo>
                    <a:lnTo>
                      <a:pt x="474" y="82"/>
                    </a:lnTo>
                    <a:lnTo>
                      <a:pt x="474" y="82"/>
                    </a:lnTo>
                    <a:lnTo>
                      <a:pt x="458" y="66"/>
                    </a:lnTo>
                    <a:lnTo>
                      <a:pt x="458" y="66"/>
                    </a:lnTo>
                    <a:lnTo>
                      <a:pt x="452" y="62"/>
                    </a:lnTo>
                    <a:lnTo>
                      <a:pt x="448" y="60"/>
                    </a:lnTo>
                    <a:lnTo>
                      <a:pt x="438" y="58"/>
                    </a:lnTo>
                    <a:lnTo>
                      <a:pt x="438" y="58"/>
                    </a:lnTo>
                    <a:lnTo>
                      <a:pt x="254" y="48"/>
                    </a:lnTo>
                    <a:lnTo>
                      <a:pt x="254" y="48"/>
                    </a:lnTo>
                    <a:lnTo>
                      <a:pt x="144" y="42"/>
                    </a:lnTo>
                    <a:lnTo>
                      <a:pt x="144" y="42"/>
                    </a:lnTo>
                    <a:lnTo>
                      <a:pt x="138" y="5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10" y="104"/>
                    </a:lnTo>
                    <a:lnTo>
                      <a:pt x="110" y="104"/>
                    </a:lnTo>
                    <a:lnTo>
                      <a:pt x="0" y="314"/>
                    </a:lnTo>
                    <a:lnTo>
                      <a:pt x="0" y="314"/>
                    </a:lnTo>
                    <a:lnTo>
                      <a:pt x="0" y="318"/>
                    </a:lnTo>
                    <a:lnTo>
                      <a:pt x="0" y="322"/>
                    </a:lnTo>
                    <a:lnTo>
                      <a:pt x="6" y="330"/>
                    </a:lnTo>
                    <a:lnTo>
                      <a:pt x="18" y="342"/>
                    </a:lnTo>
                    <a:lnTo>
                      <a:pt x="18" y="342"/>
                    </a:lnTo>
                    <a:lnTo>
                      <a:pt x="46" y="378"/>
                    </a:lnTo>
                    <a:lnTo>
                      <a:pt x="46" y="378"/>
                    </a:lnTo>
                    <a:lnTo>
                      <a:pt x="78" y="416"/>
                    </a:lnTo>
                    <a:lnTo>
                      <a:pt x="110" y="452"/>
                    </a:lnTo>
                    <a:lnTo>
                      <a:pt x="110" y="452"/>
                    </a:lnTo>
                    <a:lnTo>
                      <a:pt x="144" y="484"/>
                    </a:lnTo>
                    <a:lnTo>
                      <a:pt x="180" y="516"/>
                    </a:lnTo>
                    <a:lnTo>
                      <a:pt x="218" y="546"/>
                    </a:lnTo>
                    <a:lnTo>
                      <a:pt x="256" y="574"/>
                    </a:lnTo>
                    <a:lnTo>
                      <a:pt x="296" y="600"/>
                    </a:lnTo>
                    <a:lnTo>
                      <a:pt x="336" y="624"/>
                    </a:lnTo>
                    <a:lnTo>
                      <a:pt x="378" y="646"/>
                    </a:lnTo>
                    <a:lnTo>
                      <a:pt x="420" y="666"/>
                    </a:lnTo>
                    <a:lnTo>
                      <a:pt x="420" y="666"/>
                    </a:lnTo>
                    <a:lnTo>
                      <a:pt x="464" y="686"/>
                    </a:lnTo>
                    <a:lnTo>
                      <a:pt x="508" y="702"/>
                    </a:lnTo>
                    <a:lnTo>
                      <a:pt x="554" y="716"/>
                    </a:lnTo>
                    <a:lnTo>
                      <a:pt x="600" y="728"/>
                    </a:lnTo>
                    <a:lnTo>
                      <a:pt x="646" y="738"/>
                    </a:lnTo>
                    <a:lnTo>
                      <a:pt x="692" y="746"/>
                    </a:lnTo>
                    <a:lnTo>
                      <a:pt x="740" y="754"/>
                    </a:lnTo>
                    <a:lnTo>
                      <a:pt x="788" y="758"/>
                    </a:lnTo>
                    <a:lnTo>
                      <a:pt x="788" y="758"/>
                    </a:lnTo>
                    <a:lnTo>
                      <a:pt x="812" y="760"/>
                    </a:lnTo>
                    <a:lnTo>
                      <a:pt x="836" y="760"/>
                    </a:lnTo>
                    <a:lnTo>
                      <a:pt x="836" y="760"/>
                    </a:lnTo>
                    <a:lnTo>
                      <a:pt x="886" y="760"/>
                    </a:lnTo>
                    <a:lnTo>
                      <a:pt x="886" y="760"/>
                    </a:lnTo>
                    <a:lnTo>
                      <a:pt x="930" y="758"/>
                    </a:lnTo>
                    <a:lnTo>
                      <a:pt x="976" y="754"/>
                    </a:lnTo>
                    <a:lnTo>
                      <a:pt x="976" y="754"/>
                    </a:lnTo>
                    <a:lnTo>
                      <a:pt x="1022" y="746"/>
                    </a:lnTo>
                    <a:lnTo>
                      <a:pt x="1068" y="738"/>
                    </a:lnTo>
                    <a:lnTo>
                      <a:pt x="1114" y="728"/>
                    </a:lnTo>
                    <a:lnTo>
                      <a:pt x="1158" y="716"/>
                    </a:lnTo>
                    <a:lnTo>
                      <a:pt x="1158" y="716"/>
                    </a:lnTo>
                    <a:lnTo>
                      <a:pt x="1202" y="700"/>
                    </a:lnTo>
                    <a:lnTo>
                      <a:pt x="1246" y="684"/>
                    </a:lnTo>
                    <a:lnTo>
                      <a:pt x="1288" y="664"/>
                    </a:lnTo>
                    <a:lnTo>
                      <a:pt x="1330" y="644"/>
                    </a:lnTo>
                    <a:lnTo>
                      <a:pt x="1330" y="644"/>
                    </a:lnTo>
                    <a:lnTo>
                      <a:pt x="1372" y="622"/>
                    </a:lnTo>
                    <a:lnTo>
                      <a:pt x="1414" y="596"/>
                    </a:lnTo>
                    <a:lnTo>
                      <a:pt x="1454" y="570"/>
                    </a:lnTo>
                    <a:lnTo>
                      <a:pt x="1492" y="540"/>
                    </a:lnTo>
                    <a:lnTo>
                      <a:pt x="1492" y="540"/>
                    </a:lnTo>
                    <a:lnTo>
                      <a:pt x="1530" y="512"/>
                    </a:lnTo>
                    <a:lnTo>
                      <a:pt x="1566" y="480"/>
                    </a:lnTo>
                    <a:lnTo>
                      <a:pt x="1600" y="446"/>
                    </a:lnTo>
                    <a:lnTo>
                      <a:pt x="1632" y="412"/>
                    </a:lnTo>
                    <a:lnTo>
                      <a:pt x="1662" y="376"/>
                    </a:lnTo>
                    <a:lnTo>
                      <a:pt x="1692" y="338"/>
                    </a:lnTo>
                    <a:lnTo>
                      <a:pt x="1718" y="300"/>
                    </a:lnTo>
                    <a:lnTo>
                      <a:pt x="1744" y="260"/>
                    </a:lnTo>
                    <a:lnTo>
                      <a:pt x="1744" y="260"/>
                    </a:lnTo>
                    <a:lnTo>
                      <a:pt x="1490" y="262"/>
                    </a:lnTo>
                    <a:lnTo>
                      <a:pt x="149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10" y="262"/>
                    </a:lnTo>
                    <a:lnTo>
                      <a:pt x="1408" y="260"/>
                    </a:lnTo>
                    <a:lnTo>
                      <a:pt x="1406" y="256"/>
                    </a:lnTo>
                    <a:lnTo>
                      <a:pt x="1404" y="248"/>
                    </a:lnTo>
                    <a:lnTo>
                      <a:pt x="1404" y="248"/>
                    </a:lnTo>
                    <a:lnTo>
                      <a:pt x="1382" y="200"/>
                    </a:lnTo>
                    <a:lnTo>
                      <a:pt x="1382" y="200"/>
                    </a:lnTo>
                    <a:lnTo>
                      <a:pt x="1294" y="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 sz="140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48" name="Freeform 9"/>
              <p:cNvSpPr>
                <a:spLocks/>
              </p:cNvSpPr>
              <p:nvPr/>
            </p:nvSpPr>
            <p:spPr bwMode="auto">
              <a:xfrm>
                <a:off x="5001716" y="1123752"/>
                <a:ext cx="1851025" cy="2540000"/>
              </a:xfrm>
              <a:custGeom>
                <a:avLst/>
                <a:gdLst>
                  <a:gd name="T0" fmla="*/ 264 w 1166"/>
                  <a:gd name="T1" fmla="*/ 1410 h 1600"/>
                  <a:gd name="T2" fmla="*/ 310 w 1166"/>
                  <a:gd name="T3" fmla="*/ 1324 h 1600"/>
                  <a:gd name="T4" fmla="*/ 320 w 1166"/>
                  <a:gd name="T5" fmla="*/ 1320 h 1600"/>
                  <a:gd name="T6" fmla="*/ 612 w 1166"/>
                  <a:gd name="T7" fmla="*/ 1342 h 1600"/>
                  <a:gd name="T8" fmla="*/ 566 w 1166"/>
                  <a:gd name="T9" fmla="*/ 1258 h 1600"/>
                  <a:gd name="T10" fmla="*/ 526 w 1166"/>
                  <a:gd name="T11" fmla="*/ 1124 h 1600"/>
                  <a:gd name="T12" fmla="*/ 524 w 1166"/>
                  <a:gd name="T13" fmla="*/ 982 h 1600"/>
                  <a:gd name="T14" fmla="*/ 542 w 1166"/>
                  <a:gd name="T15" fmla="*/ 892 h 1600"/>
                  <a:gd name="T16" fmla="*/ 576 w 1166"/>
                  <a:gd name="T17" fmla="*/ 804 h 1600"/>
                  <a:gd name="T18" fmla="*/ 624 w 1166"/>
                  <a:gd name="T19" fmla="*/ 732 h 1600"/>
                  <a:gd name="T20" fmla="*/ 668 w 1166"/>
                  <a:gd name="T21" fmla="*/ 678 h 1600"/>
                  <a:gd name="T22" fmla="*/ 718 w 1166"/>
                  <a:gd name="T23" fmla="*/ 634 h 1600"/>
                  <a:gd name="T24" fmla="*/ 832 w 1166"/>
                  <a:gd name="T25" fmla="*/ 564 h 1600"/>
                  <a:gd name="T26" fmla="*/ 922 w 1166"/>
                  <a:gd name="T27" fmla="*/ 534 h 1600"/>
                  <a:gd name="T28" fmla="*/ 966 w 1166"/>
                  <a:gd name="T29" fmla="*/ 526 h 1600"/>
                  <a:gd name="T30" fmla="*/ 986 w 1166"/>
                  <a:gd name="T31" fmla="*/ 522 h 1600"/>
                  <a:gd name="T32" fmla="*/ 1010 w 1166"/>
                  <a:gd name="T33" fmla="*/ 520 h 1600"/>
                  <a:gd name="T34" fmla="*/ 1016 w 1166"/>
                  <a:gd name="T35" fmla="*/ 512 h 1600"/>
                  <a:gd name="T36" fmla="*/ 1050 w 1166"/>
                  <a:gd name="T37" fmla="*/ 456 h 1600"/>
                  <a:gd name="T38" fmla="*/ 1126 w 1166"/>
                  <a:gd name="T39" fmla="*/ 336 h 1600"/>
                  <a:gd name="T40" fmla="*/ 1162 w 1166"/>
                  <a:gd name="T41" fmla="*/ 282 h 1600"/>
                  <a:gd name="T42" fmla="*/ 1128 w 1166"/>
                  <a:gd name="T43" fmla="*/ 208 h 1600"/>
                  <a:gd name="T44" fmla="*/ 1010 w 1166"/>
                  <a:gd name="T45" fmla="*/ 4 h 1600"/>
                  <a:gd name="T46" fmla="*/ 998 w 1166"/>
                  <a:gd name="T47" fmla="*/ 0 h 1600"/>
                  <a:gd name="T48" fmla="*/ 932 w 1166"/>
                  <a:gd name="T49" fmla="*/ 6 h 1600"/>
                  <a:gd name="T50" fmla="*/ 834 w 1166"/>
                  <a:gd name="T51" fmla="*/ 22 h 1600"/>
                  <a:gd name="T52" fmla="*/ 742 w 1166"/>
                  <a:gd name="T53" fmla="*/ 44 h 1600"/>
                  <a:gd name="T54" fmla="*/ 610 w 1166"/>
                  <a:gd name="T55" fmla="*/ 94 h 1600"/>
                  <a:gd name="T56" fmla="*/ 484 w 1166"/>
                  <a:gd name="T57" fmla="*/ 162 h 1600"/>
                  <a:gd name="T58" fmla="*/ 406 w 1166"/>
                  <a:gd name="T59" fmla="*/ 218 h 1600"/>
                  <a:gd name="T60" fmla="*/ 300 w 1166"/>
                  <a:gd name="T61" fmla="*/ 312 h 1600"/>
                  <a:gd name="T62" fmla="*/ 206 w 1166"/>
                  <a:gd name="T63" fmla="*/ 422 h 1600"/>
                  <a:gd name="T64" fmla="*/ 152 w 1166"/>
                  <a:gd name="T65" fmla="*/ 500 h 1600"/>
                  <a:gd name="T66" fmla="*/ 86 w 1166"/>
                  <a:gd name="T67" fmla="*/ 628 h 1600"/>
                  <a:gd name="T68" fmla="*/ 38 w 1166"/>
                  <a:gd name="T69" fmla="*/ 764 h 1600"/>
                  <a:gd name="T70" fmla="*/ 16 w 1166"/>
                  <a:gd name="T71" fmla="*/ 858 h 1600"/>
                  <a:gd name="T72" fmla="*/ 4 w 1166"/>
                  <a:gd name="T73" fmla="*/ 952 h 1600"/>
                  <a:gd name="T74" fmla="*/ 0 w 1166"/>
                  <a:gd name="T75" fmla="*/ 1092 h 1600"/>
                  <a:gd name="T76" fmla="*/ 18 w 1166"/>
                  <a:gd name="T77" fmla="*/ 1230 h 1600"/>
                  <a:gd name="T78" fmla="*/ 38 w 1166"/>
                  <a:gd name="T79" fmla="*/ 1322 h 1600"/>
                  <a:gd name="T80" fmla="*/ 64 w 1166"/>
                  <a:gd name="T81" fmla="*/ 1408 h 1600"/>
                  <a:gd name="T82" fmla="*/ 100 w 1166"/>
                  <a:gd name="T83" fmla="*/ 1490 h 1600"/>
                  <a:gd name="T84" fmla="*/ 160 w 1166"/>
                  <a:gd name="T85" fmla="*/ 1600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166" h="1600">
                    <a:moveTo>
                      <a:pt x="160" y="1600"/>
                    </a:moveTo>
                    <a:lnTo>
                      <a:pt x="160" y="1600"/>
                    </a:lnTo>
                    <a:lnTo>
                      <a:pt x="264" y="1410"/>
                    </a:lnTo>
                    <a:lnTo>
                      <a:pt x="264" y="1410"/>
                    </a:lnTo>
                    <a:lnTo>
                      <a:pt x="310" y="1324"/>
                    </a:lnTo>
                    <a:lnTo>
                      <a:pt x="310" y="1324"/>
                    </a:lnTo>
                    <a:lnTo>
                      <a:pt x="314" y="1320"/>
                    </a:lnTo>
                    <a:lnTo>
                      <a:pt x="320" y="1320"/>
                    </a:lnTo>
                    <a:lnTo>
                      <a:pt x="320" y="1320"/>
                    </a:lnTo>
                    <a:lnTo>
                      <a:pt x="360" y="1322"/>
                    </a:lnTo>
                    <a:lnTo>
                      <a:pt x="360" y="1322"/>
                    </a:lnTo>
                    <a:lnTo>
                      <a:pt x="612" y="1342"/>
                    </a:lnTo>
                    <a:lnTo>
                      <a:pt x="612" y="1342"/>
                    </a:lnTo>
                    <a:lnTo>
                      <a:pt x="588" y="1302"/>
                    </a:lnTo>
                    <a:lnTo>
                      <a:pt x="566" y="1258"/>
                    </a:lnTo>
                    <a:lnTo>
                      <a:pt x="548" y="1216"/>
                    </a:lnTo>
                    <a:lnTo>
                      <a:pt x="536" y="1170"/>
                    </a:lnTo>
                    <a:lnTo>
                      <a:pt x="526" y="1124"/>
                    </a:lnTo>
                    <a:lnTo>
                      <a:pt x="520" y="1078"/>
                    </a:lnTo>
                    <a:lnTo>
                      <a:pt x="520" y="1030"/>
                    </a:lnTo>
                    <a:lnTo>
                      <a:pt x="524" y="982"/>
                    </a:lnTo>
                    <a:lnTo>
                      <a:pt x="524" y="982"/>
                    </a:lnTo>
                    <a:lnTo>
                      <a:pt x="530" y="936"/>
                    </a:lnTo>
                    <a:lnTo>
                      <a:pt x="542" y="892"/>
                    </a:lnTo>
                    <a:lnTo>
                      <a:pt x="558" y="848"/>
                    </a:lnTo>
                    <a:lnTo>
                      <a:pt x="576" y="804"/>
                    </a:lnTo>
                    <a:lnTo>
                      <a:pt x="576" y="804"/>
                    </a:lnTo>
                    <a:lnTo>
                      <a:pt x="586" y="784"/>
                    </a:lnTo>
                    <a:lnTo>
                      <a:pt x="598" y="766"/>
                    </a:lnTo>
                    <a:lnTo>
                      <a:pt x="624" y="732"/>
                    </a:lnTo>
                    <a:lnTo>
                      <a:pt x="624" y="732"/>
                    </a:lnTo>
                    <a:lnTo>
                      <a:pt x="652" y="696"/>
                    </a:lnTo>
                    <a:lnTo>
                      <a:pt x="668" y="678"/>
                    </a:lnTo>
                    <a:lnTo>
                      <a:pt x="684" y="662"/>
                    </a:lnTo>
                    <a:lnTo>
                      <a:pt x="684" y="662"/>
                    </a:lnTo>
                    <a:lnTo>
                      <a:pt x="718" y="634"/>
                    </a:lnTo>
                    <a:lnTo>
                      <a:pt x="754" y="606"/>
                    </a:lnTo>
                    <a:lnTo>
                      <a:pt x="792" y="584"/>
                    </a:lnTo>
                    <a:lnTo>
                      <a:pt x="832" y="564"/>
                    </a:lnTo>
                    <a:lnTo>
                      <a:pt x="832" y="564"/>
                    </a:lnTo>
                    <a:lnTo>
                      <a:pt x="876" y="546"/>
                    </a:lnTo>
                    <a:lnTo>
                      <a:pt x="922" y="534"/>
                    </a:lnTo>
                    <a:lnTo>
                      <a:pt x="922" y="534"/>
                    </a:lnTo>
                    <a:lnTo>
                      <a:pt x="944" y="528"/>
                    </a:lnTo>
                    <a:lnTo>
                      <a:pt x="966" y="526"/>
                    </a:lnTo>
                    <a:lnTo>
                      <a:pt x="966" y="526"/>
                    </a:lnTo>
                    <a:lnTo>
                      <a:pt x="986" y="522"/>
                    </a:lnTo>
                    <a:lnTo>
                      <a:pt x="986" y="522"/>
                    </a:lnTo>
                    <a:lnTo>
                      <a:pt x="998" y="522"/>
                    </a:lnTo>
                    <a:lnTo>
                      <a:pt x="1006" y="522"/>
                    </a:lnTo>
                    <a:lnTo>
                      <a:pt x="1010" y="520"/>
                    </a:lnTo>
                    <a:lnTo>
                      <a:pt x="1010" y="520"/>
                    </a:lnTo>
                    <a:lnTo>
                      <a:pt x="1014" y="516"/>
                    </a:lnTo>
                    <a:lnTo>
                      <a:pt x="1016" y="512"/>
                    </a:lnTo>
                    <a:lnTo>
                      <a:pt x="1022" y="502"/>
                    </a:lnTo>
                    <a:lnTo>
                      <a:pt x="1022" y="502"/>
                    </a:lnTo>
                    <a:lnTo>
                      <a:pt x="1050" y="456"/>
                    </a:lnTo>
                    <a:lnTo>
                      <a:pt x="1050" y="456"/>
                    </a:lnTo>
                    <a:lnTo>
                      <a:pt x="1126" y="336"/>
                    </a:lnTo>
                    <a:lnTo>
                      <a:pt x="1126" y="336"/>
                    </a:lnTo>
                    <a:lnTo>
                      <a:pt x="1156" y="290"/>
                    </a:lnTo>
                    <a:lnTo>
                      <a:pt x="1156" y="290"/>
                    </a:lnTo>
                    <a:lnTo>
                      <a:pt x="1162" y="282"/>
                    </a:lnTo>
                    <a:lnTo>
                      <a:pt x="1166" y="274"/>
                    </a:lnTo>
                    <a:lnTo>
                      <a:pt x="1166" y="274"/>
                    </a:lnTo>
                    <a:lnTo>
                      <a:pt x="1128" y="208"/>
                    </a:lnTo>
                    <a:lnTo>
                      <a:pt x="1128" y="208"/>
                    </a:lnTo>
                    <a:lnTo>
                      <a:pt x="1010" y="4"/>
                    </a:lnTo>
                    <a:lnTo>
                      <a:pt x="1010" y="4"/>
                    </a:lnTo>
                    <a:lnTo>
                      <a:pt x="1008" y="2"/>
                    </a:lnTo>
                    <a:lnTo>
                      <a:pt x="1006" y="0"/>
                    </a:lnTo>
                    <a:lnTo>
                      <a:pt x="998" y="0"/>
                    </a:lnTo>
                    <a:lnTo>
                      <a:pt x="982" y="2"/>
                    </a:lnTo>
                    <a:lnTo>
                      <a:pt x="982" y="2"/>
                    </a:lnTo>
                    <a:lnTo>
                      <a:pt x="932" y="6"/>
                    </a:lnTo>
                    <a:lnTo>
                      <a:pt x="932" y="6"/>
                    </a:lnTo>
                    <a:lnTo>
                      <a:pt x="882" y="12"/>
                    </a:lnTo>
                    <a:lnTo>
                      <a:pt x="834" y="22"/>
                    </a:lnTo>
                    <a:lnTo>
                      <a:pt x="834" y="22"/>
                    </a:lnTo>
                    <a:lnTo>
                      <a:pt x="788" y="32"/>
                    </a:lnTo>
                    <a:lnTo>
                      <a:pt x="742" y="44"/>
                    </a:lnTo>
                    <a:lnTo>
                      <a:pt x="698" y="58"/>
                    </a:lnTo>
                    <a:lnTo>
                      <a:pt x="654" y="76"/>
                    </a:lnTo>
                    <a:lnTo>
                      <a:pt x="610" y="94"/>
                    </a:lnTo>
                    <a:lnTo>
                      <a:pt x="566" y="116"/>
                    </a:lnTo>
                    <a:lnTo>
                      <a:pt x="526" y="138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46" y="190"/>
                    </a:lnTo>
                    <a:lnTo>
                      <a:pt x="406" y="218"/>
                    </a:lnTo>
                    <a:lnTo>
                      <a:pt x="370" y="248"/>
                    </a:lnTo>
                    <a:lnTo>
                      <a:pt x="334" y="280"/>
                    </a:lnTo>
                    <a:lnTo>
                      <a:pt x="300" y="312"/>
                    </a:lnTo>
                    <a:lnTo>
                      <a:pt x="268" y="348"/>
                    </a:lnTo>
                    <a:lnTo>
                      <a:pt x="236" y="384"/>
                    </a:lnTo>
                    <a:lnTo>
                      <a:pt x="206" y="422"/>
                    </a:lnTo>
                    <a:lnTo>
                      <a:pt x="206" y="422"/>
                    </a:lnTo>
                    <a:lnTo>
                      <a:pt x="178" y="460"/>
                    </a:lnTo>
                    <a:lnTo>
                      <a:pt x="152" y="500"/>
                    </a:lnTo>
                    <a:lnTo>
                      <a:pt x="128" y="542"/>
                    </a:lnTo>
                    <a:lnTo>
                      <a:pt x="106" y="584"/>
                    </a:lnTo>
                    <a:lnTo>
                      <a:pt x="86" y="628"/>
                    </a:lnTo>
                    <a:lnTo>
                      <a:pt x="68" y="672"/>
                    </a:lnTo>
                    <a:lnTo>
                      <a:pt x="52" y="718"/>
                    </a:lnTo>
                    <a:lnTo>
                      <a:pt x="38" y="764"/>
                    </a:lnTo>
                    <a:lnTo>
                      <a:pt x="38" y="764"/>
                    </a:lnTo>
                    <a:lnTo>
                      <a:pt x="28" y="810"/>
                    </a:lnTo>
                    <a:lnTo>
                      <a:pt x="16" y="858"/>
                    </a:lnTo>
                    <a:lnTo>
                      <a:pt x="10" y="904"/>
                    </a:lnTo>
                    <a:lnTo>
                      <a:pt x="4" y="952"/>
                    </a:lnTo>
                    <a:lnTo>
                      <a:pt x="4" y="952"/>
                    </a:lnTo>
                    <a:lnTo>
                      <a:pt x="2" y="1000"/>
                    </a:lnTo>
                    <a:lnTo>
                      <a:pt x="0" y="1046"/>
                    </a:lnTo>
                    <a:lnTo>
                      <a:pt x="0" y="1092"/>
                    </a:lnTo>
                    <a:lnTo>
                      <a:pt x="4" y="1140"/>
                    </a:lnTo>
                    <a:lnTo>
                      <a:pt x="4" y="1140"/>
                    </a:lnTo>
                    <a:lnTo>
                      <a:pt x="18" y="1230"/>
                    </a:lnTo>
                    <a:lnTo>
                      <a:pt x="26" y="1276"/>
                    </a:lnTo>
                    <a:lnTo>
                      <a:pt x="38" y="1322"/>
                    </a:lnTo>
                    <a:lnTo>
                      <a:pt x="38" y="1322"/>
                    </a:lnTo>
                    <a:lnTo>
                      <a:pt x="50" y="1364"/>
                    </a:lnTo>
                    <a:lnTo>
                      <a:pt x="56" y="1386"/>
                    </a:lnTo>
                    <a:lnTo>
                      <a:pt x="64" y="1408"/>
                    </a:lnTo>
                    <a:lnTo>
                      <a:pt x="64" y="1408"/>
                    </a:lnTo>
                    <a:lnTo>
                      <a:pt x="100" y="1490"/>
                    </a:lnTo>
                    <a:lnTo>
                      <a:pt x="100" y="1490"/>
                    </a:lnTo>
                    <a:lnTo>
                      <a:pt x="114" y="1518"/>
                    </a:lnTo>
                    <a:lnTo>
                      <a:pt x="128" y="1546"/>
                    </a:lnTo>
                    <a:lnTo>
                      <a:pt x="160" y="160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 sz="140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0" name="Freeform 11"/>
              <p:cNvSpPr>
                <a:spLocks/>
              </p:cNvSpPr>
              <p:nvPr/>
            </p:nvSpPr>
            <p:spPr bwMode="auto">
              <a:xfrm>
                <a:off x="6684466" y="1126927"/>
                <a:ext cx="1631950" cy="2454275"/>
              </a:xfrm>
              <a:custGeom>
                <a:avLst/>
                <a:gdLst>
                  <a:gd name="T0" fmla="*/ 122 w 1028"/>
                  <a:gd name="T1" fmla="*/ 210 h 1546"/>
                  <a:gd name="T2" fmla="*/ 162 w 1028"/>
                  <a:gd name="T3" fmla="*/ 282 h 1546"/>
                  <a:gd name="T4" fmla="*/ 154 w 1028"/>
                  <a:gd name="T5" fmla="*/ 294 h 1546"/>
                  <a:gd name="T6" fmla="*/ 126 w 1028"/>
                  <a:gd name="T7" fmla="*/ 336 h 1546"/>
                  <a:gd name="T8" fmla="*/ 16 w 1028"/>
                  <a:gd name="T9" fmla="*/ 518 h 1546"/>
                  <a:gd name="T10" fmla="*/ 106 w 1028"/>
                  <a:gd name="T11" fmla="*/ 532 h 1546"/>
                  <a:gd name="T12" fmla="*/ 236 w 1028"/>
                  <a:gd name="T13" fmla="*/ 580 h 1546"/>
                  <a:gd name="T14" fmla="*/ 328 w 1028"/>
                  <a:gd name="T15" fmla="*/ 646 h 1546"/>
                  <a:gd name="T16" fmla="*/ 378 w 1028"/>
                  <a:gd name="T17" fmla="*/ 694 h 1546"/>
                  <a:gd name="T18" fmla="*/ 406 w 1028"/>
                  <a:gd name="T19" fmla="*/ 732 h 1546"/>
                  <a:gd name="T20" fmla="*/ 454 w 1028"/>
                  <a:gd name="T21" fmla="*/ 808 h 1546"/>
                  <a:gd name="T22" fmla="*/ 482 w 1028"/>
                  <a:gd name="T23" fmla="*/ 872 h 1546"/>
                  <a:gd name="T24" fmla="*/ 508 w 1028"/>
                  <a:gd name="T25" fmla="*/ 986 h 1546"/>
                  <a:gd name="T26" fmla="*/ 510 w 1028"/>
                  <a:gd name="T27" fmla="*/ 1032 h 1546"/>
                  <a:gd name="T28" fmla="*/ 494 w 1028"/>
                  <a:gd name="T29" fmla="*/ 1172 h 1546"/>
                  <a:gd name="T30" fmla="*/ 472 w 1028"/>
                  <a:gd name="T31" fmla="*/ 1240 h 1546"/>
                  <a:gd name="T32" fmla="*/ 454 w 1028"/>
                  <a:gd name="T33" fmla="*/ 1274 h 1546"/>
                  <a:gd name="T34" fmla="*/ 454 w 1028"/>
                  <a:gd name="T35" fmla="*/ 1286 h 1546"/>
                  <a:gd name="T36" fmla="*/ 576 w 1028"/>
                  <a:gd name="T37" fmla="*/ 1542 h 1546"/>
                  <a:gd name="T38" fmla="*/ 580 w 1028"/>
                  <a:gd name="T39" fmla="*/ 1546 h 1546"/>
                  <a:gd name="T40" fmla="*/ 586 w 1028"/>
                  <a:gd name="T41" fmla="*/ 1546 h 1546"/>
                  <a:gd name="T42" fmla="*/ 760 w 1028"/>
                  <a:gd name="T43" fmla="*/ 1542 h 1546"/>
                  <a:gd name="T44" fmla="*/ 882 w 1028"/>
                  <a:gd name="T45" fmla="*/ 1538 h 1546"/>
                  <a:gd name="T46" fmla="*/ 894 w 1028"/>
                  <a:gd name="T47" fmla="*/ 1540 h 1546"/>
                  <a:gd name="T48" fmla="*/ 902 w 1028"/>
                  <a:gd name="T49" fmla="*/ 1538 h 1546"/>
                  <a:gd name="T50" fmla="*/ 916 w 1028"/>
                  <a:gd name="T51" fmla="*/ 1514 h 1546"/>
                  <a:gd name="T52" fmla="*/ 924 w 1028"/>
                  <a:gd name="T53" fmla="*/ 1494 h 1546"/>
                  <a:gd name="T54" fmla="*/ 978 w 1028"/>
                  <a:gd name="T55" fmla="*/ 1364 h 1546"/>
                  <a:gd name="T56" fmla="*/ 1002 w 1028"/>
                  <a:gd name="T57" fmla="*/ 1272 h 1546"/>
                  <a:gd name="T58" fmla="*/ 1024 w 1028"/>
                  <a:gd name="T59" fmla="*/ 1132 h 1546"/>
                  <a:gd name="T60" fmla="*/ 1026 w 1028"/>
                  <a:gd name="T61" fmla="*/ 990 h 1546"/>
                  <a:gd name="T62" fmla="*/ 1018 w 1028"/>
                  <a:gd name="T63" fmla="*/ 896 h 1546"/>
                  <a:gd name="T64" fmla="*/ 990 w 1028"/>
                  <a:gd name="T65" fmla="*/ 758 h 1546"/>
                  <a:gd name="T66" fmla="*/ 958 w 1028"/>
                  <a:gd name="T67" fmla="*/ 668 h 1546"/>
                  <a:gd name="T68" fmla="*/ 920 w 1028"/>
                  <a:gd name="T69" fmla="*/ 578 h 1546"/>
                  <a:gd name="T70" fmla="*/ 848 w 1028"/>
                  <a:gd name="T71" fmla="*/ 454 h 1546"/>
                  <a:gd name="T72" fmla="*/ 758 w 1028"/>
                  <a:gd name="T73" fmla="*/ 342 h 1546"/>
                  <a:gd name="T74" fmla="*/ 692 w 1028"/>
                  <a:gd name="T75" fmla="*/ 276 h 1546"/>
                  <a:gd name="T76" fmla="*/ 580 w 1028"/>
                  <a:gd name="T77" fmla="*/ 186 h 1546"/>
                  <a:gd name="T78" fmla="*/ 460 w 1028"/>
                  <a:gd name="T79" fmla="*/ 112 h 1546"/>
                  <a:gd name="T80" fmla="*/ 372 w 1028"/>
                  <a:gd name="T81" fmla="*/ 74 h 1546"/>
                  <a:gd name="T82" fmla="*/ 236 w 1028"/>
                  <a:gd name="T83" fmla="*/ 30 h 1546"/>
                  <a:gd name="T84" fmla="*/ 96 w 1028"/>
                  <a:gd name="T85" fmla="*/ 6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28" h="1546">
                    <a:moveTo>
                      <a:pt x="0" y="0"/>
                    </a:moveTo>
                    <a:lnTo>
                      <a:pt x="0" y="0"/>
                    </a:lnTo>
                    <a:lnTo>
                      <a:pt x="122" y="210"/>
                    </a:lnTo>
                    <a:lnTo>
                      <a:pt x="122" y="210"/>
                    </a:lnTo>
                    <a:lnTo>
                      <a:pt x="162" y="282"/>
                    </a:lnTo>
                    <a:lnTo>
                      <a:pt x="162" y="282"/>
                    </a:lnTo>
                    <a:lnTo>
                      <a:pt x="162" y="284"/>
                    </a:lnTo>
                    <a:lnTo>
                      <a:pt x="160" y="288"/>
                    </a:lnTo>
                    <a:lnTo>
                      <a:pt x="154" y="294"/>
                    </a:lnTo>
                    <a:lnTo>
                      <a:pt x="154" y="294"/>
                    </a:lnTo>
                    <a:lnTo>
                      <a:pt x="126" y="336"/>
                    </a:lnTo>
                    <a:lnTo>
                      <a:pt x="126" y="336"/>
                    </a:lnTo>
                    <a:lnTo>
                      <a:pt x="2" y="518"/>
                    </a:lnTo>
                    <a:lnTo>
                      <a:pt x="2" y="518"/>
                    </a:lnTo>
                    <a:lnTo>
                      <a:pt x="16" y="518"/>
                    </a:lnTo>
                    <a:lnTo>
                      <a:pt x="16" y="518"/>
                    </a:lnTo>
                    <a:lnTo>
                      <a:pt x="62" y="524"/>
                    </a:lnTo>
                    <a:lnTo>
                      <a:pt x="106" y="532"/>
                    </a:lnTo>
                    <a:lnTo>
                      <a:pt x="150" y="544"/>
                    </a:lnTo>
                    <a:lnTo>
                      <a:pt x="194" y="560"/>
                    </a:lnTo>
                    <a:lnTo>
                      <a:pt x="236" y="580"/>
                    </a:lnTo>
                    <a:lnTo>
                      <a:pt x="274" y="604"/>
                    </a:lnTo>
                    <a:lnTo>
                      <a:pt x="312" y="630"/>
                    </a:lnTo>
                    <a:lnTo>
                      <a:pt x="328" y="646"/>
                    </a:lnTo>
                    <a:lnTo>
                      <a:pt x="346" y="662"/>
                    </a:lnTo>
                    <a:lnTo>
                      <a:pt x="346" y="662"/>
                    </a:lnTo>
                    <a:lnTo>
                      <a:pt x="378" y="694"/>
                    </a:lnTo>
                    <a:lnTo>
                      <a:pt x="392" y="712"/>
                    </a:lnTo>
                    <a:lnTo>
                      <a:pt x="406" y="732"/>
                    </a:lnTo>
                    <a:lnTo>
                      <a:pt x="406" y="732"/>
                    </a:lnTo>
                    <a:lnTo>
                      <a:pt x="432" y="770"/>
                    </a:lnTo>
                    <a:lnTo>
                      <a:pt x="454" y="808"/>
                    </a:lnTo>
                    <a:lnTo>
                      <a:pt x="454" y="808"/>
                    </a:lnTo>
                    <a:lnTo>
                      <a:pt x="466" y="830"/>
                    </a:lnTo>
                    <a:lnTo>
                      <a:pt x="474" y="850"/>
                    </a:lnTo>
                    <a:lnTo>
                      <a:pt x="482" y="872"/>
                    </a:lnTo>
                    <a:lnTo>
                      <a:pt x="490" y="896"/>
                    </a:lnTo>
                    <a:lnTo>
                      <a:pt x="500" y="942"/>
                    </a:lnTo>
                    <a:lnTo>
                      <a:pt x="508" y="986"/>
                    </a:lnTo>
                    <a:lnTo>
                      <a:pt x="508" y="986"/>
                    </a:lnTo>
                    <a:lnTo>
                      <a:pt x="510" y="1010"/>
                    </a:lnTo>
                    <a:lnTo>
                      <a:pt x="510" y="1032"/>
                    </a:lnTo>
                    <a:lnTo>
                      <a:pt x="510" y="1080"/>
                    </a:lnTo>
                    <a:lnTo>
                      <a:pt x="504" y="1126"/>
                    </a:lnTo>
                    <a:lnTo>
                      <a:pt x="494" y="1172"/>
                    </a:lnTo>
                    <a:lnTo>
                      <a:pt x="494" y="1172"/>
                    </a:lnTo>
                    <a:lnTo>
                      <a:pt x="480" y="1218"/>
                    </a:lnTo>
                    <a:lnTo>
                      <a:pt x="472" y="1240"/>
                    </a:lnTo>
                    <a:lnTo>
                      <a:pt x="462" y="1260"/>
                    </a:lnTo>
                    <a:lnTo>
                      <a:pt x="462" y="1260"/>
                    </a:lnTo>
                    <a:lnTo>
                      <a:pt x="454" y="1274"/>
                    </a:lnTo>
                    <a:lnTo>
                      <a:pt x="454" y="1280"/>
                    </a:lnTo>
                    <a:lnTo>
                      <a:pt x="454" y="1286"/>
                    </a:lnTo>
                    <a:lnTo>
                      <a:pt x="454" y="1286"/>
                    </a:lnTo>
                    <a:lnTo>
                      <a:pt x="472" y="1324"/>
                    </a:lnTo>
                    <a:lnTo>
                      <a:pt x="472" y="1324"/>
                    </a:lnTo>
                    <a:lnTo>
                      <a:pt x="576" y="1542"/>
                    </a:lnTo>
                    <a:lnTo>
                      <a:pt x="576" y="1542"/>
                    </a:lnTo>
                    <a:lnTo>
                      <a:pt x="578" y="1544"/>
                    </a:lnTo>
                    <a:lnTo>
                      <a:pt x="580" y="1546"/>
                    </a:lnTo>
                    <a:lnTo>
                      <a:pt x="580" y="1546"/>
                    </a:lnTo>
                    <a:lnTo>
                      <a:pt x="586" y="1546"/>
                    </a:lnTo>
                    <a:lnTo>
                      <a:pt x="586" y="1546"/>
                    </a:lnTo>
                    <a:lnTo>
                      <a:pt x="624" y="1544"/>
                    </a:lnTo>
                    <a:lnTo>
                      <a:pt x="624" y="1544"/>
                    </a:lnTo>
                    <a:lnTo>
                      <a:pt x="760" y="1542"/>
                    </a:lnTo>
                    <a:lnTo>
                      <a:pt x="760" y="1542"/>
                    </a:lnTo>
                    <a:lnTo>
                      <a:pt x="882" y="1538"/>
                    </a:lnTo>
                    <a:lnTo>
                      <a:pt x="882" y="1538"/>
                    </a:lnTo>
                    <a:lnTo>
                      <a:pt x="888" y="1540"/>
                    </a:lnTo>
                    <a:lnTo>
                      <a:pt x="888" y="1540"/>
                    </a:lnTo>
                    <a:lnTo>
                      <a:pt x="894" y="1540"/>
                    </a:lnTo>
                    <a:lnTo>
                      <a:pt x="894" y="1540"/>
                    </a:lnTo>
                    <a:lnTo>
                      <a:pt x="902" y="1538"/>
                    </a:lnTo>
                    <a:lnTo>
                      <a:pt x="902" y="1538"/>
                    </a:lnTo>
                    <a:lnTo>
                      <a:pt x="906" y="1534"/>
                    </a:lnTo>
                    <a:lnTo>
                      <a:pt x="910" y="1526"/>
                    </a:lnTo>
                    <a:lnTo>
                      <a:pt x="916" y="1514"/>
                    </a:lnTo>
                    <a:lnTo>
                      <a:pt x="916" y="1514"/>
                    </a:lnTo>
                    <a:lnTo>
                      <a:pt x="924" y="1494"/>
                    </a:lnTo>
                    <a:lnTo>
                      <a:pt x="924" y="1494"/>
                    </a:lnTo>
                    <a:lnTo>
                      <a:pt x="944" y="1452"/>
                    </a:lnTo>
                    <a:lnTo>
                      <a:pt x="962" y="1408"/>
                    </a:lnTo>
                    <a:lnTo>
                      <a:pt x="978" y="1364"/>
                    </a:lnTo>
                    <a:lnTo>
                      <a:pt x="992" y="1318"/>
                    </a:lnTo>
                    <a:lnTo>
                      <a:pt x="992" y="1318"/>
                    </a:lnTo>
                    <a:lnTo>
                      <a:pt x="1002" y="1272"/>
                    </a:lnTo>
                    <a:lnTo>
                      <a:pt x="1012" y="1224"/>
                    </a:lnTo>
                    <a:lnTo>
                      <a:pt x="1018" y="1178"/>
                    </a:lnTo>
                    <a:lnTo>
                      <a:pt x="1024" y="1132"/>
                    </a:lnTo>
                    <a:lnTo>
                      <a:pt x="1028" y="1084"/>
                    </a:lnTo>
                    <a:lnTo>
                      <a:pt x="1028" y="1036"/>
                    </a:lnTo>
                    <a:lnTo>
                      <a:pt x="1026" y="990"/>
                    </a:lnTo>
                    <a:lnTo>
                      <a:pt x="1024" y="942"/>
                    </a:lnTo>
                    <a:lnTo>
                      <a:pt x="1024" y="942"/>
                    </a:lnTo>
                    <a:lnTo>
                      <a:pt x="1018" y="896"/>
                    </a:lnTo>
                    <a:lnTo>
                      <a:pt x="1012" y="850"/>
                    </a:lnTo>
                    <a:lnTo>
                      <a:pt x="1002" y="804"/>
                    </a:lnTo>
                    <a:lnTo>
                      <a:pt x="990" y="758"/>
                    </a:lnTo>
                    <a:lnTo>
                      <a:pt x="990" y="758"/>
                    </a:lnTo>
                    <a:lnTo>
                      <a:pt x="974" y="712"/>
                    </a:lnTo>
                    <a:lnTo>
                      <a:pt x="958" y="668"/>
                    </a:lnTo>
                    <a:lnTo>
                      <a:pt x="940" y="622"/>
                    </a:lnTo>
                    <a:lnTo>
                      <a:pt x="920" y="578"/>
                    </a:lnTo>
                    <a:lnTo>
                      <a:pt x="920" y="578"/>
                    </a:lnTo>
                    <a:lnTo>
                      <a:pt x="898" y="536"/>
                    </a:lnTo>
                    <a:lnTo>
                      <a:pt x="874" y="494"/>
                    </a:lnTo>
                    <a:lnTo>
                      <a:pt x="848" y="454"/>
                    </a:lnTo>
                    <a:lnTo>
                      <a:pt x="820" y="416"/>
                    </a:lnTo>
                    <a:lnTo>
                      <a:pt x="790" y="378"/>
                    </a:lnTo>
                    <a:lnTo>
                      <a:pt x="758" y="342"/>
                    </a:lnTo>
                    <a:lnTo>
                      <a:pt x="726" y="308"/>
                    </a:lnTo>
                    <a:lnTo>
                      <a:pt x="692" y="276"/>
                    </a:lnTo>
                    <a:lnTo>
                      <a:pt x="692" y="276"/>
                    </a:lnTo>
                    <a:lnTo>
                      <a:pt x="656" y="244"/>
                    </a:lnTo>
                    <a:lnTo>
                      <a:pt x="618" y="214"/>
                    </a:lnTo>
                    <a:lnTo>
                      <a:pt x="580" y="186"/>
                    </a:lnTo>
                    <a:lnTo>
                      <a:pt x="542" y="160"/>
                    </a:lnTo>
                    <a:lnTo>
                      <a:pt x="500" y="136"/>
                    </a:lnTo>
                    <a:lnTo>
                      <a:pt x="460" y="112"/>
                    </a:lnTo>
                    <a:lnTo>
                      <a:pt x="416" y="92"/>
                    </a:lnTo>
                    <a:lnTo>
                      <a:pt x="372" y="74"/>
                    </a:lnTo>
                    <a:lnTo>
                      <a:pt x="372" y="74"/>
                    </a:lnTo>
                    <a:lnTo>
                      <a:pt x="328" y="56"/>
                    </a:lnTo>
                    <a:lnTo>
                      <a:pt x="282" y="42"/>
                    </a:lnTo>
                    <a:lnTo>
                      <a:pt x="236" y="30"/>
                    </a:lnTo>
                    <a:lnTo>
                      <a:pt x="190" y="20"/>
                    </a:lnTo>
                    <a:lnTo>
                      <a:pt x="144" y="12"/>
                    </a:lnTo>
                    <a:lnTo>
                      <a:pt x="96" y="6"/>
                    </a:lnTo>
                    <a:lnTo>
                      <a:pt x="48" y="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rgbClr val="FA8107"/>
                </a:solidFill>
              </a:ln>
            </p:spPr>
            <p:txBody>
              <a:bodyPr/>
              <a:lstStyle/>
              <a:p>
                <a:endParaRPr lang="zh-CN" altLang="en-US" sz="140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2" name="Freeform 13"/>
              <p:cNvSpPr>
                <a:spLocks/>
              </p:cNvSpPr>
              <p:nvPr/>
            </p:nvSpPr>
            <p:spPr bwMode="auto">
              <a:xfrm>
                <a:off x="5881191" y="2003227"/>
                <a:ext cx="1555750" cy="1555750"/>
              </a:xfrm>
              <a:custGeom>
                <a:avLst/>
                <a:gdLst>
                  <a:gd name="T0" fmla="*/ 980 w 980"/>
                  <a:gd name="T1" fmla="*/ 490 h 980"/>
                  <a:gd name="T2" fmla="*/ 978 w 980"/>
                  <a:gd name="T3" fmla="*/ 540 h 980"/>
                  <a:gd name="T4" fmla="*/ 970 w 980"/>
                  <a:gd name="T5" fmla="*/ 590 h 980"/>
                  <a:gd name="T6" fmla="*/ 958 w 980"/>
                  <a:gd name="T7" fmla="*/ 636 h 980"/>
                  <a:gd name="T8" fmla="*/ 922 w 980"/>
                  <a:gd name="T9" fmla="*/ 724 h 980"/>
                  <a:gd name="T10" fmla="*/ 868 w 980"/>
                  <a:gd name="T11" fmla="*/ 802 h 980"/>
                  <a:gd name="T12" fmla="*/ 802 w 980"/>
                  <a:gd name="T13" fmla="*/ 868 h 980"/>
                  <a:gd name="T14" fmla="*/ 724 w 980"/>
                  <a:gd name="T15" fmla="*/ 922 h 980"/>
                  <a:gd name="T16" fmla="*/ 636 w 980"/>
                  <a:gd name="T17" fmla="*/ 958 h 980"/>
                  <a:gd name="T18" fmla="*/ 588 w 980"/>
                  <a:gd name="T19" fmla="*/ 970 h 980"/>
                  <a:gd name="T20" fmla="*/ 540 w 980"/>
                  <a:gd name="T21" fmla="*/ 978 h 980"/>
                  <a:gd name="T22" fmla="*/ 490 w 980"/>
                  <a:gd name="T23" fmla="*/ 980 h 980"/>
                  <a:gd name="T24" fmla="*/ 464 w 980"/>
                  <a:gd name="T25" fmla="*/ 980 h 980"/>
                  <a:gd name="T26" fmla="*/ 416 w 980"/>
                  <a:gd name="T27" fmla="*/ 976 h 980"/>
                  <a:gd name="T28" fmla="*/ 368 w 980"/>
                  <a:gd name="T29" fmla="*/ 966 h 980"/>
                  <a:gd name="T30" fmla="*/ 298 w 980"/>
                  <a:gd name="T31" fmla="*/ 942 h 980"/>
                  <a:gd name="T32" fmla="*/ 216 w 980"/>
                  <a:gd name="T33" fmla="*/ 898 h 980"/>
                  <a:gd name="T34" fmla="*/ 142 w 980"/>
                  <a:gd name="T35" fmla="*/ 838 h 980"/>
                  <a:gd name="T36" fmla="*/ 84 w 980"/>
                  <a:gd name="T37" fmla="*/ 764 h 980"/>
                  <a:gd name="T38" fmla="*/ 38 w 980"/>
                  <a:gd name="T39" fmla="*/ 682 h 980"/>
                  <a:gd name="T40" fmla="*/ 14 w 980"/>
                  <a:gd name="T41" fmla="*/ 612 h 980"/>
                  <a:gd name="T42" fmla="*/ 4 w 980"/>
                  <a:gd name="T43" fmla="*/ 564 h 980"/>
                  <a:gd name="T44" fmla="*/ 0 w 980"/>
                  <a:gd name="T45" fmla="*/ 516 h 980"/>
                  <a:gd name="T46" fmla="*/ 0 w 980"/>
                  <a:gd name="T47" fmla="*/ 490 h 980"/>
                  <a:gd name="T48" fmla="*/ 2 w 980"/>
                  <a:gd name="T49" fmla="*/ 440 h 980"/>
                  <a:gd name="T50" fmla="*/ 10 w 980"/>
                  <a:gd name="T51" fmla="*/ 392 h 980"/>
                  <a:gd name="T52" fmla="*/ 22 w 980"/>
                  <a:gd name="T53" fmla="*/ 344 h 980"/>
                  <a:gd name="T54" fmla="*/ 58 w 980"/>
                  <a:gd name="T55" fmla="*/ 256 h 980"/>
                  <a:gd name="T56" fmla="*/ 112 w 980"/>
                  <a:gd name="T57" fmla="*/ 178 h 980"/>
                  <a:gd name="T58" fmla="*/ 178 w 980"/>
                  <a:gd name="T59" fmla="*/ 112 h 980"/>
                  <a:gd name="T60" fmla="*/ 256 w 980"/>
                  <a:gd name="T61" fmla="*/ 58 h 980"/>
                  <a:gd name="T62" fmla="*/ 344 w 980"/>
                  <a:gd name="T63" fmla="*/ 22 h 980"/>
                  <a:gd name="T64" fmla="*/ 392 w 980"/>
                  <a:gd name="T65" fmla="*/ 10 h 980"/>
                  <a:gd name="T66" fmla="*/ 440 w 980"/>
                  <a:gd name="T67" fmla="*/ 2 h 980"/>
                  <a:gd name="T68" fmla="*/ 490 w 980"/>
                  <a:gd name="T69" fmla="*/ 0 h 980"/>
                  <a:gd name="T70" fmla="*/ 516 w 980"/>
                  <a:gd name="T71" fmla="*/ 0 h 980"/>
                  <a:gd name="T72" fmla="*/ 564 w 980"/>
                  <a:gd name="T73" fmla="*/ 6 h 980"/>
                  <a:gd name="T74" fmla="*/ 612 w 980"/>
                  <a:gd name="T75" fmla="*/ 14 h 980"/>
                  <a:gd name="T76" fmla="*/ 682 w 980"/>
                  <a:gd name="T77" fmla="*/ 38 h 980"/>
                  <a:gd name="T78" fmla="*/ 764 w 980"/>
                  <a:gd name="T79" fmla="*/ 84 h 980"/>
                  <a:gd name="T80" fmla="*/ 838 w 980"/>
                  <a:gd name="T81" fmla="*/ 144 h 980"/>
                  <a:gd name="T82" fmla="*/ 896 w 980"/>
                  <a:gd name="T83" fmla="*/ 216 h 980"/>
                  <a:gd name="T84" fmla="*/ 942 w 980"/>
                  <a:gd name="T85" fmla="*/ 300 h 980"/>
                  <a:gd name="T86" fmla="*/ 966 w 980"/>
                  <a:gd name="T87" fmla="*/ 368 h 980"/>
                  <a:gd name="T88" fmla="*/ 976 w 980"/>
                  <a:gd name="T89" fmla="*/ 416 h 980"/>
                  <a:gd name="T90" fmla="*/ 980 w 980"/>
                  <a:gd name="T91" fmla="*/ 464 h 980"/>
                  <a:gd name="T92" fmla="*/ 980 w 980"/>
                  <a:gd name="T93" fmla="*/ 490 h 9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80" h="980">
                    <a:moveTo>
                      <a:pt x="980" y="490"/>
                    </a:moveTo>
                    <a:lnTo>
                      <a:pt x="980" y="490"/>
                    </a:lnTo>
                    <a:lnTo>
                      <a:pt x="980" y="516"/>
                    </a:lnTo>
                    <a:lnTo>
                      <a:pt x="978" y="540"/>
                    </a:lnTo>
                    <a:lnTo>
                      <a:pt x="976" y="564"/>
                    </a:lnTo>
                    <a:lnTo>
                      <a:pt x="970" y="590"/>
                    </a:lnTo>
                    <a:lnTo>
                      <a:pt x="966" y="612"/>
                    </a:lnTo>
                    <a:lnTo>
                      <a:pt x="958" y="636"/>
                    </a:lnTo>
                    <a:lnTo>
                      <a:pt x="942" y="682"/>
                    </a:lnTo>
                    <a:lnTo>
                      <a:pt x="922" y="724"/>
                    </a:lnTo>
                    <a:lnTo>
                      <a:pt x="896" y="764"/>
                    </a:lnTo>
                    <a:lnTo>
                      <a:pt x="868" y="802"/>
                    </a:lnTo>
                    <a:lnTo>
                      <a:pt x="838" y="838"/>
                    </a:lnTo>
                    <a:lnTo>
                      <a:pt x="802" y="868"/>
                    </a:lnTo>
                    <a:lnTo>
                      <a:pt x="764" y="898"/>
                    </a:lnTo>
                    <a:lnTo>
                      <a:pt x="724" y="922"/>
                    </a:lnTo>
                    <a:lnTo>
                      <a:pt x="682" y="942"/>
                    </a:lnTo>
                    <a:lnTo>
                      <a:pt x="636" y="958"/>
                    </a:lnTo>
                    <a:lnTo>
                      <a:pt x="612" y="966"/>
                    </a:lnTo>
                    <a:lnTo>
                      <a:pt x="588" y="970"/>
                    </a:lnTo>
                    <a:lnTo>
                      <a:pt x="564" y="976"/>
                    </a:lnTo>
                    <a:lnTo>
                      <a:pt x="540" y="978"/>
                    </a:lnTo>
                    <a:lnTo>
                      <a:pt x="516" y="980"/>
                    </a:lnTo>
                    <a:lnTo>
                      <a:pt x="490" y="980"/>
                    </a:lnTo>
                    <a:lnTo>
                      <a:pt x="490" y="980"/>
                    </a:lnTo>
                    <a:lnTo>
                      <a:pt x="464" y="980"/>
                    </a:lnTo>
                    <a:lnTo>
                      <a:pt x="440" y="978"/>
                    </a:lnTo>
                    <a:lnTo>
                      <a:pt x="416" y="976"/>
                    </a:lnTo>
                    <a:lnTo>
                      <a:pt x="392" y="970"/>
                    </a:lnTo>
                    <a:lnTo>
                      <a:pt x="368" y="966"/>
                    </a:lnTo>
                    <a:lnTo>
                      <a:pt x="344" y="958"/>
                    </a:lnTo>
                    <a:lnTo>
                      <a:pt x="298" y="942"/>
                    </a:lnTo>
                    <a:lnTo>
                      <a:pt x="256" y="922"/>
                    </a:lnTo>
                    <a:lnTo>
                      <a:pt x="216" y="898"/>
                    </a:lnTo>
                    <a:lnTo>
                      <a:pt x="178" y="868"/>
                    </a:lnTo>
                    <a:lnTo>
                      <a:pt x="142" y="838"/>
                    </a:lnTo>
                    <a:lnTo>
                      <a:pt x="112" y="802"/>
                    </a:lnTo>
                    <a:lnTo>
                      <a:pt x="84" y="764"/>
                    </a:lnTo>
                    <a:lnTo>
                      <a:pt x="58" y="724"/>
                    </a:lnTo>
                    <a:lnTo>
                      <a:pt x="38" y="682"/>
                    </a:lnTo>
                    <a:lnTo>
                      <a:pt x="22" y="636"/>
                    </a:lnTo>
                    <a:lnTo>
                      <a:pt x="14" y="612"/>
                    </a:lnTo>
                    <a:lnTo>
                      <a:pt x="10" y="590"/>
                    </a:lnTo>
                    <a:lnTo>
                      <a:pt x="4" y="564"/>
                    </a:lnTo>
                    <a:lnTo>
                      <a:pt x="2" y="540"/>
                    </a:lnTo>
                    <a:lnTo>
                      <a:pt x="0" y="516"/>
                    </a:lnTo>
                    <a:lnTo>
                      <a:pt x="0" y="490"/>
                    </a:lnTo>
                    <a:lnTo>
                      <a:pt x="0" y="490"/>
                    </a:lnTo>
                    <a:lnTo>
                      <a:pt x="0" y="464"/>
                    </a:lnTo>
                    <a:lnTo>
                      <a:pt x="2" y="440"/>
                    </a:lnTo>
                    <a:lnTo>
                      <a:pt x="4" y="416"/>
                    </a:lnTo>
                    <a:lnTo>
                      <a:pt x="10" y="392"/>
                    </a:lnTo>
                    <a:lnTo>
                      <a:pt x="14" y="368"/>
                    </a:lnTo>
                    <a:lnTo>
                      <a:pt x="22" y="344"/>
                    </a:lnTo>
                    <a:lnTo>
                      <a:pt x="38" y="300"/>
                    </a:lnTo>
                    <a:lnTo>
                      <a:pt x="58" y="256"/>
                    </a:lnTo>
                    <a:lnTo>
                      <a:pt x="84" y="216"/>
                    </a:lnTo>
                    <a:lnTo>
                      <a:pt x="112" y="178"/>
                    </a:lnTo>
                    <a:lnTo>
                      <a:pt x="142" y="144"/>
                    </a:lnTo>
                    <a:lnTo>
                      <a:pt x="178" y="112"/>
                    </a:lnTo>
                    <a:lnTo>
                      <a:pt x="216" y="84"/>
                    </a:lnTo>
                    <a:lnTo>
                      <a:pt x="256" y="58"/>
                    </a:lnTo>
                    <a:lnTo>
                      <a:pt x="298" y="38"/>
                    </a:lnTo>
                    <a:lnTo>
                      <a:pt x="344" y="22"/>
                    </a:lnTo>
                    <a:lnTo>
                      <a:pt x="368" y="14"/>
                    </a:lnTo>
                    <a:lnTo>
                      <a:pt x="392" y="10"/>
                    </a:lnTo>
                    <a:lnTo>
                      <a:pt x="416" y="6"/>
                    </a:lnTo>
                    <a:lnTo>
                      <a:pt x="440" y="2"/>
                    </a:lnTo>
                    <a:lnTo>
                      <a:pt x="464" y="0"/>
                    </a:lnTo>
                    <a:lnTo>
                      <a:pt x="490" y="0"/>
                    </a:lnTo>
                    <a:lnTo>
                      <a:pt x="490" y="0"/>
                    </a:lnTo>
                    <a:lnTo>
                      <a:pt x="516" y="0"/>
                    </a:lnTo>
                    <a:lnTo>
                      <a:pt x="540" y="2"/>
                    </a:lnTo>
                    <a:lnTo>
                      <a:pt x="564" y="6"/>
                    </a:lnTo>
                    <a:lnTo>
                      <a:pt x="588" y="10"/>
                    </a:lnTo>
                    <a:lnTo>
                      <a:pt x="612" y="14"/>
                    </a:lnTo>
                    <a:lnTo>
                      <a:pt x="636" y="22"/>
                    </a:lnTo>
                    <a:lnTo>
                      <a:pt x="682" y="38"/>
                    </a:lnTo>
                    <a:lnTo>
                      <a:pt x="724" y="58"/>
                    </a:lnTo>
                    <a:lnTo>
                      <a:pt x="764" y="84"/>
                    </a:lnTo>
                    <a:lnTo>
                      <a:pt x="802" y="112"/>
                    </a:lnTo>
                    <a:lnTo>
                      <a:pt x="838" y="144"/>
                    </a:lnTo>
                    <a:lnTo>
                      <a:pt x="868" y="178"/>
                    </a:lnTo>
                    <a:lnTo>
                      <a:pt x="896" y="216"/>
                    </a:lnTo>
                    <a:lnTo>
                      <a:pt x="922" y="256"/>
                    </a:lnTo>
                    <a:lnTo>
                      <a:pt x="942" y="300"/>
                    </a:lnTo>
                    <a:lnTo>
                      <a:pt x="958" y="344"/>
                    </a:lnTo>
                    <a:lnTo>
                      <a:pt x="966" y="368"/>
                    </a:lnTo>
                    <a:lnTo>
                      <a:pt x="970" y="392"/>
                    </a:lnTo>
                    <a:lnTo>
                      <a:pt x="976" y="416"/>
                    </a:lnTo>
                    <a:lnTo>
                      <a:pt x="978" y="440"/>
                    </a:lnTo>
                    <a:lnTo>
                      <a:pt x="980" y="464"/>
                    </a:lnTo>
                    <a:lnTo>
                      <a:pt x="980" y="490"/>
                    </a:lnTo>
                    <a:lnTo>
                      <a:pt x="980" y="490"/>
                    </a:ln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endParaRPr lang="zh-CN" altLang="en-US" sz="140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6441102" y="2192855"/>
              <a:ext cx="1260557" cy="928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联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祥瑞</a:t>
              </a:r>
              <a:endPara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B2C</a:t>
              </a:r>
              <a:endPara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293667" y="3247580"/>
              <a:ext cx="1555425" cy="442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手机深圳通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18274493">
              <a:off x="5673705" y="1860610"/>
              <a:ext cx="1297415" cy="442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小鱼支付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 rot="4125283">
              <a:off x="7479207" y="1904865"/>
              <a:ext cx="781399" cy="4423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鹏淘</a:t>
              </a:r>
              <a:endPara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01864" y="4159508"/>
            <a:ext cx="1692188" cy="695836"/>
            <a:chOff x="4175956" y="4357963"/>
            <a:chExt cx="1692188" cy="695836"/>
          </a:xfrm>
        </p:grpSpPr>
        <p:sp>
          <p:nvSpPr>
            <p:cNvPr id="14" name="圆角矩形 13"/>
            <p:cNvSpPr/>
            <p:nvPr/>
          </p:nvSpPr>
          <p:spPr bwMode="auto">
            <a:xfrm>
              <a:off x="4175956" y="4357963"/>
              <a:ext cx="1692188" cy="695836"/>
            </a:xfrm>
            <a:prstGeom prst="roundRect">
              <a:avLst/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3976" y="4402221"/>
              <a:ext cx="1576147" cy="629013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330420" y="2037336"/>
            <a:ext cx="1692188" cy="695836"/>
            <a:chOff x="5460988" y="2892018"/>
            <a:chExt cx="1692188" cy="695836"/>
          </a:xfrm>
        </p:grpSpPr>
        <p:sp>
          <p:nvSpPr>
            <p:cNvPr id="43" name="圆角矩形 42"/>
            <p:cNvSpPr/>
            <p:nvPr/>
          </p:nvSpPr>
          <p:spPr bwMode="auto">
            <a:xfrm>
              <a:off x="5460988" y="2892018"/>
              <a:ext cx="1692188" cy="695836"/>
            </a:xfrm>
            <a:prstGeom prst="roundRect">
              <a:avLst/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457" y="2949423"/>
              <a:ext cx="1619250" cy="581025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2264565" y="3065706"/>
            <a:ext cx="1692188" cy="695836"/>
            <a:chOff x="5628829" y="1669047"/>
            <a:chExt cx="1692188" cy="695836"/>
          </a:xfrm>
        </p:grpSpPr>
        <p:sp>
          <p:nvSpPr>
            <p:cNvPr id="53" name="圆角矩形 52"/>
            <p:cNvSpPr/>
            <p:nvPr/>
          </p:nvSpPr>
          <p:spPr bwMode="auto">
            <a:xfrm>
              <a:off x="5628829" y="1669047"/>
              <a:ext cx="1692188" cy="695836"/>
            </a:xfrm>
            <a:prstGeom prst="roundRect">
              <a:avLst/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6256" y="1735118"/>
              <a:ext cx="1194016" cy="569178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4311645" y="992721"/>
            <a:ext cx="1692188" cy="695836"/>
            <a:chOff x="5908184" y="504758"/>
            <a:chExt cx="1692188" cy="695836"/>
          </a:xfrm>
        </p:grpSpPr>
        <p:sp>
          <p:nvSpPr>
            <p:cNvPr id="54" name="圆角矩形 53"/>
            <p:cNvSpPr/>
            <p:nvPr/>
          </p:nvSpPr>
          <p:spPr bwMode="auto">
            <a:xfrm>
              <a:off x="5908184" y="504758"/>
              <a:ext cx="1692188" cy="695836"/>
            </a:xfrm>
            <a:prstGeom prst="roundRect">
              <a:avLst/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3539" y="525097"/>
              <a:ext cx="1409700" cy="647700"/>
            </a:xfrm>
            <a:prstGeom prst="rect">
              <a:avLst/>
            </a:prstGeom>
          </p:spPr>
        </p:pic>
      </p:grpSp>
      <p:cxnSp>
        <p:nvCxnSpPr>
          <p:cNvPr id="21" name="直接连接符 20"/>
          <p:cNvCxnSpPr/>
          <p:nvPr/>
        </p:nvCxnSpPr>
        <p:spPr bwMode="auto">
          <a:xfrm flipH="1">
            <a:off x="3735581" y="1845934"/>
            <a:ext cx="4536504" cy="36943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/>
          <p:nvPr/>
        </p:nvCxnSpPr>
        <p:spPr bwMode="auto">
          <a:xfrm flipH="1">
            <a:off x="4488156" y="2312340"/>
            <a:ext cx="4536504" cy="369433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lgDash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矩形 21"/>
          <p:cNvSpPr/>
          <p:nvPr/>
        </p:nvSpPr>
        <p:spPr>
          <a:xfrm rot="19135490">
            <a:off x="5539847" y="3686051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卖什么？</a:t>
            </a:r>
            <a:endParaRPr lang="en-US" altLang="zh-CN" sz="2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2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鹏淘与深圳通的结算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Picture 2" descr="C:\Users\Administrator\Desktop\Specs to Update\PNGs\VP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216" y="1464056"/>
            <a:ext cx="976313" cy="115240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0" descr="D:\PatrickWork\icon\refresh-cl-crystalxp.net-en-132\PNG\Hardware\Central_Uni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1680" y="1391208"/>
            <a:ext cx="1296966" cy="1296966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5940152" y="2616457"/>
            <a:ext cx="1859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</a:t>
            </a:r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通服务器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1680" y="2616457"/>
            <a:ext cx="1859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鹏淘服务器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5122" y="4076080"/>
            <a:ext cx="1385863" cy="80234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30879" y="4894875"/>
            <a:ext cx="156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问题单列表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Picture 69" descr="developer-new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72200" y="4048854"/>
            <a:ext cx="713995" cy="856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文本框 12"/>
          <p:cNvSpPr txBox="1"/>
          <p:nvPr/>
        </p:nvSpPr>
        <p:spPr>
          <a:xfrm>
            <a:off x="6372200" y="4878422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操作员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接箭头连接符 13"/>
          <p:cNvCxnSpPr>
            <a:stCxn id="5" idx="1"/>
            <a:endCxn id="7" idx="3"/>
          </p:cNvCxnSpPr>
          <p:nvPr/>
        </p:nvCxnSpPr>
        <p:spPr bwMode="auto">
          <a:xfrm flipH="1" flipV="1">
            <a:off x="2988646" y="2039691"/>
            <a:ext cx="3527570" cy="5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3991085" y="1656034"/>
            <a:ext cx="1958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自动下载对帐单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接箭头连接符 17"/>
          <p:cNvCxnSpPr>
            <a:stCxn id="9" idx="2"/>
            <a:endCxn id="2" idx="0"/>
          </p:cNvCxnSpPr>
          <p:nvPr/>
        </p:nvCxnSpPr>
        <p:spPr bwMode="auto">
          <a:xfrm flipH="1">
            <a:off x="2618054" y="3016567"/>
            <a:ext cx="3233" cy="10595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本框 20"/>
          <p:cNvSpPr txBox="1"/>
          <p:nvPr/>
        </p:nvSpPr>
        <p:spPr>
          <a:xfrm>
            <a:off x="2191692" y="3256217"/>
            <a:ext cx="1593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自动对帐，</a:t>
            </a:r>
            <a:endParaRPr lang="en-US" altLang="zh-CN" sz="16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剔出问题单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" name="直接箭头连接符 21"/>
          <p:cNvCxnSpPr>
            <a:stCxn id="12" idx="1"/>
            <a:endCxn id="2" idx="3"/>
          </p:cNvCxnSpPr>
          <p:nvPr/>
        </p:nvCxnSpPr>
        <p:spPr bwMode="auto">
          <a:xfrm flipH="1">
            <a:off x="3310985" y="4477251"/>
            <a:ext cx="306121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4127332" y="4138697"/>
            <a:ext cx="1766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人工核对确认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接箭头连接符 25"/>
          <p:cNvCxnSpPr/>
          <p:nvPr/>
        </p:nvCxnSpPr>
        <p:spPr bwMode="auto">
          <a:xfrm flipH="1" flipV="1">
            <a:off x="2894597" y="2131865"/>
            <a:ext cx="3536616" cy="19442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文本框 32"/>
          <p:cNvSpPr txBox="1"/>
          <p:nvPr/>
        </p:nvSpPr>
        <p:spPr>
          <a:xfrm rot="1728543">
            <a:off x="4041348" y="2927726"/>
            <a:ext cx="1831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人工冲红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补单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798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性能策略（</a:t>
            </a:r>
            <a:r>
              <a: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123194" y="2131864"/>
            <a:ext cx="7121213" cy="1368152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平台底层机制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259632" y="2563912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海量数据处理机制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2970406" y="2563912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业务权重分级机制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4674386" y="2563912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消息队列机制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6378366" y="2563912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负载均衡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259632" y="2995960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内存数据库体系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970406" y="2995960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CDN</a:t>
            </a:r>
            <a:r>
              <a:rPr lang="zh-CN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加速机制</a:t>
            </a:r>
            <a:endParaRPr lang="zh-CN" altLang="en-US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674386" y="2995960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数据库</a:t>
            </a:r>
            <a:r>
              <a:rPr lang="zh-CN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调</a:t>
            </a:r>
            <a:r>
              <a:rPr lang="zh-CN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优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378366" y="2995960"/>
            <a:ext cx="1656184" cy="266400"/>
          </a:xfrm>
          <a:prstGeom prst="rect">
            <a:avLst/>
          </a:prstGeom>
          <a:noFill/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缓存机制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23194" y="3932064"/>
            <a:ext cx="7337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该架构已成功应用于花儿绽放微俱聚平台，目前支撑亿级用户数，高峰并发百万级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86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性能策略（</a:t>
            </a:r>
            <a:r>
              <a:rPr lang="en-US" altLang="zh-CN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347464" y="1110316"/>
            <a:ext cx="1580049" cy="551108"/>
          </a:xfrm>
          <a:prstGeom prst="rect">
            <a:avLst/>
          </a:prstGeom>
          <a:noFill/>
          <a:ln w="9" cap="flat">
            <a:solidFill>
              <a:srgbClr val="00B0F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容器集群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4347465" y="2746303"/>
            <a:ext cx="1584176" cy="555371"/>
          </a:xfrm>
          <a:prstGeom prst="rect">
            <a:avLst/>
          </a:prstGeom>
          <a:noFill/>
          <a:ln w="9" cap="flat">
            <a:solidFill>
              <a:srgbClr val="00B0F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刷卡操作处理应用集群</a:t>
            </a:r>
          </a:p>
        </p:txBody>
      </p:sp>
      <p:sp>
        <p:nvSpPr>
          <p:cNvPr id="16" name="矩形 15"/>
          <p:cNvSpPr/>
          <p:nvPr/>
        </p:nvSpPr>
        <p:spPr bwMode="auto">
          <a:xfrm>
            <a:off x="7371801" y="3067968"/>
            <a:ext cx="1237574" cy="544323"/>
          </a:xfrm>
          <a:prstGeom prst="rect">
            <a:avLst/>
          </a:prstGeom>
          <a:noFill/>
          <a:ln w="9" cap="flat">
            <a:solidFill>
              <a:srgbClr val="00B0F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分布式缓存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圆柱形 16"/>
          <p:cNvSpPr/>
          <p:nvPr/>
        </p:nvSpPr>
        <p:spPr bwMode="auto">
          <a:xfrm>
            <a:off x="7590479" y="4234690"/>
            <a:ext cx="817240" cy="1008112"/>
          </a:xfrm>
          <a:prstGeom prst="can">
            <a:avLst/>
          </a:prstGeom>
          <a:noFill/>
          <a:ln w="19050" cap="flat" cmpd="sng">
            <a:solidFill>
              <a:srgbClr val="0070C0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590479" y="466673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数据库</a:t>
            </a:r>
          </a:p>
        </p:txBody>
      </p:sp>
      <p:grpSp>
        <p:nvGrpSpPr>
          <p:cNvPr id="19" name="组合 18"/>
          <p:cNvGrpSpPr>
            <a:grpSpLocks noChangeAspect="1"/>
          </p:cNvGrpSpPr>
          <p:nvPr/>
        </p:nvGrpSpPr>
        <p:grpSpPr>
          <a:xfrm>
            <a:off x="1187624" y="1328027"/>
            <a:ext cx="609327" cy="1169907"/>
            <a:chOff x="1115616" y="1555800"/>
            <a:chExt cx="1800200" cy="3456384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1115616" y="1555800"/>
              <a:ext cx="1800200" cy="3456384"/>
            </a:xfrm>
            <a:prstGeom prst="roundRect">
              <a:avLst>
                <a:gd name="adj" fmla="val 7959"/>
              </a:avLst>
            </a:prstGeom>
            <a:solidFill>
              <a:schemeClr val="bg1"/>
            </a:solidFill>
            <a:ln w="28575" cap="flat" cmpd="sng">
              <a:solidFill>
                <a:schemeClr val="bg1"/>
              </a:solidFill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1936199" y="4652160"/>
              <a:ext cx="288000" cy="288000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EA9232"/>
              </a:solidFill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1184854" y="2042417"/>
              <a:ext cx="1656183" cy="2537719"/>
            </a:xfrm>
            <a:prstGeom prst="roundRect">
              <a:avLst>
                <a:gd name="adj" fmla="val 2996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椭圆 22"/>
            <p:cNvSpPr/>
            <p:nvPr/>
          </p:nvSpPr>
          <p:spPr bwMode="auto">
            <a:xfrm>
              <a:off x="2023145" y="1627808"/>
              <a:ext cx="108000" cy="108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 bwMode="auto">
            <a:xfrm>
              <a:off x="1657772" y="1843840"/>
              <a:ext cx="72000" cy="72000"/>
            </a:xfrm>
            <a:prstGeom prst="ellipse">
              <a:avLst/>
            </a:prstGeom>
            <a:solidFill>
              <a:srgbClr val="0A2B35"/>
            </a:solidFill>
            <a:ln w="28575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1848545" y="1866253"/>
              <a:ext cx="457200" cy="45719"/>
            </a:xfrm>
            <a:prstGeom prst="roundRect">
              <a:avLst>
                <a:gd name="adj" fmla="val 50000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/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91239" y="260301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客户端</a:t>
            </a:r>
          </a:p>
        </p:txBody>
      </p:sp>
      <p:cxnSp>
        <p:nvCxnSpPr>
          <p:cNvPr id="27" name="直接箭头连接符 26"/>
          <p:cNvCxnSpPr>
            <a:stCxn id="16" idx="2"/>
            <a:endCxn id="17" idx="1"/>
          </p:cNvCxnSpPr>
          <p:nvPr/>
        </p:nvCxnSpPr>
        <p:spPr bwMode="auto">
          <a:xfrm>
            <a:off x="7990588" y="3612291"/>
            <a:ext cx="8511" cy="62239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矩形 27"/>
          <p:cNvSpPr/>
          <p:nvPr/>
        </p:nvSpPr>
        <p:spPr bwMode="auto">
          <a:xfrm>
            <a:off x="4347465" y="1787758"/>
            <a:ext cx="1580049" cy="832211"/>
          </a:xfrm>
          <a:prstGeom prst="rect">
            <a:avLst/>
          </a:prstGeom>
          <a:noFill/>
          <a:ln w="9" cap="flat">
            <a:solidFill>
              <a:srgbClr val="00B0F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图片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视频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程序下载包等素材库集群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4355976" y="3428008"/>
            <a:ext cx="1584176" cy="555371"/>
          </a:xfrm>
          <a:prstGeom prst="rect">
            <a:avLst/>
          </a:prstGeom>
          <a:noFill/>
          <a:ln w="9" cap="flat">
            <a:solidFill>
              <a:srgbClr val="00B0F0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订单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业务处理应用集群</a:t>
            </a:r>
          </a:p>
        </p:txBody>
      </p:sp>
      <p:cxnSp>
        <p:nvCxnSpPr>
          <p:cNvPr id="30" name="肘形连接符 29"/>
          <p:cNvCxnSpPr>
            <a:stCxn id="15" idx="3"/>
            <a:endCxn id="16" idx="1"/>
          </p:cNvCxnSpPr>
          <p:nvPr/>
        </p:nvCxnSpPr>
        <p:spPr bwMode="auto">
          <a:xfrm>
            <a:off x="5931641" y="3023989"/>
            <a:ext cx="1440160" cy="316141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肘形连接符 30"/>
          <p:cNvCxnSpPr>
            <a:stCxn id="29" idx="3"/>
            <a:endCxn id="16" idx="1"/>
          </p:cNvCxnSpPr>
          <p:nvPr/>
        </p:nvCxnSpPr>
        <p:spPr bwMode="auto">
          <a:xfrm flipV="1">
            <a:off x="5940152" y="3340130"/>
            <a:ext cx="1431649" cy="365564"/>
          </a:xfrm>
          <a:prstGeom prst="bentConnector3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868126" y="3372334"/>
            <a:ext cx="1253352" cy="849045"/>
            <a:chOff x="1403648" y="1555800"/>
            <a:chExt cx="2232248" cy="1512168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1403648" y="1555800"/>
              <a:ext cx="2232248" cy="1512168"/>
            </a:xfrm>
            <a:prstGeom prst="roundRect">
              <a:avLst>
                <a:gd name="adj" fmla="val 11484"/>
              </a:avLst>
            </a:prstGeom>
            <a:solidFill>
              <a:schemeClr val="bg1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 bwMode="auto">
            <a:xfrm>
              <a:off x="1531860" y="1735820"/>
              <a:ext cx="1944216" cy="1152128"/>
            </a:xfrm>
            <a:prstGeom prst="roundRect">
              <a:avLst>
                <a:gd name="adj" fmla="val 4573"/>
              </a:avLst>
            </a:prstGeom>
            <a:solidFill>
              <a:srgbClr val="0A2B35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112971" y="431359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商户端</a:t>
            </a:r>
          </a:p>
        </p:txBody>
      </p:sp>
      <p:sp>
        <p:nvSpPr>
          <p:cNvPr id="36" name="右箭头 35"/>
          <p:cNvSpPr/>
          <p:nvPr/>
        </p:nvSpPr>
        <p:spPr bwMode="auto">
          <a:xfrm>
            <a:off x="2538753" y="1621117"/>
            <a:ext cx="1166901" cy="2499185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750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系统部署</a:t>
            </a:r>
            <a:r>
              <a:rPr lang="zh-CN" alt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</a:t>
            </a: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2123728" y="1267768"/>
            <a:ext cx="0" cy="396044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ADA57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2463004" y="2414578"/>
            <a:ext cx="98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</a:t>
            </a:r>
            <a:r>
              <a:rPr lang="en-US" altLang="zh-CN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867101" y="2010548"/>
            <a:ext cx="946339" cy="288032"/>
          </a:xfrm>
          <a:prstGeom prst="rect">
            <a:avLst/>
          </a:prstGeom>
          <a:noFill/>
          <a:ln w="9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2867101" y="1591869"/>
            <a:ext cx="946339" cy="288032"/>
          </a:xfrm>
          <a:prstGeom prst="rect">
            <a:avLst/>
          </a:prstGeom>
          <a:noFill/>
          <a:ln w="9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Nginx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接连接符 34"/>
          <p:cNvCxnSpPr>
            <a:stCxn id="42" idx="2"/>
            <a:endCxn id="46" idx="0"/>
          </p:cNvCxnSpPr>
          <p:nvPr/>
        </p:nvCxnSpPr>
        <p:spPr bwMode="auto">
          <a:xfrm>
            <a:off x="3255208" y="2814687"/>
            <a:ext cx="0" cy="7041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文本框 40"/>
          <p:cNvSpPr txBox="1"/>
          <p:nvPr/>
        </p:nvSpPr>
        <p:spPr>
          <a:xfrm>
            <a:off x="1525760" y="2273760"/>
            <a:ext cx="513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深圳</a:t>
            </a:r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通防火墙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2442471" y="1411784"/>
            <a:ext cx="1625473" cy="1402903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63003" y="4521639"/>
            <a:ext cx="1065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备</a:t>
            </a:r>
            <a:r>
              <a:rPr lang="en-US" altLang="zh-CN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LBS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4" name="矩形 43"/>
          <p:cNvSpPr/>
          <p:nvPr/>
        </p:nvSpPr>
        <p:spPr bwMode="auto">
          <a:xfrm>
            <a:off x="2867101" y="4117609"/>
            <a:ext cx="946339" cy="288032"/>
          </a:xfrm>
          <a:prstGeom prst="rect">
            <a:avLst/>
          </a:prstGeom>
          <a:noFill/>
          <a:ln w="9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HA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2867101" y="3698930"/>
            <a:ext cx="946339" cy="288032"/>
          </a:xfrm>
          <a:prstGeom prst="rect">
            <a:avLst/>
          </a:prstGeom>
          <a:noFill/>
          <a:ln w="9" cap="flat">
            <a:solidFill>
              <a:srgbClr val="ADA57A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Nginx</a:t>
            </a: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2442471" y="3518845"/>
            <a:ext cx="1625473" cy="1402903"/>
          </a:xfrm>
          <a:prstGeom prst="rect">
            <a:avLst/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148065" y="3516132"/>
            <a:ext cx="3780144" cy="1712076"/>
            <a:chOff x="5112336" y="887440"/>
            <a:chExt cx="3780144" cy="1712076"/>
          </a:xfrm>
        </p:grpSpPr>
        <p:sp>
          <p:nvSpPr>
            <p:cNvPr id="16" name="矩形 15"/>
            <p:cNvSpPr/>
            <p:nvPr/>
          </p:nvSpPr>
          <p:spPr bwMode="auto">
            <a:xfrm>
              <a:off x="5446175" y="1824983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数据库</a:t>
              </a: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5446175" y="1431967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REDIS</a:t>
              </a: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112336" y="2172544"/>
              <a:ext cx="1911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数据库服务器</a:t>
              </a:r>
              <a:endParaRPr lang="zh-CN" altLang="en-US" sz="20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 bwMode="auto">
            <a:xfrm>
              <a:off x="6804248" y="890280"/>
              <a:ext cx="0" cy="169482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矩形 26"/>
            <p:cNvSpPr/>
            <p:nvPr/>
          </p:nvSpPr>
          <p:spPr bwMode="auto">
            <a:xfrm>
              <a:off x="7864760" y="1431967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缓存机制</a:t>
              </a: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892824" y="1431967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交易业务</a:t>
              </a: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7864760" y="1824983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商户服务</a:t>
              </a: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892824" y="1824983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运营平台</a:t>
              </a: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112336" y="904691"/>
              <a:ext cx="3780144" cy="1694825"/>
            </a:xfrm>
            <a:prstGeom prst="rect">
              <a:avLst/>
            </a:prstGeom>
            <a:noFill/>
            <a:ln w="9" cap="flat">
              <a:solidFill>
                <a:srgbClr val="075EAB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6892824" y="2213724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户服务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804248" y="887440"/>
              <a:ext cx="19114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热备</a:t>
              </a:r>
              <a:endPara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106559" y="1240445"/>
            <a:ext cx="3816424" cy="1720080"/>
            <a:chOff x="5076056" y="3654650"/>
            <a:chExt cx="3816424" cy="1720080"/>
          </a:xfrm>
        </p:grpSpPr>
        <p:sp>
          <p:nvSpPr>
            <p:cNvPr id="18" name="矩形 17"/>
            <p:cNvSpPr/>
            <p:nvPr/>
          </p:nvSpPr>
          <p:spPr bwMode="auto">
            <a:xfrm>
              <a:off x="6233709" y="3766728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缓存机制</a:t>
              </a: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5199175" y="3766728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交易业务</a:t>
              </a: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6233709" y="4190947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商户服务</a:t>
              </a: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5185632" y="4190947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运营平台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76056" y="4974620"/>
              <a:ext cx="1512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ADA57A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应用服务器</a:t>
              </a:r>
              <a:endParaRPr lang="zh-CN" altLang="en-US" sz="2000" dirty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>
              <a:off x="7362392" y="3698930"/>
              <a:ext cx="0" cy="16758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矩形 30"/>
            <p:cNvSpPr/>
            <p:nvPr/>
          </p:nvSpPr>
          <p:spPr bwMode="auto">
            <a:xfrm>
              <a:off x="7607541" y="4625570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数据库</a:t>
              </a: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7607540" y="4190947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FA8107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REDIS</a:t>
              </a: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5112336" y="3679905"/>
              <a:ext cx="3780144" cy="1694825"/>
            </a:xfrm>
            <a:prstGeom prst="rect">
              <a:avLst/>
            </a:prstGeom>
            <a:noFill/>
            <a:ln w="9" cap="flat">
              <a:solidFill>
                <a:srgbClr val="075EAB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5186658" y="4625570"/>
              <a:ext cx="939137" cy="288032"/>
            </a:xfrm>
            <a:prstGeom prst="rect">
              <a:avLst/>
            </a:prstGeom>
            <a:noFill/>
            <a:ln w="9" cap="flat">
              <a:solidFill>
                <a:srgbClr val="ADA57A"/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用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户服务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7362392" y="3654650"/>
              <a:ext cx="14415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A8107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热备</a:t>
              </a:r>
              <a:endParaRPr lang="zh-CN" altLang="en-US" sz="20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cxnSp>
        <p:nvCxnSpPr>
          <p:cNvPr id="59" name="直接连接符 58"/>
          <p:cNvCxnSpPr>
            <a:stCxn id="46" idx="3"/>
            <a:endCxn id="50" idx="1"/>
          </p:cNvCxnSpPr>
          <p:nvPr/>
        </p:nvCxnSpPr>
        <p:spPr bwMode="auto">
          <a:xfrm flipV="1">
            <a:off x="4067944" y="2113113"/>
            <a:ext cx="1074895" cy="2107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连接符 61"/>
          <p:cNvCxnSpPr>
            <a:stCxn id="42" idx="3"/>
            <a:endCxn id="50" idx="1"/>
          </p:cNvCxnSpPr>
          <p:nvPr/>
        </p:nvCxnSpPr>
        <p:spPr bwMode="auto">
          <a:xfrm flipV="1">
            <a:off x="4067944" y="2113113"/>
            <a:ext cx="1074895" cy="1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连接符 73"/>
          <p:cNvCxnSpPr>
            <a:stCxn id="50" idx="2"/>
            <a:endCxn id="47" idx="0"/>
          </p:cNvCxnSpPr>
          <p:nvPr/>
        </p:nvCxnSpPr>
        <p:spPr bwMode="auto">
          <a:xfrm>
            <a:off x="7032911" y="2960525"/>
            <a:ext cx="5226" cy="5728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文本框 79"/>
          <p:cNvSpPr txBox="1"/>
          <p:nvPr/>
        </p:nvSpPr>
        <p:spPr>
          <a:xfrm>
            <a:off x="3232838" y="2825497"/>
            <a:ext cx="537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ADA57A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冷备</a:t>
            </a:r>
            <a:endParaRPr lang="zh-CN" altLang="en-US" sz="2000" dirty="0">
              <a:solidFill>
                <a:srgbClr val="ADA57A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328618" y="4567473"/>
            <a:ext cx="1625473" cy="549886"/>
          </a:xfrm>
          <a:prstGeom prst="rect">
            <a:avLst/>
          </a:prstGeom>
          <a:noFill/>
          <a:ln w="9" cap="flat">
            <a:solidFill>
              <a:schemeClr val="bg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CDN</a:t>
            </a: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服务</a:t>
            </a:r>
            <a:endParaRPr lang="en-US" altLang="zh-CN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（租用）</a:t>
            </a:r>
          </a:p>
        </p:txBody>
      </p:sp>
    </p:spTree>
    <p:extLst>
      <p:ext uri="{BB962C8B-B14F-4D97-AF65-F5344CB8AC3E}">
        <p14:creationId xmlns:p14="http://schemas.microsoft.com/office/powerpoint/2010/main" val="1874879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硬件选型（</a:t>
            </a:r>
            <a:r>
              <a:rPr lang="en-US" altLang="zh-CN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09" y="1915840"/>
            <a:ext cx="3653827" cy="1159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584" y="3074945"/>
            <a:ext cx="19442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IBM X3650 M4</a:t>
            </a: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台，用于数据库服务器和应用服务器）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283968" y="579243"/>
            <a:ext cx="4320480" cy="4824536"/>
          </a:xfrm>
          <a:prstGeom prst="roundRect">
            <a:avLst>
              <a:gd name="adj" fmla="val 2154"/>
            </a:avLst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283968" y="579243"/>
            <a:ext cx="4320480" cy="386331"/>
          </a:xfrm>
          <a:prstGeom prst="roundRect">
            <a:avLst>
              <a:gd name="adj" fmla="val 21198"/>
            </a:avLst>
          </a:prstGeom>
          <a:solidFill>
            <a:srgbClr val="075EAB"/>
          </a:solidFill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220072" y="965574"/>
            <a:ext cx="0" cy="4438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4355976" y="5796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IBM X3650 M4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主要参数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4283968" y="1627808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>
            <a:off x="4283968" y="2751129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4283968" y="3860056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 bwMode="auto">
          <a:xfrm>
            <a:off x="4283968" y="4724152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文本框 17"/>
          <p:cNvSpPr txBox="1"/>
          <p:nvPr/>
        </p:nvSpPr>
        <p:spPr>
          <a:xfrm>
            <a:off x="4355976" y="1009073"/>
            <a:ext cx="87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78949" y="1025839"/>
            <a:ext cx="230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产品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类别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机架式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产品结构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2U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315551" y="2155384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处理器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14510" y="3269140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30821" y="4032822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14509" y="4843296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质保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89612" y="1673911"/>
            <a:ext cx="2810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             </a:t>
            </a:r>
            <a:r>
              <a:rPr lang="en-US" altLang="zh-CN" sz="1600" dirty="0" smtClean="0">
                <a:solidFill>
                  <a:srgbClr val="FA8107"/>
                </a:solidFill>
              </a:rPr>
              <a:t>Xeon E5-2650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频率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2GHZ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数量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核数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endParaRPr lang="en-US" altLang="zh-CN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89612" y="2766640"/>
            <a:ext cx="2810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内存类型             </a:t>
            </a:r>
            <a:r>
              <a:rPr lang="en-US" altLang="zh-CN" sz="1600" dirty="0" smtClean="0">
                <a:solidFill>
                  <a:srgbClr val="FA8107"/>
                </a:solidFill>
              </a:rPr>
              <a:t>ECC DDR3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内存容量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32GB </a:t>
            </a: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内存插槽数量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24</a:t>
            </a: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最大内存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容量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768GB</a:t>
            </a:r>
            <a:endParaRPr lang="en-US" altLang="zh-CN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289612" y="3893155"/>
            <a:ext cx="3314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硬盘接口类型     </a:t>
            </a:r>
            <a:r>
              <a:rPr lang="en-US" altLang="zh-CN" sz="1600" dirty="0" smtClean="0">
                <a:solidFill>
                  <a:srgbClr val="FA8107"/>
                </a:solidFill>
              </a:rPr>
              <a:t>SATA/SAS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硬盘容量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600GB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*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 </a:t>
            </a: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内部硬盘架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8*2.5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3*3.5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89612" y="4787449"/>
            <a:ext cx="2810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年全球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联保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包括部件、人工和现场服务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978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硬件选型（</a:t>
            </a:r>
            <a:r>
              <a:rPr lang="en-US" altLang="zh-CN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6517" y="3073050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X3250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M4</a:t>
            </a:r>
          </a:p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台，用于</a:t>
            </a:r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LB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zh-CN" altLang="en-US" sz="20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283968" y="579243"/>
            <a:ext cx="4320480" cy="4824536"/>
          </a:xfrm>
          <a:prstGeom prst="roundRect">
            <a:avLst>
              <a:gd name="adj" fmla="val 2154"/>
            </a:avLst>
          </a:prstGeom>
          <a:noFill/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4283968" y="579243"/>
            <a:ext cx="4320480" cy="386331"/>
          </a:xfrm>
          <a:prstGeom prst="roundRect">
            <a:avLst>
              <a:gd name="adj" fmla="val 21198"/>
            </a:avLst>
          </a:prstGeom>
          <a:solidFill>
            <a:srgbClr val="075EAB"/>
          </a:solidFill>
          <a:ln w="9" cap="flat">
            <a:solidFill>
              <a:srgbClr val="075EAB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4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5220072" y="965574"/>
            <a:ext cx="0" cy="44382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11"/>
          <p:cNvSpPr txBox="1"/>
          <p:nvPr/>
        </p:nvSpPr>
        <p:spPr>
          <a:xfrm>
            <a:off x="4355976" y="579626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IBM X3250 M4</a:t>
            </a:r>
            <a:r>
              <a:rPr lang="zh-CN" altLang="en-US" sz="20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主要参数</a:t>
            </a:r>
            <a:endParaRPr lang="en-US" altLang="zh-CN" sz="20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4283968" y="1627808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连接符 14"/>
          <p:cNvCxnSpPr/>
          <p:nvPr/>
        </p:nvCxnSpPr>
        <p:spPr bwMode="auto">
          <a:xfrm>
            <a:off x="4283968" y="2751129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连接符 15"/>
          <p:cNvCxnSpPr/>
          <p:nvPr/>
        </p:nvCxnSpPr>
        <p:spPr bwMode="auto">
          <a:xfrm>
            <a:off x="4283968" y="3453806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连接符 16"/>
          <p:cNvCxnSpPr/>
          <p:nvPr/>
        </p:nvCxnSpPr>
        <p:spPr bwMode="auto">
          <a:xfrm>
            <a:off x="4283968" y="4508128"/>
            <a:ext cx="432048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75EA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文本框 18"/>
          <p:cNvSpPr txBox="1"/>
          <p:nvPr/>
        </p:nvSpPr>
        <p:spPr>
          <a:xfrm>
            <a:off x="5271245" y="1043033"/>
            <a:ext cx="2309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产品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类别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机架式</a:t>
            </a:r>
            <a:endParaRPr lang="en-US" altLang="zh-CN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产品结构             </a:t>
            </a:r>
            <a:r>
              <a:rPr lang="en-US" altLang="zh-CN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</a:t>
            </a:r>
            <a:endParaRPr lang="en-US" altLang="zh-CN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314509" y="4843296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质保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89612" y="1673911"/>
            <a:ext cx="33148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类型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Pentium </a:t>
            </a:r>
            <a:r>
              <a:rPr lang="en-US" altLang="zh-CN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2C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G850</a:t>
            </a:r>
            <a:endParaRPr lang="en-US" altLang="zh-CN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频率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2.9GHZ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数量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颗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核数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</a:t>
            </a:r>
            <a:endParaRPr lang="en-US" altLang="zh-CN" sz="1600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89612" y="2849895"/>
            <a:ext cx="2810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内存类型             </a:t>
            </a:r>
            <a:r>
              <a:rPr lang="en-US" altLang="zh-CN" sz="1600" dirty="0" smtClean="0">
                <a:solidFill>
                  <a:srgbClr val="FA8107"/>
                </a:solidFill>
              </a:rPr>
              <a:t>DDR3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内存容量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8GB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289612" y="3572024"/>
            <a:ext cx="2810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硬盘接口类型     </a:t>
            </a:r>
            <a:r>
              <a:rPr lang="en-US" altLang="zh-CN" sz="1600" dirty="0" smtClean="0">
                <a:solidFill>
                  <a:srgbClr val="FA8107"/>
                </a:solidFill>
              </a:rPr>
              <a:t>SATA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硬盘容量             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1TB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289612" y="4715441"/>
            <a:ext cx="2810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</a:t>
            </a:r>
            <a:r>
              <a:rPr lang="zh-CN" altLang="en-US" sz="1600" dirty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年全球</a:t>
            </a:r>
            <a:r>
              <a:rPr lang="zh-CN" altLang="en-US" sz="1600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联保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包括部件、人工和现场服务</a:t>
            </a:r>
            <a:endParaRPr lang="en-US" altLang="zh-CN" sz="1600" dirty="0" smtClean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355976" y="1009073"/>
            <a:ext cx="872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基本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参数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315551" y="2155384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处理器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314510" y="2923952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内存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330821" y="3716040"/>
            <a:ext cx="87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042460"/>
            <a:ext cx="3825303" cy="114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9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528" y="259656"/>
            <a:ext cx="792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报价（一期）</a:t>
            </a:r>
            <a:endParaRPr lang="zh-CN" altLang="en-US" sz="32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40651" y="1493119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鹏淘商户端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403648" y="979736"/>
            <a:ext cx="5976664" cy="4541279"/>
            <a:chOff x="1115616" y="1051744"/>
            <a:chExt cx="5976664" cy="4541279"/>
          </a:xfrm>
        </p:grpSpPr>
        <p:cxnSp>
          <p:nvCxnSpPr>
            <p:cNvPr id="5" name="直接连接符 4"/>
            <p:cNvCxnSpPr/>
            <p:nvPr/>
          </p:nvCxnSpPr>
          <p:spPr bwMode="auto">
            <a:xfrm>
              <a:off x="1979712" y="1051744"/>
              <a:ext cx="0" cy="4536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/>
            <p:cNvCxnSpPr/>
            <p:nvPr/>
          </p:nvCxnSpPr>
          <p:spPr bwMode="auto">
            <a:xfrm>
              <a:off x="1115616" y="1505394"/>
              <a:ext cx="59766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文本框 7"/>
            <p:cNvSpPr txBox="1"/>
            <p:nvPr/>
          </p:nvSpPr>
          <p:spPr>
            <a:xfrm>
              <a:off x="1115616" y="1134495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A8107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序号</a:t>
              </a:r>
            </a:p>
          </p:txBody>
        </p:sp>
        <p:cxnSp>
          <p:nvCxnSpPr>
            <p:cNvPr id="9" name="直接连接符 8"/>
            <p:cNvCxnSpPr/>
            <p:nvPr/>
          </p:nvCxnSpPr>
          <p:spPr bwMode="auto">
            <a:xfrm>
              <a:off x="3347864" y="1051744"/>
              <a:ext cx="0" cy="40828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5724128" y="1051744"/>
              <a:ext cx="0" cy="4536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直接连接符 12"/>
            <p:cNvCxnSpPr/>
            <p:nvPr/>
          </p:nvCxnSpPr>
          <p:spPr bwMode="auto">
            <a:xfrm>
              <a:off x="3354505" y="1959044"/>
              <a:ext cx="3737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连接符 13"/>
            <p:cNvCxnSpPr/>
            <p:nvPr/>
          </p:nvCxnSpPr>
          <p:spPr bwMode="auto">
            <a:xfrm>
              <a:off x="3354505" y="2412694"/>
              <a:ext cx="3737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接连接符 16"/>
            <p:cNvCxnSpPr/>
            <p:nvPr/>
          </p:nvCxnSpPr>
          <p:spPr bwMode="auto">
            <a:xfrm>
              <a:off x="3354505" y="2866344"/>
              <a:ext cx="3737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连接符 18"/>
            <p:cNvCxnSpPr/>
            <p:nvPr/>
          </p:nvCxnSpPr>
          <p:spPr bwMode="auto">
            <a:xfrm>
              <a:off x="1115616" y="3319994"/>
              <a:ext cx="59766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连接符 19"/>
            <p:cNvCxnSpPr/>
            <p:nvPr/>
          </p:nvCxnSpPr>
          <p:spPr bwMode="auto">
            <a:xfrm>
              <a:off x="3354505" y="3773644"/>
              <a:ext cx="3737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3354505" y="4227294"/>
              <a:ext cx="37377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1115616" y="4680944"/>
              <a:ext cx="59766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连接符 28"/>
            <p:cNvCxnSpPr/>
            <p:nvPr/>
          </p:nvCxnSpPr>
          <p:spPr bwMode="auto">
            <a:xfrm>
              <a:off x="1115616" y="5134594"/>
              <a:ext cx="59766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直接连接符 30"/>
            <p:cNvCxnSpPr/>
            <p:nvPr/>
          </p:nvCxnSpPr>
          <p:spPr bwMode="auto">
            <a:xfrm>
              <a:off x="1115616" y="1051744"/>
              <a:ext cx="59766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/>
            <p:cNvCxnSpPr/>
            <p:nvPr/>
          </p:nvCxnSpPr>
          <p:spPr bwMode="auto">
            <a:xfrm>
              <a:off x="1115616" y="5588248"/>
              <a:ext cx="597666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1115616" y="1056519"/>
              <a:ext cx="0" cy="4536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" name="直接连接符 33"/>
            <p:cNvCxnSpPr/>
            <p:nvPr/>
          </p:nvCxnSpPr>
          <p:spPr bwMode="auto">
            <a:xfrm>
              <a:off x="7092280" y="1051744"/>
              <a:ext cx="0" cy="45365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75EA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5" name="文本框 34"/>
            <p:cNvSpPr txBox="1"/>
            <p:nvPr/>
          </p:nvSpPr>
          <p:spPr>
            <a:xfrm>
              <a:off x="2123728" y="1134495"/>
              <a:ext cx="1440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FA8107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项目</a:t>
              </a:r>
              <a:endParaRPr lang="zh-CN" altLang="en-US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54505" y="1134495"/>
              <a:ext cx="2369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A8107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分项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754557" y="1134495"/>
              <a:ext cx="1318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rgbClr val="FA8107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</a:rPr>
                <a:t>金额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403647" y="2171409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lang="zh-CN" altLang="en-US" sz="1600" dirty="0" smtClean="0">
              <a:solidFill>
                <a:srgbClr val="FA810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403647" y="3759184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lang="zh-CN" altLang="en-US" sz="1600" dirty="0" smtClean="0">
              <a:solidFill>
                <a:srgbClr val="FA810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403647" y="4678536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lang="zh-CN" altLang="en-US" sz="1600" dirty="0" smtClean="0">
              <a:solidFill>
                <a:srgbClr val="FA810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403647" y="513218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r>
            <a:endParaRPr lang="zh-CN" altLang="en-US" sz="1600" dirty="0" smtClean="0">
              <a:solidFill>
                <a:srgbClr val="FA810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483768" y="21828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软件开发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2483768" y="376004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硬件设备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2699792" y="4678536"/>
            <a:ext cx="595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其他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3838323" y="1956022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鹏淘运营管理系统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3851918" y="241774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底层基础架构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3853523" y="285406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软件部分合计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3851918" y="3310161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X3650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M4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台）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865513" y="3771884"/>
            <a:ext cx="1925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X3100 M4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台）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3867118" y="4208207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硬件部分合计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704949" y="4570898"/>
            <a:ext cx="2276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系统集成、联调、部署、培训等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499426" y="51333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总计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409884" y="1495144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100,000</a:t>
            </a:r>
            <a:endParaRPr lang="zh-CN" altLang="en-US" sz="16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415399" y="1948793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240,000</a:t>
            </a:r>
            <a:endParaRPr lang="zh-CN" altLang="en-US" sz="16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547805" y="2386925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r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0,000</a:t>
            </a:r>
            <a:endParaRPr lang="zh-CN" altLang="en-US" sz="16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422283" y="2851884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420,000</a:t>
            </a:r>
            <a:endParaRPr lang="zh-CN" altLang="en-US" sz="1600" dirty="0" smtClean="0">
              <a:solidFill>
                <a:schemeClr val="bg1">
                  <a:lumMod val="6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405394" y="3322853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116,000</a:t>
            </a:r>
            <a:endParaRPr lang="zh-CN" altLang="en-US" sz="16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529532" y="3776502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24,000</a:t>
            </a:r>
            <a:endParaRPr lang="zh-CN" altLang="en-US" sz="1600" dirty="0" smtClean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424692" y="4214634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140,000</a:t>
            </a:r>
            <a:endParaRPr lang="zh-CN" altLang="en-US" sz="1600" dirty="0" smtClean="0">
              <a:solidFill>
                <a:schemeClr val="bg1">
                  <a:lumMod val="6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6536416" y="4679593"/>
            <a:ext cx="825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bg1">
                    <a:lumMod val="6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56,000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422282" y="5120345"/>
            <a:ext cx="944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61</a:t>
            </a:r>
            <a:r>
              <a:rPr lang="en-US" altLang="zh-CN" sz="1600" dirty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r>
            <a:r>
              <a:rPr lang="en-US" altLang="zh-CN" sz="1600" dirty="0" smtClean="0">
                <a:solidFill>
                  <a:srgbClr val="FA8107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,000</a:t>
            </a:r>
            <a:endParaRPr lang="zh-CN" altLang="en-US" sz="1600" dirty="0" smtClean="0">
              <a:solidFill>
                <a:srgbClr val="FA8107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865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9"/>
          <p:cNvSpPr>
            <a:spLocks noChangeArrowheads="1" noChangeShapeType="1" noTextEdit="1"/>
          </p:cNvSpPr>
          <p:nvPr/>
        </p:nvSpPr>
        <p:spPr bwMode="gray">
          <a:xfrm>
            <a:off x="2267744" y="1915840"/>
            <a:ext cx="4384790" cy="1439997"/>
          </a:xfrm>
          <a:prstGeom prst="rect">
            <a:avLst/>
          </a:prstGeom>
        </p:spPr>
        <p:txBody>
          <a:bodyPr wrap="none" lIns="106972" tIns="53485" rIns="106972" bIns="53485" fromWordArt="1">
            <a:prstTxWarp prst="textDeflate">
              <a:avLst>
                <a:gd name="adj" fmla="val 0"/>
              </a:avLst>
            </a:prstTxWarp>
          </a:bodyPr>
          <a:lstStyle/>
          <a:p>
            <a:pPr>
              <a:buFont typeface="Wingdings" pitchFamily="2" charset="2"/>
              <a:buNone/>
            </a:pPr>
            <a:r>
              <a:rPr lang="en-US" altLang="zh-CN" sz="4200" b="1" kern="10" dirty="0" smtClean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9900"/>
                </a:solidFill>
                <a:effectLst>
                  <a:outerShdw dist="53882" dir="2700000" algn="ctr" rotWithShape="0">
                    <a:srgbClr val="000000">
                      <a:alpha val="50000"/>
                    </a:srgbClr>
                  </a:outerShdw>
                </a:effectLst>
                <a:latin typeface="微软雅黑"/>
                <a:ea typeface="微软雅黑"/>
              </a:rPr>
              <a:t>The End</a:t>
            </a:r>
            <a:endParaRPr lang="zh-CN" altLang="en-US" sz="42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solidFill>
                <a:srgbClr val="FF9900"/>
              </a:solidFill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684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怎么卖？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51521" y="1195760"/>
            <a:ext cx="8712950" cy="4176464"/>
          </a:xfrm>
          <a:prstGeom prst="rect">
            <a:avLst/>
          </a:prstGeom>
          <a:noFill/>
          <a:ln w="19050" cap="flat" cmpd="sng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接连接符 5"/>
          <p:cNvCxnSpPr>
            <a:stCxn id="4" idx="0"/>
            <a:endCxn id="4" idx="2"/>
          </p:cNvCxnSpPr>
          <p:nvPr/>
        </p:nvCxnSpPr>
        <p:spPr bwMode="auto">
          <a:xfrm>
            <a:off x="4607996" y="1195760"/>
            <a:ext cx="0" cy="41764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矩形 32"/>
          <p:cNvSpPr/>
          <p:nvPr/>
        </p:nvSpPr>
        <p:spPr>
          <a:xfrm>
            <a:off x="1576266" y="13397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商家入驻模式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026678" y="133977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平台自运营模式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827584" y="2121992"/>
            <a:ext cx="1440160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美宜</a:t>
            </a:r>
            <a:r>
              <a:rPr lang="zh-CN" altLang="en-US" sz="16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佳</a:t>
            </a: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便利店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2541259" y="2121992"/>
            <a:ext cx="1440160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万店通便利店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27584" y="2643368"/>
            <a:ext cx="1440160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明月便利店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541259" y="2643368"/>
            <a:ext cx="1440160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金润便利店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633960"/>
            <a:ext cx="859953" cy="87416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75350" y="4736146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如何保证商家的运营能力和服务质量？</a:t>
            </a:r>
            <a:endParaRPr lang="zh-CN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011" y="3633960"/>
            <a:ext cx="859953" cy="874168"/>
          </a:xfrm>
          <a:prstGeom prst="rect">
            <a:avLst/>
          </a:prstGeom>
        </p:spPr>
      </p:pic>
      <p:sp>
        <p:nvSpPr>
          <p:cNvPr id="46" name="圆角矩形 45"/>
          <p:cNvSpPr/>
          <p:nvPr/>
        </p:nvSpPr>
        <p:spPr>
          <a:xfrm>
            <a:off x="6021630" y="2676960"/>
            <a:ext cx="2005649" cy="638000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32935" y="2701993"/>
            <a:ext cx="417532" cy="612967"/>
            <a:chOff x="5700081" y="2263475"/>
            <a:chExt cx="657603" cy="992860"/>
          </a:xfrm>
        </p:grpSpPr>
        <p:sp>
          <p:nvSpPr>
            <p:cNvPr id="51" name="等腰三角形 50"/>
            <p:cNvSpPr/>
            <p:nvPr/>
          </p:nvSpPr>
          <p:spPr bwMode="auto">
            <a:xfrm rot="16200000">
              <a:off x="5504786" y="2710396"/>
              <a:ext cx="741234" cy="350644"/>
            </a:xfrm>
            <a:prstGeom prst="triangle">
              <a:avLst>
                <a:gd name="adj" fmla="val 44612"/>
              </a:avLst>
            </a:prstGeom>
            <a:solidFill>
              <a:srgbClr val="002D86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9" name="等腰三角形 58"/>
            <p:cNvSpPr/>
            <p:nvPr/>
          </p:nvSpPr>
          <p:spPr bwMode="auto">
            <a:xfrm rot="16200000">
              <a:off x="5768957" y="2435302"/>
              <a:ext cx="647821" cy="304167"/>
            </a:xfrm>
            <a:prstGeom prst="triangle">
              <a:avLst>
                <a:gd name="adj" fmla="val 54490"/>
              </a:avLst>
            </a:prstGeom>
            <a:solidFill>
              <a:srgbClr val="00B050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等腰三角形 59"/>
            <p:cNvSpPr/>
            <p:nvPr/>
          </p:nvSpPr>
          <p:spPr bwMode="auto">
            <a:xfrm rot="16200000">
              <a:off x="5957276" y="2811909"/>
              <a:ext cx="549601" cy="251214"/>
            </a:xfrm>
            <a:prstGeom prst="triangle">
              <a:avLst>
                <a:gd name="adj" fmla="val 54490"/>
              </a:avLst>
            </a:prstGeom>
            <a:solidFill>
              <a:srgbClr val="DF1CE4"/>
            </a:solidFill>
            <a:ln w="19050" cap="flat" cmpd="sng">
              <a:noFill/>
              <a:miter lim="800000"/>
              <a:headEnd/>
              <a:tailEnd/>
            </a:ln>
            <a:effectLst>
              <a:outerShdw dist="20000" dir="5400000" algn="ctr" rotWithShape="0">
                <a:srgbClr val="000000">
                  <a:alpha val="32999"/>
                </a:srgbClr>
              </a:outerShdw>
            </a:effectLst>
          </p:spPr>
          <p:txBody>
            <a:bodyPr lIns="93982" tIns="93894" rIns="93982" bIns="93894" rtlCol="0" anchor="ctr"/>
            <a:lstStyle/>
            <a:p>
              <a:pPr algn="ctr"/>
              <a:endParaRPr lang="zh-CN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1" name="矩形 60"/>
          <p:cNvSpPr/>
          <p:nvPr/>
        </p:nvSpPr>
        <p:spPr>
          <a:xfrm>
            <a:off x="6701318" y="2813703"/>
            <a:ext cx="10287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鹏淘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021630" y="2130994"/>
            <a:ext cx="811602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供货商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7215678" y="2131091"/>
            <a:ext cx="811602" cy="352592"/>
          </a:xfrm>
          <a:prstGeom prst="roundRect">
            <a:avLst>
              <a:gd name="adj" fmla="val 0"/>
            </a:avLst>
          </a:prstGeom>
          <a:noFill/>
          <a:ln>
            <a:solidFill>
              <a:srgbClr val="FA8107"/>
            </a:solidFill>
          </a:ln>
          <a:scene3d>
            <a:camera prst="orthographicFront"/>
            <a:lightRig rig="balanced" dir="t"/>
          </a:scene3d>
          <a:sp3d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t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供货商</a:t>
            </a:r>
            <a:endParaRPr lang="zh-CN" altLang="en-US" sz="1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210316" y="4736146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团队、资金、和长时间的亏损</a:t>
            </a:r>
            <a:endParaRPr lang="zh-CN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0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107">
            <a:alpha val="7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3528" y="259656"/>
            <a:ext cx="770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怎么</a:t>
            </a:r>
            <a:r>
              <a:rPr lang="zh-CN" altLang="en-US" sz="2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交付</a:t>
            </a:r>
            <a:r>
              <a:rPr lang="zh-CN" altLang="en-US" sz="2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409930" y="516473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快递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51928" y="3241341"/>
            <a:ext cx="1107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客户自提</a:t>
            </a:r>
            <a:endParaRPr lang="zh-CN" altLang="en-US" dirty="0">
              <a:solidFill>
                <a:srgbClr val="FA8107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923952"/>
            <a:ext cx="2054843" cy="2273801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843808" y="1427558"/>
            <a:ext cx="18491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我为什么要在网上买呢？不是多此一举吗？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2787098" y="1339776"/>
            <a:ext cx="1928918" cy="1161966"/>
          </a:xfrm>
          <a:prstGeom prst="wedgeRoundRectCallout">
            <a:avLst>
              <a:gd name="adj1" fmla="val -63272"/>
              <a:gd name="adj2" fmla="val -14386"/>
              <a:gd name="adj3" fmla="val 16667"/>
            </a:avLst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0" name="圆角矩形标注 29"/>
          <p:cNvSpPr/>
          <p:nvPr/>
        </p:nvSpPr>
        <p:spPr bwMode="auto">
          <a:xfrm>
            <a:off x="4932040" y="2923952"/>
            <a:ext cx="1928918" cy="1161966"/>
          </a:xfrm>
          <a:prstGeom prst="wedgeRoundRectCallout">
            <a:avLst>
              <a:gd name="adj1" fmla="val 63635"/>
              <a:gd name="adj2" fmla="val -13566"/>
              <a:gd name="adj3" fmla="val 16667"/>
            </a:avLst>
          </a:prstGeom>
          <a:noFill/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8421" y="3053354"/>
            <a:ext cx="19158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为什么不在淘宝买更便宜呢？</a:t>
            </a:r>
            <a:endParaRPr lang="en-US" altLang="zh-CN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天虹也打折呢！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06202" y="4784174"/>
            <a:ext cx="6398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A810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画外音：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一个小店，单品利润能有多高？客单价要到多少钱才能把</a:t>
            </a:r>
            <a:r>
              <a:rPr lang="en-US" altLang="zh-CN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块钱的同城快递费赚回来啊？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12" y="1076780"/>
            <a:ext cx="1705631" cy="21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9" cap="flat">
          <a:solidFill>
            <a:srgbClr val="075EAB"/>
          </a:solidFill>
          <a:prstDash val="solid"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fontAlgn="base">
          <a:spcBef>
            <a:spcPct val="0"/>
          </a:spcBef>
          <a:spcAft>
            <a:spcPct val="0"/>
          </a:spcAft>
          <a:defRPr sz="1400" dirty="0" smtClean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20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9" cap="flat">
          <a:solidFill>
            <a:srgbClr val="075EAB"/>
          </a:solidFill>
          <a:prstDash val="solid"/>
          <a:miter lim="800000"/>
          <a:headEnd/>
          <a:tailE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fontAlgn="base">
          <a:spcBef>
            <a:spcPct val="0"/>
          </a:spcBef>
          <a:spcAft>
            <a:spcPct val="0"/>
          </a:spcAft>
          <a:defRPr sz="1400" dirty="0" smtClean="0">
            <a:solidFill>
              <a:schemeClr val="bg1"/>
            </a:solidFill>
            <a:latin typeface="Microsoft JhengHei" panose="020B0604030504040204" pitchFamily="34" charset="-120"/>
            <a:ea typeface="Microsoft JhengHei" panose="020B0604030504040204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20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28615</TotalTime>
  <Pages>0</Pages>
  <Words>4309</Words>
  <Characters>0</Characters>
  <Application>Microsoft Office PowerPoint</Application>
  <DocSecurity>0</DocSecurity>
  <PresentationFormat>自定义</PresentationFormat>
  <Lines>0</Lines>
  <Paragraphs>1351</Paragraphs>
  <Slides>77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9" baseType="lpstr">
      <vt:lpstr>Adobe Gothic Std B</vt:lpstr>
      <vt:lpstr>Kozuka Mincho Pro B</vt:lpstr>
      <vt:lpstr>Microsoft JhengHei</vt:lpstr>
      <vt:lpstr>Microsoft JhengHei UI</vt:lpstr>
      <vt:lpstr>宋体</vt:lpstr>
      <vt:lpstr>微软雅黑</vt:lpstr>
      <vt:lpstr>Aharoni</vt:lpstr>
      <vt:lpstr>Arial</vt:lpstr>
      <vt:lpstr>Calibri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Chuangcius13</cp:lastModifiedBy>
  <cp:revision>1321</cp:revision>
  <dcterms:created xsi:type="dcterms:W3CDTF">2014-01-15T02:08:48Z</dcterms:created>
  <dcterms:modified xsi:type="dcterms:W3CDTF">2014-08-12T04:06:12Z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2052-9.1.0.4405</vt:lpwstr>
  </property>
</Properties>
</file>